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2" r:id="rId4"/>
    <p:sldId id="346" r:id="rId5"/>
    <p:sldId id="263" r:id="rId6"/>
    <p:sldId id="261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37" autoAdjust="0"/>
  </p:normalViewPr>
  <p:slideViewPr>
    <p:cSldViewPr snapToGrid="0">
      <p:cViewPr varScale="1">
        <p:scale>
          <a:sx n="41" d="100"/>
          <a:sy n="41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inq/get-started/query-expression-basics" TargetMode="External"/><Relationship Id="rId2" Type="http://schemas.openxmlformats.org/officeDocument/2006/relationships/hyperlink" Target="https://learn.microsoft.com/ru-ru/dotnet/csharp/linq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ru-ru/dotnet/csharp/linq/handle-exceptions-in-query-expressions" TargetMode="External"/><Relationship Id="rId4" Type="http://schemas.openxmlformats.org/officeDocument/2006/relationships/hyperlink" Target="https://learn.microsoft.com/ru-ru/dotnet/csharp/language-reference/keywords/query-keywor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301"/>
            <a:ext cx="9144000" cy="4838699"/>
          </a:xfrm>
        </p:spPr>
        <p:txBody>
          <a:bodyPr/>
          <a:lstStyle/>
          <a:p>
            <a:r>
              <a:rPr lang="ru-RU" sz="2800" dirty="0"/>
              <a:t>Модуль №3</a:t>
            </a:r>
          </a:p>
          <a:p>
            <a:r>
              <a:rPr lang="ru-RU" dirty="0"/>
              <a:t>Тема:</a:t>
            </a:r>
            <a:endParaRPr lang="en-US" dirty="0"/>
          </a:p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LINQ</a:t>
            </a:r>
            <a:endParaRPr lang="ru-RU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DC42-0109-44CD-B4C1-2D642638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061" y="1239864"/>
            <a:ext cx="2898183" cy="774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91A0EB-08A8-49D4-B4D4-C798947E09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0261" y="365125"/>
            <a:ext cx="10515600" cy="6261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args)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КОД #region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массив объектов анонимного типа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слайд 11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"Объекты анонимного типа:"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(var rec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numbers)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(rec);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{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цикл для повторения решения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numb;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целое не отрицательное число: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numb));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Figures(numb).Split(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numbers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n.value.ToString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f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n.name).Aggregate((x, y)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Названия цифр числа: 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res);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).Key !=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ConsoleKey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.Escape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751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F3B42-E6DB-472E-9500-65915AC2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22" y="365125"/>
            <a:ext cx="2411278" cy="6267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04.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3E6AA5-8D64-4856-AFA3-618A5EF1BF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216977"/>
            <a:ext cx="8524068" cy="5637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- массив объектов анонимного типа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0,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нуль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1,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один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2,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два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3,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три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4,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четыре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5,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пять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6,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шесть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7,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семь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8,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восемь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{value = 9,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девять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275FF-476F-4D96-952F-4171FABBFB40}"/>
              </a:ext>
            </a:extLst>
          </p:cNvPr>
          <p:cNvSpPr txBox="1"/>
          <p:nvPr/>
        </p:nvSpPr>
        <p:spPr>
          <a:xfrm>
            <a:off x="5829945" y="4303146"/>
            <a:ext cx="54554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05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Замените обращение к методу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Aggregate((a, b) =&gt; a + "\t" + b)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ссылку на объект-последовательность на непосредственный вызов статического метода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принадлежащего классу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Enumerable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A0B4-BA15-4BF9-8A2E-C016EEB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85"/>
            <a:ext cx="10515600" cy="7749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05. LINQ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и Собственные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CA1D0-A6A6-4D76-998A-280AC820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9436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Слова по алфавиту - нумеруемая коллекция, пригодная для LINQ: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Ссылка на исходный массив «слов»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source)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source;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word[0]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Заглушка!!!"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исправить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class 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45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F7262-7ACD-401F-95E0-B23E8E7E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539" y="137743"/>
            <a:ext cx="2225298" cy="11176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05.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E91E8-D7BB-4AC2-8AFE-25741488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37743"/>
            <a:ext cx="11121325" cy="658251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[] test = {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Words 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words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Words(test);</a:t>
            </a:r>
          </a:p>
          <a:p>
            <a:pPr marL="0" indent="0">
              <a:buNone/>
            </a:pP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4300" dirty="0">
                <a:solidFill>
                  <a:srgbClr val="A31515"/>
                </a:solidFill>
                <a:latin typeface="Consolas" panose="020B0609020204030204" pitchFamily="49" charset="0"/>
              </a:rPr>
              <a:t>"Названия цифр по алфавиту:"</a:t>
            </a: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words)</a:t>
            </a:r>
          </a:p>
          <a:p>
            <a:pPr marL="0" indent="0">
              <a:buNone/>
            </a:pP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4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4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4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300" dirty="0">
                <a:solidFill>
                  <a:srgbClr val="008000"/>
                </a:solidFill>
                <a:latin typeface="Consolas" panose="020B0609020204030204" pitchFamily="49" charset="0"/>
              </a:rPr>
              <a:t>// Выберем из </a:t>
            </a:r>
            <a:r>
              <a:rPr lang="ru-RU" sz="43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поcледовательности</a:t>
            </a:r>
            <a:r>
              <a:rPr lang="ru-RU" sz="4300" dirty="0">
                <a:solidFill>
                  <a:srgbClr val="008000"/>
                </a:solidFill>
                <a:latin typeface="Consolas" panose="020B0609020204030204" pitchFamily="49" charset="0"/>
              </a:rPr>
              <a:t> массив слов на букву 'f':</a:t>
            </a:r>
            <a:endParaRPr lang="ru-RU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words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s[0][0] == </a:t>
            </a:r>
            <a:r>
              <a:rPr lang="en-US" sz="43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endParaRPr lang="en-US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endParaRPr lang="en-US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ru-RU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4300" dirty="0">
                <a:solidFill>
                  <a:srgbClr val="A31515"/>
                </a:solidFill>
                <a:latin typeface="Consolas" panose="020B0609020204030204" pitchFamily="49" charset="0"/>
              </a:rPr>
              <a:t>"Названия цифр на букву 'f':"</a:t>
            </a: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4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res)</a:t>
            </a:r>
          </a:p>
          <a:p>
            <a:pPr marL="0" indent="0">
              <a:buNone/>
            </a:pP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4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4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43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3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Создадим объект, представляющий массивы ключевых слов:    </a:t>
            </a:r>
            <a:endParaRPr lang="ru-RU" sz="4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3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47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E6C727-DC7B-468A-80DA-060698C07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88" y="147587"/>
            <a:ext cx="11090329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 06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Прежде чем продолжать наращивать программу,  выведите размер (число элементов)  в  последовательности, представляемой ссылкой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words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и объясните полученное значение. </a:t>
            </a:r>
            <a:endParaRPr lang="ru-RU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DE9542-2267-4D0A-864D-53DF39C141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3471" y="1181716"/>
            <a:ext cx="11090329" cy="5066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Создадим объект, представляющий массивы ключевых слов:  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Words keys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Words(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MyLib.keywords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Выберем из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поcледовательности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массив слов на букву 'i':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keys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s[0][0] ==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"Служебные слова на букву 'i':"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set)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782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AB2FF-48DA-4553-B26C-FC1EC207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380" y="365125"/>
            <a:ext cx="274841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109305-1AEB-4B76-9D47-5E1E86B5BC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63550"/>
            <a:ext cx="10515600" cy="6084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MyLib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keywords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"abstract"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"base"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"break"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"byte"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"catch"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"char"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"checked"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"continue"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"decimal"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"delegate"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"do"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"else"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"enum"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"explicit"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"extern"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"finally"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"fixed"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"float"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"foreach"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goto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"implicit"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"interface"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"internal"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"namespace"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"operator"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"override"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"params"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"private"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"protected"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"public"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sbyte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"sealed"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stackalloc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"static"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"struct"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"switch"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"throw"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ulong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"unchecked"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"unsafe"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"using"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"virtual"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"volatile"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"while"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 string[ 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 class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MyLib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0560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2DAE-2D96-4430-B472-A8221D83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2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06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Снова про радугу.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C0D3-E639-4926-8108-2FF5D88E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1" y="1255364"/>
            <a:ext cx="11183319" cy="54399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каждый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охотник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желает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знать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где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сидит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фазан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Заглушка!!!"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3400" b="1" dirty="0">
                <a:solidFill>
                  <a:srgbClr val="FF0000"/>
                </a:solidFill>
                <a:latin typeface="Consolas" panose="020B0609020204030204" pitchFamily="49" charset="0"/>
              </a:rPr>
              <a:t>TODO 07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исправить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class Rainbow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69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245BF-5A99-4D84-B034-EBB28432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06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3F2A8E-F6D5-4991-B98D-EDE09BDFB5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1313" y="960438"/>
            <a:ext cx="11012487" cy="600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Rainbow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Rainbow();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Исходная последовательность:"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nВыборка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 коротких слов:"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6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0167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F134D-5ABB-463F-8A67-A8132E00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041" y="0"/>
            <a:ext cx="2567552" cy="79724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06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47C4A-3A8E-4E7E-B3B6-8A6EE05F12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231" y="130821"/>
            <a:ext cx="10515600" cy="6447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nСлова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упорядочены по длинам:"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seq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nСлова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упорядочены по алфавиту:"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pre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"\r\n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Для выхода нажмите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ENTER..."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638912-2399-4359-B964-7CE946144460}"/>
              </a:ext>
            </a:extLst>
          </p:cNvPr>
          <p:cNvSpPr/>
          <p:nvPr/>
        </p:nvSpPr>
        <p:spPr>
          <a:xfrm>
            <a:off x="8369085" y="3797085"/>
            <a:ext cx="3688596" cy="227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Переписать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LINQ-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запросы из синтаксиса запросов в синтаксис вызовов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92247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FE97F-29D7-4526-A11D-82777C3E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14" y="108488"/>
            <a:ext cx="10578885" cy="6439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Self 01.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Объект 6">
            <a:extLst>
              <a:ext uri="{FF2B5EF4-FFF2-40B4-BE49-F238E27FC236}">
                <a16:creationId xmlns:a16="http://schemas.microsoft.com/office/drawing/2014/main" id="{153C5FEC-9F9C-4D45-B369-6C4851CB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9" y="752421"/>
            <a:ext cx="11106150" cy="610557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библиотеке разместить классы </a:t>
            </a:r>
            <a:r>
              <a:rPr lang="ru-RU" sz="1600" b="1" dirty="0" err="1"/>
              <a:t>Cat</a:t>
            </a:r>
            <a:r>
              <a:rPr lang="ru-RU" sz="1600" dirty="0"/>
              <a:t> – «Кошка» и </a:t>
            </a:r>
            <a:r>
              <a:rPr lang="ru-RU" sz="1600" b="1" dirty="0" err="1"/>
              <a:t>CatTheater</a:t>
            </a:r>
            <a:r>
              <a:rPr lang="ru-RU" sz="1600" dirty="0"/>
              <a:t> – «Театр кошек». Классы должны находиться в отношении агрегации.</a:t>
            </a:r>
          </a:p>
          <a:p>
            <a:r>
              <a:rPr lang="ru-RU" sz="1600" b="1" dirty="0" err="1"/>
              <a:t>Cat</a:t>
            </a:r>
            <a:r>
              <a:rPr lang="ru-RU" sz="1600" dirty="0"/>
              <a:t>: поля класса – кличка кошки (строка) и количество потребляемой рыбы в граммах в день (целое неотрицательное число), количество потребляемого мяса в граммах в день (целое неотрицательное число), свойство доступа к полям, конструктор, метод вычисления процентного отношения мяса в ежедневном рационе кошки.</a:t>
            </a:r>
          </a:p>
          <a:p>
            <a:r>
              <a:rPr lang="ru-RU" sz="1600" b="1" dirty="0" err="1"/>
              <a:t>CatTheater</a:t>
            </a:r>
            <a:r>
              <a:rPr lang="ru-RU" sz="1600" dirty="0"/>
              <a:t>: поля: массив кошек, составляющих состав театра, свойство суммарное количество пищи (рыбы и мяса) в граммах, потребляемое кошками в день, индексатор для обращения к массиву кошек, конструктор, свойство, возвращающее процентное отношения мяса в суммарном рационе кошек театра. Реализовать класс как нумеруемую последовательность для возможности обращения через итератор. </a:t>
            </a:r>
          </a:p>
          <a:p>
            <a:pPr marL="0" indent="0">
              <a:buNone/>
            </a:pPr>
            <a:r>
              <a:rPr lang="ru-RU" sz="1600" dirty="0"/>
              <a:t>В консольном приложении определить объекты класса </a:t>
            </a:r>
            <a:r>
              <a:rPr lang="ru-RU" sz="1600" b="1" dirty="0" err="1"/>
              <a:t>Cat</a:t>
            </a:r>
            <a:r>
              <a:rPr lang="ru-RU" sz="1600" dirty="0"/>
              <a:t>, прочитав данные о кошках из текстового файла </a:t>
            </a:r>
            <a:r>
              <a:rPr lang="en-US" sz="1600" b="1" dirty="0"/>
              <a:t>cats</a:t>
            </a:r>
            <a:r>
              <a:rPr lang="ru-RU" sz="1600" b="1" dirty="0"/>
              <a:t>.</a:t>
            </a:r>
            <a:r>
              <a:rPr lang="en-US" sz="1600" b="1" dirty="0"/>
              <a:t>csv</a:t>
            </a:r>
            <a:r>
              <a:rPr lang="ru-RU" sz="1600" dirty="0"/>
              <a:t>, расположенного в папке с решением. Файл (содержит не менее десяти строк, может отсутствовать, быть пустым или содержать некорректные данные, это не должно сказываться на работоспособности программы.) создать самостоятельно, в отдельных строках разместить разделённые точкой с запятой: кличку кошки, количество рыбы и количество мяса. На основе объектов типа </a:t>
            </a:r>
            <a:r>
              <a:rPr lang="en-US" sz="1600" b="1" dirty="0"/>
              <a:t>Cat</a:t>
            </a:r>
            <a:r>
              <a:rPr lang="en-US" sz="1600" dirty="0"/>
              <a:t> </a:t>
            </a:r>
            <a:r>
              <a:rPr lang="ru-RU" sz="1600" dirty="0"/>
              <a:t>построить объект класса </a:t>
            </a:r>
            <a:r>
              <a:rPr lang="ru-RU" sz="1600" b="1" dirty="0" err="1"/>
              <a:t>CatTheater</a:t>
            </a:r>
            <a:r>
              <a:rPr lang="ru-RU" sz="1600" dirty="0"/>
              <a:t>. </a:t>
            </a:r>
          </a:p>
          <a:p>
            <a:pPr marL="0" indent="0">
              <a:buNone/>
            </a:pPr>
            <a:r>
              <a:rPr lang="ru-RU" sz="1600" b="1" dirty="0"/>
              <a:t>Используя </a:t>
            </a:r>
            <a:r>
              <a:rPr lang="en-US" sz="1600" b="1" dirty="0"/>
              <a:t>LINQ</a:t>
            </a:r>
            <a:r>
              <a:rPr lang="ru-RU" sz="1600" b="1" dirty="0"/>
              <a:t>-запрос получить из объекта </a:t>
            </a:r>
            <a:r>
              <a:rPr lang="ru-RU" sz="1600" b="1" dirty="0" err="1"/>
              <a:t>CatTheater</a:t>
            </a:r>
            <a:r>
              <a:rPr lang="ru-RU" sz="1600" b="1" dirty="0"/>
              <a:t> и вывести на экран данные о кошках, которые:</a:t>
            </a:r>
          </a:p>
          <a:p>
            <a:pPr lvl="0"/>
            <a:r>
              <a:rPr lang="ru-RU" sz="1600" dirty="0"/>
              <a:t>Употребляют больше всего мяса.</a:t>
            </a:r>
          </a:p>
          <a:p>
            <a:pPr lvl="0"/>
            <a:r>
              <a:rPr lang="ru-RU" sz="1600" dirty="0"/>
              <a:t>Употребляют меньше всех рыбы.</a:t>
            </a:r>
          </a:p>
          <a:p>
            <a:pPr lvl="0"/>
            <a:r>
              <a:rPr lang="ru-RU" sz="1600" dirty="0"/>
              <a:t>В рационе которых преобладает мясо.</a:t>
            </a:r>
          </a:p>
          <a:p>
            <a:pPr marL="0" indent="0">
              <a:buNone/>
            </a:pPr>
            <a:r>
              <a:rPr lang="ru-RU" sz="1600" b="1" dirty="0"/>
              <a:t>Дополнительно создать запросы к объекту </a:t>
            </a:r>
            <a:r>
              <a:rPr lang="en-US" sz="1600" b="1" dirty="0" err="1"/>
              <a:t>CatTheather</a:t>
            </a:r>
            <a:r>
              <a:rPr lang="ru-RU" sz="1600" b="1" dirty="0"/>
              <a:t> и вывести на экран агрегированные данные о</a:t>
            </a:r>
            <a:r>
              <a:rPr lang="ru-RU" sz="1600" dirty="0"/>
              <a:t> </a:t>
            </a:r>
            <a:r>
              <a:rPr lang="ru-RU" sz="1600" b="1" dirty="0"/>
              <a:t>количестве кошек, количестве потребляемой пищи по типам.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115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1" y="1425844"/>
            <a:ext cx="10997339" cy="5207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Синтаксис </a:t>
            </a:r>
            <a:r>
              <a:rPr lang="en-US" dirty="0"/>
              <a:t>LINQ </a:t>
            </a:r>
            <a:r>
              <a:rPr lang="en-US" dirty="0">
                <a:hlinkClick r:id="rId2"/>
              </a:rPr>
              <a:t>https://learn.microsoft.com/ru-ru/dotnet/csharp/linq/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Основы выражения запроса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https://learn.microsoft.com/ru-ru/dotnet/csharp/linq/get-started/query-expression-basics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Ключевые слова запроса (Справочник по C#)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https://learn.microsoft.com/ru-ru/dotnet/csharp/language-reference/keywords/query-keywords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Обработка исключений в выражениях запросов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https://learn.microsoft.com/ru-ru/dotnet/csharp/linq/handle-exceptions-in-query-expressions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116632"/>
            <a:ext cx="9906000" cy="6340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Первое знакомство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LINQ.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3688097"/>
            <a:ext cx="8712968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Заменить выделенные операторы следующим кодом: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5204" y="2388955"/>
            <a:ext cx="4464496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06A1F-F982-4574-AA9E-87514E04B42C}"/>
              </a:ext>
            </a:extLst>
          </p:cNvPr>
          <p:cNvSpPr txBox="1"/>
          <p:nvPr/>
        </p:nvSpPr>
        <p:spPr>
          <a:xfrm>
            <a:off x="304800" y="992254"/>
            <a:ext cx="98298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names =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Маша"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"Вася"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"Наташа"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"Петя"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"Ира"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"Даня"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 Manual: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ш"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AD56C-0C01-44A4-8ADF-42824222C585}"/>
              </a:ext>
            </a:extLst>
          </p:cNvPr>
          <p:cNvSpPr txBox="1"/>
          <p:nvPr/>
        </p:nvSpPr>
        <p:spPr>
          <a:xfrm>
            <a:off x="304800" y="4235614"/>
            <a:ext cx="87129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namesWithSh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ш"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namesWithSh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C7AA5-E8D7-40E5-B183-AEBE62F50925}"/>
              </a:ext>
            </a:extLst>
          </p:cNvPr>
          <p:cNvSpPr/>
          <p:nvPr/>
        </p:nvSpPr>
        <p:spPr>
          <a:xfrm>
            <a:off x="315157" y="5780667"/>
            <a:ext cx="11582400" cy="83099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TODO01</a:t>
            </a:r>
            <a:r>
              <a:rPr lang="en-US" sz="24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Измените запрос, чтобы он возвращал упорядоченные по убыванию длинны строки, содержащие одновременно буквы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1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96604-C3C7-9176-760E-41830331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7724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ru-RU" sz="3600" dirty="0"/>
              <a:t>.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Запросы к Перечислимому Файлу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D9C1D2-FB7D-989C-A584-DE97A4E8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72EFD-66B3-A067-6F15-85C8AADB91D8}"/>
              </a:ext>
            </a:extLst>
          </p:cNvPr>
          <p:cNvSpPr txBox="1"/>
          <p:nvPr/>
        </p:nvSpPr>
        <p:spPr>
          <a:xfrm>
            <a:off x="304800" y="1371600"/>
            <a:ext cx="86106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FileCollection</a:t>
            </a:r>
            <a:r>
              <a:rPr lang="ru-RU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ReadByLine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path)</a:t>
            </a:r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(path ==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(path);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ReadByLineImpl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(path);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ReadByLineImpl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path)</a:t>
            </a:r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(path))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((s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sr.ReadLine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 !=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AA241-B03C-9C3D-C826-B102E9C520A4}"/>
              </a:ext>
            </a:extLst>
          </p:cNvPr>
          <p:cNvSpPr txBox="1"/>
          <p:nvPr/>
        </p:nvSpPr>
        <p:spPr>
          <a:xfrm>
            <a:off x="3048000" y="5410200"/>
            <a:ext cx="89154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(var line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FileCollection.ReadByLine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ascadia Mono" panose="020B0609020000020004" pitchFamily="49" charset="0"/>
              </a:rPr>
              <a:t>@"../../../Program.cs"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(line);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469729CD-43BC-1230-1CAA-A9DDBB472712}"/>
              </a:ext>
            </a:extLst>
          </p:cNvPr>
          <p:cNvSpPr/>
          <p:nvPr/>
        </p:nvSpPr>
        <p:spPr>
          <a:xfrm>
            <a:off x="8991600" y="2209800"/>
            <a:ext cx="3048000" cy="990600"/>
          </a:xfrm>
          <a:prstGeom prst="wedgeRoundRectCallout">
            <a:avLst>
              <a:gd name="adj1" fmla="val -68870"/>
              <a:gd name="adj2" fmla="val -538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Вспомним код из лекции по перечислимым коллекциям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280B60AD-F106-5C56-0DCE-8465164CBB1E}"/>
              </a:ext>
            </a:extLst>
          </p:cNvPr>
          <p:cNvSpPr/>
          <p:nvPr/>
        </p:nvSpPr>
        <p:spPr>
          <a:xfrm>
            <a:off x="1828800" y="4419600"/>
            <a:ext cx="3581400" cy="756542"/>
          </a:xfrm>
          <a:prstGeom prst="wedgeRoundRectCallout">
            <a:avLst>
              <a:gd name="adj1" fmla="val 70062"/>
              <a:gd name="adj2" fmla="val 752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Пример использования в итераторе в модельном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8062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84251-3B7A-46D0-8A33-86CFC7ED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Запросы к Перечислимому Файлу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DECA2-3208-4677-A5EB-72B66438AF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672" y="1115878"/>
            <a:ext cx="10515600" cy="22672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strings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FileCollection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.ReadByLine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@"../../../Program.cs"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 !=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00"/>
                </a:solidFill>
                <a:latin typeface="Cascadia Mono" panose="020B0609020000020004" pitchFamily="49" charset="0"/>
              </a:rPr>
              <a:t>// </a:t>
            </a:r>
            <a:r>
              <a:rPr lang="ru-RU" sz="2000" dirty="0">
                <a:solidFill>
                  <a:srgbClr val="006600"/>
                </a:solidFill>
                <a:latin typeface="Cascadia Mono" panose="020B0609020000020004" pitchFamily="49" charset="0"/>
              </a:rPr>
              <a:t>Вывод на экран извлечённой коллекции.</a:t>
            </a:r>
            <a:endParaRPr lang="ru-RU" sz="1400" dirty="0">
              <a:solidFill>
                <a:srgbClr val="0066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strings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.ToList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(s =&gt;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(s));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9718-4D06-4DDE-8C67-C7384D71A175}"/>
              </a:ext>
            </a:extLst>
          </p:cNvPr>
          <p:cNvSpPr txBox="1"/>
          <p:nvPr/>
        </p:nvSpPr>
        <p:spPr>
          <a:xfrm>
            <a:off x="492072" y="3654650"/>
            <a:ext cx="10972800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Выше предложен </a:t>
            </a:r>
            <a:r>
              <a:rPr lang="en-US" sz="2400" dirty="0"/>
              <a:t>LINQ-</a:t>
            </a:r>
            <a:r>
              <a:rPr lang="ru-RU" sz="2400" dirty="0"/>
              <a:t>запрос в синтаксисе запросов. Запрос позволяет извлечь все строки, длина которых менее 20 символов.</a:t>
            </a:r>
          </a:p>
          <a:p>
            <a:endParaRPr lang="ru-RU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TODO</a:t>
            </a:r>
            <a:r>
              <a:rPr lang="ru-RU" sz="2800" b="1" dirty="0">
                <a:solidFill>
                  <a:srgbClr val="FF0000"/>
                </a:solidFill>
              </a:rPr>
              <a:t> 02</a:t>
            </a:r>
            <a:r>
              <a:rPr lang="en-US" sz="2400" dirty="0"/>
              <a:t>:</a:t>
            </a:r>
            <a:r>
              <a:rPr lang="ru-RU" sz="2400" dirty="0"/>
              <a:t> Используя синтаксис запросов, извлеките из данной коллекции и выведите на экран: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строки, содержащие закрывающую фигурную скобку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строки, содержащие открывающую и закрывающую фигурную скобку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строки, содержащие оператор присваивания</a:t>
            </a:r>
            <a:r>
              <a:rPr lang="en-US" sz="2400" dirty="0"/>
              <a:t> (=)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63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EF8FB-D072-4A06-8121-C3EDE89A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любой способ реализации </a:t>
            </a:r>
            <a:r>
              <a:rPr lang="en-US" dirty="0"/>
              <a:t>LINQ-</a:t>
            </a:r>
            <a:r>
              <a:rPr lang="ru-RU" dirty="0"/>
              <a:t>запроса, получите из перечислимого файла и выведите на экран строки файла:</a:t>
            </a:r>
          </a:p>
          <a:p>
            <a:pPr lvl="1"/>
            <a:r>
              <a:rPr lang="ru-RU" dirty="0"/>
              <a:t>Содержащие в себе оператор присваивания (=); при этом запрос должен удалять начальные и конечные пробельные символы и сортировать строки по возрастанию длины</a:t>
            </a:r>
            <a:endParaRPr lang="en-US" dirty="0"/>
          </a:p>
          <a:p>
            <a:pPr lvl="1"/>
            <a:r>
              <a:rPr lang="ru-RU" dirty="0"/>
              <a:t>Модифицируйте запрос, чтобы он возвращал количество таких строк</a:t>
            </a:r>
          </a:p>
          <a:p>
            <a:pPr lvl="1"/>
            <a:r>
              <a:rPr lang="ru-RU" dirty="0"/>
              <a:t>Для обоих запросов выведите на экран тип результата, например, используя метод </a:t>
            </a:r>
            <a:r>
              <a:rPr lang="en-US" dirty="0" err="1"/>
              <a:t>GetType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8162C-3EBD-4965-B689-8D1CAC38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4" y="-34413"/>
            <a:ext cx="10515600" cy="71975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r>
              <a:rPr lang="en-US" dirty="0"/>
              <a:t>. 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Сумма Цифр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9C4048-FCB7-4D0C-8B82-53802428B5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8268" y="685343"/>
            <a:ext cx="8786247" cy="6329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Select, Aggregate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Рекурсивная функция подсчета суммы цифр числа: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 / 10 == 0)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(k / 10) + k %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Aggregate((a, b) =&gt; a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КОД МЕТОДА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Main()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EBA1-9972-4C15-ADDF-1D4792395914}"/>
              </a:ext>
            </a:extLst>
          </p:cNvPr>
          <p:cNvSpPr txBox="1"/>
          <p:nvPr/>
        </p:nvSpPr>
        <p:spPr>
          <a:xfrm>
            <a:off x="6318779" y="3811012"/>
            <a:ext cx="5654953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row = { 543, 67, 234, 765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Исходный массив:"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(row);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"Суммы цифр элементов массива: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series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(series);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series.Sum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x);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Общая сумма цифр =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266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84F9A-DCF4-4D0C-A12A-8F909650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r>
              <a:rPr lang="en-US" dirty="0"/>
              <a:t>. 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Сумма Цифр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D63CD-9059-4343-BCB0-16AEC959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04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Замените в методе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PrintSeries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&lt;T&gt;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обращение к методу 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Aggregate((a, b) =&gt; a + "\t" + b)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ссылку на объект-последовательность на непосредственный вызов статического метода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принадлежащего классу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Enumerable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71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CC97-AA1A-4068-8DBD-3A8B4850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7152"/>
            <a:ext cx="10656887" cy="73525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04.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LINQ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Анонимные Типы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ADED88-165E-4F14-B0F7-1918EA6E23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6913" y="976313"/>
            <a:ext cx="8462585" cy="3649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Рекурсивная функция для выделения цифр числа: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Figures(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k)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(k / 10 == 0)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Figures(k / 10)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k % 10;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562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2555</Words>
  <Application>Microsoft Office PowerPoint</Application>
  <PresentationFormat>Широкоэкранный</PresentationFormat>
  <Paragraphs>284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Consolas</vt:lpstr>
      <vt:lpstr>Тема Office</vt:lpstr>
      <vt:lpstr>Программирование на C# Семинар №10</vt:lpstr>
      <vt:lpstr>Полезные ссылки</vt:lpstr>
      <vt:lpstr>Demo 01. Первое знакомство c LINQ.</vt:lpstr>
      <vt:lpstr>Demo 02. Запросы к Перечислимому Файлу</vt:lpstr>
      <vt:lpstr>Demo 02. Запросы к Перечислимому Файлу</vt:lpstr>
      <vt:lpstr>Demo 02. ToDo 03</vt:lpstr>
      <vt:lpstr>Demo 03.  Сумма Цифр</vt:lpstr>
      <vt:lpstr>Demo 03.  Сумма Цифр</vt:lpstr>
      <vt:lpstr>Demo 04. LINQ и Анонимные Типы </vt:lpstr>
      <vt:lpstr>Demo 04</vt:lpstr>
      <vt:lpstr>Demo 04. </vt:lpstr>
      <vt:lpstr>Demo 05. LINQ и Собственные Коллекции</vt:lpstr>
      <vt:lpstr>Demo 05. </vt:lpstr>
      <vt:lpstr>TODO 06:  Прежде чем продолжать наращивать программу,  выведите размер (число элементов)  в  последовательности, представляемой ссылкой words, и объясните полученное значение. </vt:lpstr>
      <vt:lpstr>Demo 05. </vt:lpstr>
      <vt:lpstr>Demo 06. Снова про радугу.</vt:lpstr>
      <vt:lpstr>Demo 06. </vt:lpstr>
      <vt:lpstr>Demo 06</vt:lpstr>
      <vt:lpstr>Self 01.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Ирина Лесовская</cp:lastModifiedBy>
  <cp:revision>25</cp:revision>
  <dcterms:created xsi:type="dcterms:W3CDTF">2023-08-29T08:44:39Z</dcterms:created>
  <dcterms:modified xsi:type="dcterms:W3CDTF">2024-03-05T06:28:46Z</dcterms:modified>
</cp:coreProperties>
</file>