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0"/>
  </p:notesMasterIdLst>
  <p:sldIdLst>
    <p:sldId id="307" r:id="rId3"/>
    <p:sldId id="262" r:id="rId4"/>
    <p:sldId id="308" r:id="rId5"/>
    <p:sldId id="264" r:id="rId6"/>
    <p:sldId id="325" r:id="rId7"/>
    <p:sldId id="326" r:id="rId8"/>
    <p:sldId id="327" r:id="rId9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92"/>
    <p:restoredTop sz="96110"/>
  </p:normalViewPr>
  <p:slideViewPr>
    <p:cSldViewPr snapToGrid="0">
      <p:cViewPr varScale="1">
        <p:scale>
          <a:sx n="122" d="100"/>
          <a:sy n="122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C13C7-7051-5A40-9D0C-7098B939EF11}" type="datetimeFigureOut">
              <a:rPr lang="en-CZ" smtClean="0"/>
              <a:t>22.01.2024</a:t>
            </a:fld>
            <a:endParaRPr lang="en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281F0-E835-8A41-B44A-F27E28BCFB13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916781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6FA7-34E3-DA94-6BA1-9CB209B13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389BA-78B0-6A45-F9EC-ED9C68FF5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1EE3B-AD31-E7A6-0974-AA799A13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5C0-31D4-FE4D-A214-C29608415097}" type="datetimeFigureOut">
              <a:rPr lang="en-CZ" smtClean="0"/>
              <a:t>22.01.2024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80FE9-051C-4FE1-C1C0-52B2CC20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FC0D9-8766-917D-4FF4-5B0FCABA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24552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FF60-ECE5-A151-0050-026FDA77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8556F-3611-FF6C-3530-BFBF4A822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DC02B-31C2-0B83-EAB4-F1662BE4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5C0-31D4-FE4D-A214-C29608415097}" type="datetimeFigureOut">
              <a:rPr lang="en-CZ" smtClean="0"/>
              <a:t>22.01.2024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A4BDC-9815-C2B6-93D8-1DC03E9D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610B0-FA4E-E48D-7AFC-B08E1463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92372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672F1-673E-884E-7DB7-5FADF80B3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B1993-8286-76DA-4821-9D769ADF4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7B264-D41A-9C7D-59ED-7F5E3844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5C0-31D4-FE4D-A214-C29608415097}" type="datetimeFigureOut">
              <a:rPr lang="en-CZ" smtClean="0"/>
              <a:t>22.01.2024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6368-ACF4-17AE-1852-76ADC67E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EA9A1-87CE-3898-3446-9CD6FC9D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52978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25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16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05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97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0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01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635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4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577F-9317-D2A3-5A32-39DD9EAE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99C6-9DA1-925C-0F03-43D4D63FE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15F07-6242-AE3E-CB58-6BDB599B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5C0-31D4-FE4D-A214-C29608415097}" type="datetimeFigureOut">
              <a:rPr lang="en-CZ" smtClean="0"/>
              <a:t>22.01.2024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0F0E0-BD7D-8338-C1B7-20B44D24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B8904-950C-B06C-CB29-57AEE0A64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254315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31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52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23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D327-8DF0-D3D5-7330-A312328B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E3A24-060B-3A17-0E11-3106BA437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A159-68F3-B545-489C-D9A5ABFF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5C0-31D4-FE4D-A214-C29608415097}" type="datetimeFigureOut">
              <a:rPr lang="en-CZ" smtClean="0"/>
              <a:t>22.01.2024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FA2B4-16AE-4D6F-C3A3-A875C643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107CC-CE5F-A7CF-9868-AC6E808D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02079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29DB-7AAB-6D17-A7A9-1828C3F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60050-FEF9-C4C8-3D5E-E622D7562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A83E5-1E2F-EB65-4884-D05C71457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B3147-5380-0BFE-A8ED-53B76B78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5C0-31D4-FE4D-A214-C29608415097}" type="datetimeFigureOut">
              <a:rPr lang="en-CZ" smtClean="0"/>
              <a:t>22.01.2024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58484-ACC1-34E6-4B31-E4679FAA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12F34-67CE-8B54-F3D0-967BF690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211145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6775-4949-9696-0904-CA656EFA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E1667-73A1-5EB6-4416-806CEF901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D1E9E-A058-0BBE-4347-EB00D03E4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EDC79-112E-D1ED-CEE9-FB79C87CE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ED4E2-D37D-806B-6B26-F8066AC32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F4F984-0C39-D1C8-3001-D269F196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5C0-31D4-FE4D-A214-C29608415097}" type="datetimeFigureOut">
              <a:rPr lang="en-CZ" smtClean="0"/>
              <a:t>22.01.2024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1A6D66-F3A0-E77A-2D49-74B89F7D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C815B-A310-49BC-BE57-EE54645B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81642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2476-E065-6FE8-B89D-CD049EC7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C761C-6A3A-C958-CADF-88D0FBD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5C0-31D4-FE4D-A214-C29608415097}" type="datetimeFigureOut">
              <a:rPr lang="en-CZ" smtClean="0"/>
              <a:t>22.01.2024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E3526-FA9D-0938-1FFE-DC7A6635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B07D1-024C-DAD8-9A74-76E2340D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39594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00A27C-0039-C1BE-9BCE-FA7C2E44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5C0-31D4-FE4D-A214-C29608415097}" type="datetimeFigureOut">
              <a:rPr lang="en-CZ" smtClean="0"/>
              <a:t>22.01.2024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33C4D-C3E2-0923-E711-E37CDDEE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C0342-BFA1-AA30-314B-103A3BBD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21955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D77E-37F6-AC2E-103C-A57634AF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167D-4BD3-2780-3174-2B051758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ED0D6-320F-F8BA-F320-1CCD60028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88DB0-B982-9118-26A0-940683DE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5C0-31D4-FE4D-A214-C29608415097}" type="datetimeFigureOut">
              <a:rPr lang="en-CZ" smtClean="0"/>
              <a:t>22.01.2024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9D989-F980-8F54-FC1B-2E0853D5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EA0B8-B022-FB28-3724-F5D94505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94041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24ED-A781-2AF7-360D-C48D7D97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DE1729-08C9-3449-6C98-E4DE659BA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70613-21EC-AE68-A2FE-C971E457F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ACDAD-E0A7-23B1-40DC-3242A70C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195C0-31D4-FE4D-A214-C29608415097}" type="datetimeFigureOut">
              <a:rPr lang="en-CZ" smtClean="0"/>
              <a:t>22.01.2024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27DFF-A791-65EB-BCFD-CE525879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1CA2C-9104-5957-F810-A08ED249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06859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D04C63-F6CD-DC67-0A49-5D6BA3AF9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EA5FF-C2E7-B797-FE87-548FBA9D1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31759-405F-0FBF-D749-ED96F3B68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195C0-31D4-FE4D-A214-C29608415097}" type="datetimeFigureOut">
              <a:rPr lang="en-CZ" smtClean="0"/>
              <a:t>22.01.2024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94EC-1686-DC77-290B-C69905A20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E8C19-FD00-E4D8-43D7-9562B0BA3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B2A36-CEC8-3D47-B787-309828183D1A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91892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1/22/24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83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iryabuhin@hse.ru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iryabuhin@hse.ru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33C7-9684-0F4E-F077-3D4182FD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8476567" cy="163825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Лекция</a:t>
            </a:r>
            <a:r>
              <a:rPr lang="en-US" dirty="0"/>
              <a:t> </a:t>
            </a:r>
            <a:r>
              <a:rPr lang="ru-RU" dirty="0"/>
              <a:t>7. Что такое проект и как нам быть?</a:t>
            </a:r>
            <a:endParaRPr lang="en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5A9A0-8D65-50E9-DF5E-1667AB812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6684" y="397274"/>
            <a:ext cx="2589726" cy="6237701"/>
          </a:xfrm>
        </p:spPr>
        <p:txBody>
          <a:bodyPr anchor="ctr"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Рябухин</a:t>
            </a:r>
            <a:r>
              <a:rPr lang="en-CZ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Илья Алексеевич</a:t>
            </a:r>
          </a:p>
          <a:p>
            <a:endParaRPr lang="ru-RU" sz="3200" dirty="0"/>
          </a:p>
          <a:p>
            <a:r>
              <a:rPr lang="ru-RU" dirty="0">
                <a:hlinkClick r:id="rId2"/>
              </a:rPr>
              <a:t>i</a:t>
            </a:r>
            <a:r>
              <a:rPr lang="en-US" dirty="0">
                <a:hlinkClick r:id="rId2"/>
              </a:rPr>
              <a:t>ryabuhin@hse.ru</a:t>
            </a:r>
            <a:endParaRPr lang="en-US" dirty="0"/>
          </a:p>
          <a:p>
            <a:endParaRPr lang="en-US" dirty="0"/>
          </a:p>
          <a:p>
            <a:r>
              <a:rPr lang="en-US" dirty="0"/>
              <a:t>89255291848</a:t>
            </a:r>
          </a:p>
          <a:p>
            <a:r>
              <a:rPr lang="en-US" dirty="0"/>
              <a:t>@ilya_2108</a:t>
            </a:r>
            <a:endParaRPr lang="ru-RU" dirty="0"/>
          </a:p>
          <a:p>
            <a:endParaRPr lang="ru-RU" sz="3200" dirty="0"/>
          </a:p>
          <a:p>
            <a:endParaRPr lang="en-US" sz="3200" dirty="0"/>
          </a:p>
        </p:txBody>
      </p:sp>
      <p:pic>
        <p:nvPicPr>
          <p:cNvPr id="4" name="Picture 3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8EA56AC6-1511-213E-61D2-885B680021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063" b="2465"/>
          <a:stretch/>
        </p:blipFill>
        <p:spPr>
          <a:xfrm>
            <a:off x="20" y="2283223"/>
            <a:ext cx="9143978" cy="45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94C3-EF53-191C-57BB-9BEF2258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Расписание</a:t>
            </a:r>
            <a:endParaRPr lang="en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1612-D16A-5BA9-2C13-51946E3C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869248" cy="4036160"/>
          </a:xfrm>
        </p:spPr>
        <p:txBody>
          <a:bodyPr numCol="2">
            <a:normAutofit/>
          </a:bodyPr>
          <a:lstStyle/>
          <a:p>
            <a:r>
              <a:rPr lang="ru-RU" b="1" dirty="0">
                <a:solidFill>
                  <a:srgbClr val="7F7F7F"/>
                </a:solidFill>
              </a:rPr>
              <a:t>1 модуль</a:t>
            </a:r>
          </a:p>
          <a:p>
            <a:pPr lvl="1"/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Что такое </a:t>
            </a:r>
            <a:r>
              <a:rPr lang="ru-RU" dirty="0">
                <a:solidFill>
                  <a:srgbClr val="7F7F7F"/>
                </a:solidFill>
              </a:rPr>
              <a:t>облако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Containers 101</a:t>
            </a:r>
            <a:endParaRPr lang="ru-RU" dirty="0">
              <a:solidFill>
                <a:srgbClr val="7F7F7F"/>
              </a:solidFill>
            </a:endParaRPr>
          </a:p>
          <a:p>
            <a:pPr lvl="1"/>
            <a:r>
              <a:rPr lang="en-US" dirty="0">
                <a:solidFill>
                  <a:srgbClr val="7F7F7F"/>
                </a:solidFill>
              </a:rPr>
              <a:t>Cloud Best Practices</a:t>
            </a:r>
          </a:p>
          <a:p>
            <a:r>
              <a:rPr lang="en-US" b="1" dirty="0"/>
              <a:t>2 </a:t>
            </a:r>
            <a:r>
              <a:rPr lang="en-US" b="1" dirty="0" err="1"/>
              <a:t>м</a:t>
            </a:r>
            <a:r>
              <a:rPr lang="ru-RU" b="1" dirty="0" err="1"/>
              <a:t>одуль</a:t>
            </a:r>
            <a:endParaRPr lang="ru-RU" dirty="0"/>
          </a:p>
          <a:p>
            <a:pPr lvl="1"/>
            <a:r>
              <a:rPr lang="ru-RU" sz="1800" dirty="0">
                <a:solidFill>
                  <a:srgbClr val="7F7F7F"/>
                </a:solidFill>
              </a:rPr>
              <a:t>Как сделать архитектуру с нуля?</a:t>
            </a:r>
          </a:p>
          <a:p>
            <a:pPr lvl="1"/>
            <a:r>
              <a:rPr lang="ru-RU" dirty="0" err="1">
                <a:solidFill>
                  <a:srgbClr val="7F7F7F"/>
                </a:solidFill>
              </a:rPr>
              <a:t>Бекенд</a:t>
            </a:r>
            <a:r>
              <a:rPr lang="en-US" dirty="0">
                <a:solidFill>
                  <a:srgbClr val="7F7F7F"/>
                </a:solidFill>
              </a:rPr>
              <a:t> 101</a:t>
            </a:r>
            <a:endParaRPr lang="ru-RU" sz="1800" dirty="0"/>
          </a:p>
          <a:p>
            <a:pPr lvl="1"/>
            <a:r>
              <a:rPr lang="en-US" sz="1800" dirty="0">
                <a:solidFill>
                  <a:srgbClr val="7F7F7F"/>
                </a:solidFill>
              </a:rPr>
              <a:t>DevOps, </a:t>
            </a:r>
            <a:r>
              <a:rPr lang="en-US" sz="1800" dirty="0" err="1">
                <a:solidFill>
                  <a:srgbClr val="7F7F7F"/>
                </a:solidFill>
              </a:rPr>
              <a:t>DevSecOps</a:t>
            </a:r>
            <a:endParaRPr lang="ru-RU" sz="1800" dirty="0">
              <a:solidFill>
                <a:srgbClr val="7F7F7F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ru-RU" sz="2000" b="1" dirty="0"/>
              <a:t>3 модуль</a:t>
            </a:r>
            <a:endParaRPr lang="en-US" sz="2000" b="1" dirty="0"/>
          </a:p>
          <a:p>
            <a:pPr lvl="1"/>
            <a:r>
              <a:rPr lang="ru-RU" sz="2000" b="1" dirty="0"/>
              <a:t>Требования к проектам</a:t>
            </a:r>
          </a:p>
          <a:p>
            <a:pPr lvl="1"/>
            <a:r>
              <a:rPr lang="ru-RU" sz="2000" dirty="0"/>
              <a:t>Базы Данных + </a:t>
            </a:r>
            <a:r>
              <a:rPr lang="ru-RU" sz="2000" dirty="0" err="1"/>
              <a:t>Бекенд</a:t>
            </a:r>
            <a:endParaRPr lang="ru-RU" sz="2000" dirty="0"/>
          </a:p>
          <a:p>
            <a:pPr lvl="1"/>
            <a:r>
              <a:rPr lang="ru-RU" sz="2000" dirty="0" err="1"/>
              <a:t>Фронтенд</a:t>
            </a:r>
            <a:r>
              <a:rPr lang="en-US" sz="2000" dirty="0"/>
              <a:t> 101</a:t>
            </a:r>
          </a:p>
          <a:p>
            <a:pPr lvl="1"/>
            <a:r>
              <a:rPr lang="ru-RU" sz="2000" dirty="0"/>
              <a:t>Защита</a:t>
            </a:r>
          </a:p>
          <a:p>
            <a:pPr lvl="1"/>
            <a:endParaRPr lang="ru-RU" sz="2000" b="1" dirty="0"/>
          </a:p>
          <a:p>
            <a:pPr lvl="1"/>
            <a:r>
              <a:rPr lang="ru-RU" sz="2000" b="1" dirty="0"/>
              <a:t>ВАЖНО: </a:t>
            </a:r>
            <a:r>
              <a:rPr lang="ru-RU" sz="2000" dirty="0"/>
              <a:t>победа на </a:t>
            </a:r>
            <a:r>
              <a:rPr lang="ru-RU" sz="2000" dirty="0" err="1"/>
              <a:t>хакатоне</a:t>
            </a:r>
            <a:r>
              <a:rPr lang="ru-RU" sz="2000" dirty="0"/>
              <a:t>* – 10 автоматом</a:t>
            </a:r>
            <a:endParaRPr lang="ru-RU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11828-269E-4A16-23D7-16442C348B2C}"/>
              </a:ext>
            </a:extLst>
          </p:cNvPr>
          <p:cNvSpPr txBox="1"/>
          <p:nvPr/>
        </p:nvSpPr>
        <p:spPr>
          <a:xfrm>
            <a:off x="484552" y="6443396"/>
            <a:ext cx="116976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 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Победа на </a:t>
            </a:r>
            <a:r>
              <a:rPr kumimoji="0" lang="ru-RU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хакатоне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 засчитывается только если было использование облаков, а студент непосредственно работал с облаком</a:t>
            </a:r>
            <a:endParaRPr kumimoji="0" lang="en-CZ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16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ABFC6EA2-A878-462E-B250-A0FFE1F5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2" name="Rectangle 3091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8" cy="2283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7F33C7-9684-0F4E-F077-3D4182FD4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749" y="397275"/>
            <a:ext cx="2554257" cy="1617199"/>
          </a:xfrm>
        </p:spPr>
        <p:txBody>
          <a:bodyPr anchor="ctr">
            <a:normAutofit/>
          </a:bodyPr>
          <a:lstStyle/>
          <a:p>
            <a:r>
              <a:rPr lang="ru-RU" sz="3200" dirty="0"/>
              <a:t>Что такое проект?</a:t>
            </a:r>
            <a:endParaRPr lang="en-CZ" sz="3200" dirty="0"/>
          </a:p>
        </p:txBody>
      </p:sp>
      <p:grpSp>
        <p:nvGrpSpPr>
          <p:cNvPr id="3094" name="Group 3093">
            <a:extLst>
              <a:ext uri="{FF2B5EF4-FFF2-40B4-BE49-F238E27FC236}">
                <a16:creationId xmlns:a16="http://schemas.microsoft.com/office/drawing/2014/main" id="{8E6AE698-618A-40C4-9717-024A2EABC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283224"/>
            <a:ext cx="3048003" cy="4574776"/>
            <a:chOff x="6096002" y="-9073"/>
            <a:chExt cx="6095998" cy="6867073"/>
          </a:xfrm>
        </p:grpSpPr>
        <p:sp>
          <p:nvSpPr>
            <p:cNvPr id="3095" name="Rectangle 3094">
              <a:extLst>
                <a:ext uri="{FF2B5EF4-FFF2-40B4-BE49-F238E27FC236}">
                  <a16:creationId xmlns:a16="http://schemas.microsoft.com/office/drawing/2014/main" id="{1A6C384B-B15B-49B2-A765-4CC92348C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6" name="Rectangle 3095">
              <a:extLst>
                <a:ext uri="{FF2B5EF4-FFF2-40B4-BE49-F238E27FC236}">
                  <a16:creationId xmlns:a16="http://schemas.microsoft.com/office/drawing/2014/main" id="{1E2C100C-6575-40D1-B4BD-4BC6CC52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IT project management explained | Planio">
            <a:extLst>
              <a:ext uri="{FF2B5EF4-FFF2-40B4-BE49-F238E27FC236}">
                <a16:creationId xmlns:a16="http://schemas.microsoft.com/office/drawing/2014/main" id="{672B9D56-D9BE-33A7-CB9C-AC969DA4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6516" y="672465"/>
            <a:ext cx="7908176" cy="543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46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D5A7-45CC-4689-F15C-64950DE7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IT </a:t>
            </a:r>
            <a:r>
              <a:rPr lang="ru-RU" dirty="0"/>
              <a:t>проект?</a:t>
            </a:r>
            <a:endParaRPr lang="en-CZ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13EE31-B166-0023-3C9D-EBE89392A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Суть: решение конкретной боли конкретного заказчика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Автоматизация процессов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Повышение качества сервиса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Удешевление управления результатом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Фокус на командной разработке</a:t>
            </a:r>
          </a:p>
        </p:txBody>
      </p:sp>
    </p:spTree>
    <p:extLst>
      <p:ext uri="{BB962C8B-B14F-4D97-AF65-F5344CB8AC3E}">
        <p14:creationId xmlns:p14="http://schemas.microsoft.com/office/powerpoint/2010/main" val="205184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DA0C9-7689-4B8D-A623-3D75B83DA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6314-71B1-C4A6-F20D-5C1DE24B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проекту</a:t>
            </a:r>
            <a:endParaRPr lang="en-CZ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CC8DC6-8744-2D40-45C1-3C19960CF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Рабочий прототип!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Не более 5 человек в команде </a:t>
            </a:r>
            <a:r>
              <a:rPr lang="ru-RU" dirty="0"/>
              <a:t>(могут быть исключения, но только после </a:t>
            </a:r>
            <a:r>
              <a:rPr lang="ru-RU" b="1" dirty="0"/>
              <a:t>письменного </a:t>
            </a:r>
            <a:r>
              <a:rPr lang="ru-RU" dirty="0"/>
              <a:t>согласования)</a:t>
            </a:r>
            <a:endParaRPr lang="ru-RU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Использование </a:t>
            </a:r>
            <a:r>
              <a:rPr lang="ru-RU" b="1" dirty="0"/>
              <a:t>любых двух облачных технологий </a:t>
            </a:r>
            <a:r>
              <a:rPr lang="ru-RU" dirty="0"/>
              <a:t>(</a:t>
            </a:r>
            <a:r>
              <a:rPr lang="en-US" dirty="0"/>
              <a:t>CI/CD </a:t>
            </a:r>
            <a:r>
              <a:rPr lang="ru-RU" dirty="0"/>
              <a:t>считается)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Сопроводительная документация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ru-RU" dirty="0"/>
              <a:t>Функциональные и нефункциональные требования (суммарно 2</a:t>
            </a:r>
            <a:r>
              <a:rPr lang="en-US" dirty="0"/>
              <a:t>*</a:t>
            </a:r>
            <a:r>
              <a:rPr lang="ru-RU" dirty="0"/>
              <a:t>кол-во участников команды)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ru-RU" dirty="0"/>
              <a:t>Архитектурные артефакты (диаграммы + описания)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ru-RU" dirty="0"/>
              <a:t>Минимальная инструкция по использованию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ru-RU" dirty="0"/>
              <a:t>Минимальная инструкция по развертыванию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217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7FBF0-E9C7-E5FB-021E-BBE01E69A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48E2-B8FD-77EC-FB05-56E03C14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</a:t>
            </a:r>
            <a:endParaRPr lang="en-CZ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30F32D-5F89-86EF-F139-FB43535F3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Активность в рамках </a:t>
            </a:r>
            <a:r>
              <a:rPr lang="ru-RU" b="1" dirty="0" err="1"/>
              <a:t>НИСа</a:t>
            </a:r>
            <a:r>
              <a:rPr lang="ru-RU" b="1" dirty="0"/>
              <a:t> – </a:t>
            </a:r>
            <a:r>
              <a:rPr lang="ru-RU" dirty="0"/>
              <a:t>до 2 баллов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Оценка за проект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ru-RU" dirty="0"/>
              <a:t>Технологическая сложность проекта – 2 балла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ru-RU" dirty="0"/>
              <a:t>Работоспособность прототипа – 2 балла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ru-RU" dirty="0"/>
              <a:t>Архитектура решения – 2 балла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ru-RU" dirty="0"/>
              <a:t>Документация + актуальность проекта – 1 балл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ru-RU" dirty="0"/>
              <a:t>Качество презентации (слайды, речь, тайминг) – 1 балл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Доп. Показатели (определяются преподавателем) – до 1 балла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ИТОГО: до 10 баллов</a:t>
            </a:r>
          </a:p>
        </p:txBody>
      </p:sp>
    </p:spTree>
    <p:extLst>
      <p:ext uri="{BB962C8B-B14F-4D97-AF65-F5344CB8AC3E}">
        <p14:creationId xmlns:p14="http://schemas.microsoft.com/office/powerpoint/2010/main" val="255238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6B5A8-141F-C7CA-E51F-3AA1C47A5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55EE3-E2D2-A555-4BE1-B4B598D81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3" y="397275"/>
            <a:ext cx="8476567" cy="163825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Лекция</a:t>
            </a:r>
            <a:r>
              <a:rPr lang="en-US" dirty="0"/>
              <a:t> </a:t>
            </a:r>
            <a:r>
              <a:rPr lang="ru-RU" dirty="0"/>
              <a:t>7. Что такое проект и как нам быть?</a:t>
            </a:r>
            <a:endParaRPr lang="en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5A001-0746-64A7-C8CE-2C33155B7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6684" y="397274"/>
            <a:ext cx="2589726" cy="6237701"/>
          </a:xfrm>
        </p:spPr>
        <p:txBody>
          <a:bodyPr anchor="ctr"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Рябухин</a:t>
            </a:r>
            <a:r>
              <a:rPr lang="en-CZ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Илья Алексеевич</a:t>
            </a:r>
          </a:p>
          <a:p>
            <a:endParaRPr lang="ru-RU" sz="3200" dirty="0"/>
          </a:p>
          <a:p>
            <a:r>
              <a:rPr lang="ru-RU" dirty="0">
                <a:hlinkClick r:id="rId2"/>
              </a:rPr>
              <a:t>i</a:t>
            </a:r>
            <a:r>
              <a:rPr lang="en-US" dirty="0">
                <a:hlinkClick r:id="rId2"/>
              </a:rPr>
              <a:t>ryabuhin@hse.ru</a:t>
            </a:r>
            <a:endParaRPr lang="en-US" dirty="0"/>
          </a:p>
          <a:p>
            <a:endParaRPr lang="en-US" dirty="0"/>
          </a:p>
          <a:p>
            <a:r>
              <a:rPr lang="en-US" dirty="0"/>
              <a:t>89255291848</a:t>
            </a:r>
          </a:p>
          <a:p>
            <a:r>
              <a:rPr lang="en-US" dirty="0"/>
              <a:t>@ilya_2108</a:t>
            </a:r>
            <a:endParaRPr lang="ru-RU" dirty="0"/>
          </a:p>
          <a:p>
            <a:endParaRPr lang="ru-RU" sz="3200" dirty="0"/>
          </a:p>
          <a:p>
            <a:endParaRPr lang="en-US" sz="3200" dirty="0"/>
          </a:p>
        </p:txBody>
      </p:sp>
      <p:pic>
        <p:nvPicPr>
          <p:cNvPr id="4" name="Picture 3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7098368A-680C-D876-22EC-7A53F501B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063" b="2465"/>
          <a:stretch/>
        </p:blipFill>
        <p:spPr>
          <a:xfrm>
            <a:off x="20" y="2283223"/>
            <a:ext cx="9143978" cy="45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0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171735"/>
      </a:dk2>
      <a:lt2>
        <a:srgbClr val="F0F3F2"/>
      </a:lt2>
      <a:accent1>
        <a:srgbClr val="C34D72"/>
      </a:accent1>
      <a:accent2>
        <a:srgbClr val="B13B92"/>
      </a:accent2>
      <a:accent3>
        <a:srgbClr val="B24DC3"/>
      </a:accent3>
      <a:accent4>
        <a:srgbClr val="6E3BB1"/>
      </a:accent4>
      <a:accent5>
        <a:srgbClr val="4F4DC3"/>
      </a:accent5>
      <a:accent6>
        <a:srgbClr val="3B6AB1"/>
      </a:accent6>
      <a:hlink>
        <a:srgbClr val="6954C6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268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Bahnschrift</vt:lpstr>
      <vt:lpstr>Calibri</vt:lpstr>
      <vt:lpstr>Calibri Light</vt:lpstr>
      <vt:lpstr>Office Theme</vt:lpstr>
      <vt:lpstr>MatrixVTI</vt:lpstr>
      <vt:lpstr>Лекция 7. Что такое проект и как нам быть?</vt:lpstr>
      <vt:lpstr>Расписание</vt:lpstr>
      <vt:lpstr>Что такое проект?</vt:lpstr>
      <vt:lpstr>Что такое IT проект?</vt:lpstr>
      <vt:lpstr>Требования к проекту</vt:lpstr>
      <vt:lpstr>Оценка</vt:lpstr>
      <vt:lpstr>Лекция 7. Что такое проект и как нам быть?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2. Проекты и при чем тут контейнеры?</dc:title>
  <dc:creator>Ilia Ryabukhin</dc:creator>
  <cp:lastModifiedBy>Ilya Ryabukhin (DHL IT Services)</cp:lastModifiedBy>
  <cp:revision>16</cp:revision>
  <dcterms:created xsi:type="dcterms:W3CDTF">2023-10-02T12:22:58Z</dcterms:created>
  <dcterms:modified xsi:type="dcterms:W3CDTF">2024-01-22T13:23:40Z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Theme:8\MatrixVTI:8</vt:lpwstr>
  </property>
  <property fmtid="{D5CDD505-2E9C-101B-9397-08002B2CF9AE}" pid="3" name="ClassificationContentMarkingHeaderText">
    <vt:lpwstr>FOR INTERNAL USE</vt:lpwstr>
  </property>
</Properties>
</file>