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9" r:id="rId3"/>
    <p:sldId id="262" r:id="rId4"/>
    <p:sldId id="260" r:id="rId5"/>
    <p:sldId id="261" r:id="rId6"/>
    <p:sldId id="263" r:id="rId7"/>
    <p:sldId id="264" r:id="rId8"/>
    <p:sldId id="266" r:id="rId9"/>
    <p:sldId id="267" r:id="rId10"/>
    <p:sldId id="269" r:id="rId11"/>
    <p:sldId id="270" r:id="rId12"/>
    <p:sldId id="273" r:id="rId13"/>
    <p:sldId id="271" r:id="rId14"/>
    <p:sldId id="276" r:id="rId15"/>
    <p:sldId id="275" r:id="rId16"/>
    <p:sldId id="272" r:id="rId17"/>
    <p:sldId id="274" r:id="rId18"/>
    <p:sldId id="265" r:id="rId19"/>
    <p:sldId id="268" r:id="rId20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0"/>
    <p:restoredTop sz="94638"/>
  </p:normalViewPr>
  <p:slideViewPr>
    <p:cSldViewPr snapToGrid="0">
      <p:cViewPr varScale="1">
        <p:scale>
          <a:sx n="128" d="100"/>
          <a:sy n="128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DCB1E-504C-4043-8091-703E4C8848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EC61F-57DA-456A-A6F2-8E5E24D3395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/>
            <a:t>V</a:t>
          </a:r>
          <a:r>
            <a:rPr lang="en-US"/>
            <a:t>M Spot instances</a:t>
          </a:r>
        </a:p>
      </dgm:t>
    </dgm:pt>
    <dgm:pt modelId="{6618C49E-9657-4CB7-853B-A7ABFFBEABD8}" type="parTrans" cxnId="{6F565AE3-25E5-4DFC-AC42-1FE4BABDC0EB}">
      <dgm:prSet/>
      <dgm:spPr/>
      <dgm:t>
        <a:bodyPr/>
        <a:lstStyle/>
        <a:p>
          <a:endParaRPr lang="en-US"/>
        </a:p>
      </dgm:t>
    </dgm:pt>
    <dgm:pt modelId="{C494DC22-01B3-49D7-B150-8C00AE224E05}" type="sibTrans" cxnId="{6F565AE3-25E5-4DFC-AC42-1FE4BABDC0EB}">
      <dgm:prSet/>
      <dgm:spPr/>
      <dgm:t>
        <a:bodyPr/>
        <a:lstStyle/>
        <a:p>
          <a:endParaRPr lang="en-US"/>
        </a:p>
      </dgm:t>
    </dgm:pt>
    <dgm:pt modelId="{CD0D71FF-5C8D-4DAA-A803-7E5C85203B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Serverless Computation</a:t>
          </a:r>
        </a:p>
      </dgm:t>
    </dgm:pt>
    <dgm:pt modelId="{95A5DD63-EF81-46A3-A322-3B33A343CF4F}" type="parTrans" cxnId="{BB15B84D-E0A5-4C2F-80F1-EE2C2C3540A6}">
      <dgm:prSet/>
      <dgm:spPr/>
      <dgm:t>
        <a:bodyPr/>
        <a:lstStyle/>
        <a:p>
          <a:endParaRPr lang="en-US"/>
        </a:p>
      </dgm:t>
    </dgm:pt>
    <dgm:pt modelId="{D5B6A899-DA03-48D1-A698-89F2CE5FA8CB}" type="sibTrans" cxnId="{BB15B84D-E0A5-4C2F-80F1-EE2C2C3540A6}">
      <dgm:prSet/>
      <dgm:spPr/>
      <dgm:t>
        <a:bodyPr/>
        <a:lstStyle/>
        <a:p>
          <a:endParaRPr lang="en-US"/>
        </a:p>
      </dgm:t>
    </dgm:pt>
    <dgm:pt modelId="{3F7DE5D9-4060-490B-9F1F-762E5A790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Reserved infrastructure</a:t>
          </a:r>
        </a:p>
      </dgm:t>
    </dgm:pt>
    <dgm:pt modelId="{D013BF26-C9F5-4556-8F4F-8651F4D8B810}" type="parTrans" cxnId="{E347C0D7-EA08-4665-BCAC-60FAB0D4427A}">
      <dgm:prSet/>
      <dgm:spPr/>
      <dgm:t>
        <a:bodyPr/>
        <a:lstStyle/>
        <a:p>
          <a:endParaRPr lang="en-US"/>
        </a:p>
      </dgm:t>
    </dgm:pt>
    <dgm:pt modelId="{4A5DF8A1-B4BB-4FE7-BFC0-93CE68C086EF}" type="sibTrans" cxnId="{E347C0D7-EA08-4665-BCAC-60FAB0D4427A}">
      <dgm:prSet/>
      <dgm:spPr/>
      <dgm:t>
        <a:bodyPr/>
        <a:lstStyle/>
        <a:p>
          <a:endParaRPr lang="en-US"/>
        </a:p>
      </dgm:t>
    </dgm:pt>
    <dgm:pt modelId="{FD613C01-C765-48D8-971C-2429321B0754}" type="pres">
      <dgm:prSet presAssocID="{9B3DCB1E-504C-4043-8091-703E4C8848FA}" presName="root" presStyleCnt="0">
        <dgm:presLayoutVars>
          <dgm:dir/>
          <dgm:resizeHandles val="exact"/>
        </dgm:presLayoutVars>
      </dgm:prSet>
      <dgm:spPr/>
    </dgm:pt>
    <dgm:pt modelId="{CB030E6E-CFA4-4A22-823B-7809C6233BEA}" type="pres">
      <dgm:prSet presAssocID="{EE4EC61F-57DA-456A-A6F2-8E5E24D33955}" presName="compNode" presStyleCnt="0"/>
      <dgm:spPr/>
    </dgm:pt>
    <dgm:pt modelId="{B4D5F2DF-16D2-4ED6-957B-3269CF737174}" type="pres">
      <dgm:prSet presAssocID="{EE4EC61F-57DA-456A-A6F2-8E5E24D339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B302E10-C12C-408D-BD90-345B4E0EED84}" type="pres">
      <dgm:prSet presAssocID="{EE4EC61F-57DA-456A-A6F2-8E5E24D33955}" presName="spaceRect" presStyleCnt="0"/>
      <dgm:spPr/>
    </dgm:pt>
    <dgm:pt modelId="{C159A982-942D-41EC-B8AA-F4A75391EC84}" type="pres">
      <dgm:prSet presAssocID="{EE4EC61F-57DA-456A-A6F2-8E5E24D33955}" presName="textRect" presStyleLbl="revTx" presStyleIdx="0" presStyleCnt="3">
        <dgm:presLayoutVars>
          <dgm:chMax val="1"/>
          <dgm:chPref val="1"/>
        </dgm:presLayoutVars>
      </dgm:prSet>
      <dgm:spPr/>
    </dgm:pt>
    <dgm:pt modelId="{A311A763-2C00-48BA-8AE1-658C2B99318F}" type="pres">
      <dgm:prSet presAssocID="{C494DC22-01B3-49D7-B150-8C00AE224E05}" presName="sibTrans" presStyleCnt="0"/>
      <dgm:spPr/>
    </dgm:pt>
    <dgm:pt modelId="{260F8323-FB35-4408-A5D9-F85C5EEA2C9D}" type="pres">
      <dgm:prSet presAssocID="{CD0D71FF-5C8D-4DAA-A803-7E5C85203B4D}" presName="compNode" presStyleCnt="0"/>
      <dgm:spPr/>
    </dgm:pt>
    <dgm:pt modelId="{515ACB7D-70A0-4FC3-B3C1-8F8B89C38F1D}" type="pres">
      <dgm:prSet presAssocID="{CD0D71FF-5C8D-4DAA-A803-7E5C85203B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C779C0-A762-4DB6-89CC-184542AE6113}" type="pres">
      <dgm:prSet presAssocID="{CD0D71FF-5C8D-4DAA-A803-7E5C85203B4D}" presName="spaceRect" presStyleCnt="0"/>
      <dgm:spPr/>
    </dgm:pt>
    <dgm:pt modelId="{C9543880-6113-477A-95DE-3B0FEFBDA982}" type="pres">
      <dgm:prSet presAssocID="{CD0D71FF-5C8D-4DAA-A803-7E5C85203B4D}" presName="textRect" presStyleLbl="revTx" presStyleIdx="1" presStyleCnt="3">
        <dgm:presLayoutVars>
          <dgm:chMax val="1"/>
          <dgm:chPref val="1"/>
        </dgm:presLayoutVars>
      </dgm:prSet>
      <dgm:spPr/>
    </dgm:pt>
    <dgm:pt modelId="{6D80A205-3395-4B7D-B357-7422CD0EBE41}" type="pres">
      <dgm:prSet presAssocID="{D5B6A899-DA03-48D1-A698-89F2CE5FA8CB}" presName="sibTrans" presStyleCnt="0"/>
      <dgm:spPr/>
    </dgm:pt>
    <dgm:pt modelId="{FB2C0544-EC67-4D63-9B36-B30F1664490C}" type="pres">
      <dgm:prSet presAssocID="{3F7DE5D9-4060-490B-9F1F-762E5A790D2E}" presName="compNode" presStyleCnt="0"/>
      <dgm:spPr/>
    </dgm:pt>
    <dgm:pt modelId="{21C373E6-587A-4F0B-BD14-98AA1EA2A76D}" type="pres">
      <dgm:prSet presAssocID="{3F7DE5D9-4060-490B-9F1F-762E5A790D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E4A7130-F604-4955-87EC-3AEF7D498C8E}" type="pres">
      <dgm:prSet presAssocID="{3F7DE5D9-4060-490B-9F1F-762E5A790D2E}" presName="spaceRect" presStyleCnt="0"/>
      <dgm:spPr/>
    </dgm:pt>
    <dgm:pt modelId="{0F5A675D-2D68-4F5F-B253-B9E68E190919}" type="pres">
      <dgm:prSet presAssocID="{3F7DE5D9-4060-490B-9F1F-762E5A790D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AFF8C1E-200F-45D1-B78D-EA6687529AD7}" type="presOf" srcId="{CD0D71FF-5C8D-4DAA-A803-7E5C85203B4D}" destId="{C9543880-6113-477A-95DE-3B0FEFBDA982}" srcOrd="0" destOrd="0" presId="urn:microsoft.com/office/officeart/2018/2/layout/IconLabelList"/>
    <dgm:cxn modelId="{BB15B84D-E0A5-4C2F-80F1-EE2C2C3540A6}" srcId="{9B3DCB1E-504C-4043-8091-703E4C8848FA}" destId="{CD0D71FF-5C8D-4DAA-A803-7E5C85203B4D}" srcOrd="1" destOrd="0" parTransId="{95A5DD63-EF81-46A3-A322-3B33A343CF4F}" sibTransId="{D5B6A899-DA03-48D1-A698-89F2CE5FA8CB}"/>
    <dgm:cxn modelId="{86AF6975-AEE2-4FD2-B614-50D56FA80DF2}" type="presOf" srcId="{3F7DE5D9-4060-490B-9F1F-762E5A790D2E}" destId="{0F5A675D-2D68-4F5F-B253-B9E68E190919}" srcOrd="0" destOrd="0" presId="urn:microsoft.com/office/officeart/2018/2/layout/IconLabelList"/>
    <dgm:cxn modelId="{CB3E0C94-0951-442D-B5B4-56BE66A7F3B2}" type="presOf" srcId="{9B3DCB1E-504C-4043-8091-703E4C8848FA}" destId="{FD613C01-C765-48D8-971C-2429321B0754}" srcOrd="0" destOrd="0" presId="urn:microsoft.com/office/officeart/2018/2/layout/IconLabelList"/>
    <dgm:cxn modelId="{916A43C8-94F0-45EC-9F50-4C1B9DAEC134}" type="presOf" srcId="{EE4EC61F-57DA-456A-A6F2-8E5E24D33955}" destId="{C159A982-942D-41EC-B8AA-F4A75391EC84}" srcOrd="0" destOrd="0" presId="urn:microsoft.com/office/officeart/2018/2/layout/IconLabelList"/>
    <dgm:cxn modelId="{E347C0D7-EA08-4665-BCAC-60FAB0D4427A}" srcId="{9B3DCB1E-504C-4043-8091-703E4C8848FA}" destId="{3F7DE5D9-4060-490B-9F1F-762E5A790D2E}" srcOrd="2" destOrd="0" parTransId="{D013BF26-C9F5-4556-8F4F-8651F4D8B810}" sibTransId="{4A5DF8A1-B4BB-4FE7-BFC0-93CE68C086EF}"/>
    <dgm:cxn modelId="{6F565AE3-25E5-4DFC-AC42-1FE4BABDC0EB}" srcId="{9B3DCB1E-504C-4043-8091-703E4C8848FA}" destId="{EE4EC61F-57DA-456A-A6F2-8E5E24D33955}" srcOrd="0" destOrd="0" parTransId="{6618C49E-9657-4CB7-853B-A7ABFFBEABD8}" sibTransId="{C494DC22-01B3-49D7-B150-8C00AE224E05}"/>
    <dgm:cxn modelId="{4BBED255-4133-419F-8090-9B30CB12EF66}" type="presParOf" srcId="{FD613C01-C765-48D8-971C-2429321B0754}" destId="{CB030E6E-CFA4-4A22-823B-7809C6233BEA}" srcOrd="0" destOrd="0" presId="urn:microsoft.com/office/officeart/2018/2/layout/IconLabelList"/>
    <dgm:cxn modelId="{BDA886C6-189F-4427-86E8-2EF4A1BA585B}" type="presParOf" srcId="{CB030E6E-CFA4-4A22-823B-7809C6233BEA}" destId="{B4D5F2DF-16D2-4ED6-957B-3269CF737174}" srcOrd="0" destOrd="0" presId="urn:microsoft.com/office/officeart/2018/2/layout/IconLabelList"/>
    <dgm:cxn modelId="{DC55CC1C-0AC1-4CDF-AFD3-F6BEB8BC1B54}" type="presParOf" srcId="{CB030E6E-CFA4-4A22-823B-7809C6233BEA}" destId="{EB302E10-C12C-408D-BD90-345B4E0EED84}" srcOrd="1" destOrd="0" presId="urn:microsoft.com/office/officeart/2018/2/layout/IconLabelList"/>
    <dgm:cxn modelId="{3B5E1F47-4328-493B-BEF7-312C38C2564F}" type="presParOf" srcId="{CB030E6E-CFA4-4A22-823B-7809C6233BEA}" destId="{C159A982-942D-41EC-B8AA-F4A75391EC84}" srcOrd="2" destOrd="0" presId="urn:microsoft.com/office/officeart/2018/2/layout/IconLabelList"/>
    <dgm:cxn modelId="{1774B254-BFFE-466A-B079-DD77CA01D6F9}" type="presParOf" srcId="{FD613C01-C765-48D8-971C-2429321B0754}" destId="{A311A763-2C00-48BA-8AE1-658C2B99318F}" srcOrd="1" destOrd="0" presId="urn:microsoft.com/office/officeart/2018/2/layout/IconLabelList"/>
    <dgm:cxn modelId="{4E6A4432-A845-401C-872F-2334A76AFBA6}" type="presParOf" srcId="{FD613C01-C765-48D8-971C-2429321B0754}" destId="{260F8323-FB35-4408-A5D9-F85C5EEA2C9D}" srcOrd="2" destOrd="0" presId="urn:microsoft.com/office/officeart/2018/2/layout/IconLabelList"/>
    <dgm:cxn modelId="{8A0648EE-F825-4726-9FAD-F4778BE56A39}" type="presParOf" srcId="{260F8323-FB35-4408-A5D9-F85C5EEA2C9D}" destId="{515ACB7D-70A0-4FC3-B3C1-8F8B89C38F1D}" srcOrd="0" destOrd="0" presId="urn:microsoft.com/office/officeart/2018/2/layout/IconLabelList"/>
    <dgm:cxn modelId="{C96DD258-742F-43E3-AFC3-00BEE854A2F2}" type="presParOf" srcId="{260F8323-FB35-4408-A5D9-F85C5EEA2C9D}" destId="{B4C779C0-A762-4DB6-89CC-184542AE6113}" srcOrd="1" destOrd="0" presId="urn:microsoft.com/office/officeart/2018/2/layout/IconLabelList"/>
    <dgm:cxn modelId="{A0E42001-8CD9-457B-ABAD-EF81BA69D5B2}" type="presParOf" srcId="{260F8323-FB35-4408-A5D9-F85C5EEA2C9D}" destId="{C9543880-6113-477A-95DE-3B0FEFBDA982}" srcOrd="2" destOrd="0" presId="urn:microsoft.com/office/officeart/2018/2/layout/IconLabelList"/>
    <dgm:cxn modelId="{23DE5AD4-E7C1-472B-B14B-53D59E025FFD}" type="presParOf" srcId="{FD613C01-C765-48D8-971C-2429321B0754}" destId="{6D80A205-3395-4B7D-B357-7422CD0EBE41}" srcOrd="3" destOrd="0" presId="urn:microsoft.com/office/officeart/2018/2/layout/IconLabelList"/>
    <dgm:cxn modelId="{6B6F097C-CCE4-422A-9A55-031F5637D2A1}" type="presParOf" srcId="{FD613C01-C765-48D8-971C-2429321B0754}" destId="{FB2C0544-EC67-4D63-9B36-B30F1664490C}" srcOrd="4" destOrd="0" presId="urn:microsoft.com/office/officeart/2018/2/layout/IconLabelList"/>
    <dgm:cxn modelId="{43A63C89-BE73-4594-9EE2-CF3BBB8D0C89}" type="presParOf" srcId="{FB2C0544-EC67-4D63-9B36-B30F1664490C}" destId="{21C373E6-587A-4F0B-BD14-98AA1EA2A76D}" srcOrd="0" destOrd="0" presId="urn:microsoft.com/office/officeart/2018/2/layout/IconLabelList"/>
    <dgm:cxn modelId="{84A9627F-060A-41BA-B589-F72C36E6C545}" type="presParOf" srcId="{FB2C0544-EC67-4D63-9B36-B30F1664490C}" destId="{6E4A7130-F604-4955-87EC-3AEF7D498C8E}" srcOrd="1" destOrd="0" presId="urn:microsoft.com/office/officeart/2018/2/layout/IconLabelList"/>
    <dgm:cxn modelId="{0F493C57-1A3C-425A-AC42-5750B129E85A}" type="presParOf" srcId="{FB2C0544-EC67-4D63-9B36-B30F1664490C}" destId="{0F5A675D-2D68-4F5F-B253-B9E68E1909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F2DF-16D2-4ED6-957B-3269CF737174}">
      <dsp:nvSpPr>
        <dsp:cNvPr id="0" name=""/>
        <dsp:cNvSpPr/>
      </dsp:nvSpPr>
      <dsp:spPr>
        <a:xfrm>
          <a:off x="930725" y="525040"/>
          <a:ext cx="1447681" cy="1447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9A982-942D-41EC-B8AA-F4A75391EC84}">
      <dsp:nvSpPr>
        <dsp:cNvPr id="0" name=""/>
        <dsp:cNvSpPr/>
      </dsp:nvSpPr>
      <dsp:spPr>
        <a:xfrm>
          <a:off x="46031" y="2355409"/>
          <a:ext cx="32170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/>
            <a:t>V</a:t>
          </a:r>
          <a:r>
            <a:rPr lang="en-US" sz="2300" kern="1200"/>
            <a:t>M Spot instances</a:t>
          </a:r>
        </a:p>
      </dsp:txBody>
      <dsp:txXfrm>
        <a:off x="46031" y="2355409"/>
        <a:ext cx="3217070" cy="720000"/>
      </dsp:txXfrm>
    </dsp:sp>
    <dsp:sp modelId="{515ACB7D-70A0-4FC3-B3C1-8F8B89C38F1D}">
      <dsp:nvSpPr>
        <dsp:cNvPr id="0" name=""/>
        <dsp:cNvSpPr/>
      </dsp:nvSpPr>
      <dsp:spPr>
        <a:xfrm>
          <a:off x="4710783" y="525040"/>
          <a:ext cx="1447681" cy="1447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43880-6113-477A-95DE-3B0FEFBDA982}">
      <dsp:nvSpPr>
        <dsp:cNvPr id="0" name=""/>
        <dsp:cNvSpPr/>
      </dsp:nvSpPr>
      <dsp:spPr>
        <a:xfrm>
          <a:off x="3826089" y="2355409"/>
          <a:ext cx="32170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Serverless Computation</a:t>
          </a:r>
        </a:p>
      </dsp:txBody>
      <dsp:txXfrm>
        <a:off x="3826089" y="2355409"/>
        <a:ext cx="3217070" cy="720000"/>
      </dsp:txXfrm>
    </dsp:sp>
    <dsp:sp modelId="{21C373E6-587A-4F0B-BD14-98AA1EA2A76D}">
      <dsp:nvSpPr>
        <dsp:cNvPr id="0" name=""/>
        <dsp:cNvSpPr/>
      </dsp:nvSpPr>
      <dsp:spPr>
        <a:xfrm>
          <a:off x="8490840" y="525040"/>
          <a:ext cx="1447681" cy="14476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A675D-2D68-4F5F-B253-B9E68E190919}">
      <dsp:nvSpPr>
        <dsp:cNvPr id="0" name=""/>
        <dsp:cNvSpPr/>
      </dsp:nvSpPr>
      <dsp:spPr>
        <a:xfrm>
          <a:off x="7606146" y="2355409"/>
          <a:ext cx="32170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Reserved infrastructure</a:t>
          </a:r>
        </a:p>
      </dsp:txBody>
      <dsp:txXfrm>
        <a:off x="7606146" y="2355409"/>
        <a:ext cx="32170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9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6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8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0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0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9/18/23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0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ryabuhin@hse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yandex.ru/blog/posts/2023/03/paas#paas-vs-iaas-and-saas" TargetMode="External"/><Relationship Id="rId2" Type="http://schemas.openxmlformats.org/officeDocument/2006/relationships/hyperlink" Target="https://azure.microsoft.com/en-gb/explore/global-infrastructure/geographies/#geographi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n--80aa3anexr8c.xn--p1ai/" TargetMode="External"/><Relationship Id="rId4" Type="http://schemas.openxmlformats.org/officeDocument/2006/relationships/hyperlink" Target="https://leaders2023.innoagency.r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cloud-native-skill-gaps-are-killing-your-gains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iceworks.com/tech/it-careers-skills/guest-article/how-to-address-the-skills-gap-in-the-cloud/" TargetMode="External"/><Relationship Id="rId5" Type="http://schemas.openxmlformats.org/officeDocument/2006/relationships/hyperlink" Target="https://tanzu.vmware.com/cloud-native?utm_source=thenewstack.io&amp;utm_medium=referral&amp;utm_content=TNS11&amp;utm_campaign=platform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ZmGGAbHqa0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0C11B-582D-4BD6-AFEF-ED15AAF1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22832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Лекция 1. Что такое облако?</a:t>
            </a:r>
            <a:endParaRPr lang="en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5A9A0-8D65-50E9-DF5E-1667AB81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4"/>
            <a:ext cx="2589726" cy="6237701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Рябухин</a:t>
            </a:r>
            <a:r>
              <a:rPr lang="en-CZ" sz="3200" dirty="0"/>
              <a:t> </a:t>
            </a:r>
            <a:r>
              <a:rPr lang="ru-RU" sz="3200" dirty="0"/>
              <a:t>Илья Алексеевич</a:t>
            </a:r>
          </a:p>
          <a:p>
            <a:endParaRPr lang="ru-RU" sz="3200" dirty="0"/>
          </a:p>
          <a:p>
            <a:r>
              <a:rPr lang="ru-RU" dirty="0">
                <a:hlinkClick r:id="rId2"/>
              </a:rPr>
              <a:t>i</a:t>
            </a:r>
            <a:r>
              <a:rPr lang="en-US" dirty="0">
                <a:hlinkClick r:id="rId2"/>
              </a:rPr>
              <a:t>ryabuhin@hse.ru</a:t>
            </a:r>
            <a:endParaRPr lang="en-US" dirty="0"/>
          </a:p>
          <a:p>
            <a:endParaRPr lang="en-US" dirty="0"/>
          </a:p>
          <a:p>
            <a:r>
              <a:rPr lang="en-US" dirty="0"/>
              <a:t>89255291848</a:t>
            </a:r>
          </a:p>
          <a:p>
            <a:r>
              <a:rPr lang="en-US" dirty="0"/>
              <a:t>@ilya_2108</a:t>
            </a:r>
            <a:endParaRPr lang="ru-RU" dirty="0"/>
          </a:p>
          <a:p>
            <a:endParaRPr lang="ru-RU" sz="3200" dirty="0"/>
          </a:p>
          <a:p>
            <a:endParaRPr lang="en-US" sz="3200" dirty="0"/>
          </a:p>
        </p:txBody>
      </p:sp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8EA56AC6-1511-213E-61D2-885B68002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63" b="2465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82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A1E4-CA1A-EEEC-C1C9-25BD894A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облако?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CCC9-5D72-7BE0-B52E-BCDA029F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Масштабируемость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Экономия затрат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Доступность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Обновление и безопасность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50389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1B34-830A-EDF5-1A3B-3FA6778C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Масштабируемость</a:t>
            </a:r>
            <a:endParaRPr lang="en-CZ" dirty="0"/>
          </a:p>
        </p:txBody>
      </p:sp>
      <p:pic>
        <p:nvPicPr>
          <p:cNvPr id="4098" name="Picture 2" descr="Scalability in Cloud Computing: Horizontal vs. Vertical Scaling">
            <a:extLst>
              <a:ext uri="{FF2B5EF4-FFF2-40B4-BE49-F238E27FC236}">
                <a16:creationId xmlns:a16="http://schemas.microsoft.com/office/drawing/2014/main" id="{C92D1D34-639B-E7E5-1318-F10041F69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05" y="2410171"/>
            <a:ext cx="7200990" cy="408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33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5153-8350-F248-AED6-5323A5E3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CapEx</a:t>
            </a:r>
            <a:r>
              <a:rPr lang="en-US" dirty="0"/>
              <a:t> vs </a:t>
            </a:r>
            <a:r>
              <a:rPr lang="en-US" dirty="0" err="1"/>
              <a:t>OpEx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FEF4-66D2-A548-9A19-A83B62487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Capital Expenses (</a:t>
            </a:r>
            <a:r>
              <a:rPr lang="en-US" dirty="0" err="1"/>
              <a:t>CapEx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9D39D-54A3-E148-B906-363BC9A84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Дорогое приобретение</a:t>
            </a:r>
          </a:p>
          <a:p>
            <a:r>
              <a:rPr lang="ru-RU" dirty="0"/>
              <a:t>Оплата происходит один раз</a:t>
            </a:r>
          </a:p>
          <a:p>
            <a:r>
              <a:rPr lang="ru-RU" dirty="0"/>
              <a:t>Используемый актив во владении компанией</a:t>
            </a:r>
          </a:p>
          <a:p>
            <a:r>
              <a:rPr lang="ru-RU" b="1" dirty="0"/>
              <a:t>Пример: собственный сервер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8B286-2187-6949-BB4A-15A024099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Operational Expenses (</a:t>
            </a:r>
            <a:r>
              <a:rPr lang="en-US" dirty="0" err="1"/>
              <a:t>OpEx</a:t>
            </a:r>
            <a:r>
              <a:rPr lang="en-US" dirty="0"/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910D0-8004-2841-B915-4AA64FEEF5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Относительно малые затраты</a:t>
            </a:r>
          </a:p>
          <a:p>
            <a:r>
              <a:rPr lang="ru-RU" dirty="0"/>
              <a:t>Оплата периодическая</a:t>
            </a:r>
          </a:p>
          <a:p>
            <a:r>
              <a:rPr lang="ru-RU" dirty="0"/>
              <a:t>Используемые актив находится во временной пользовании</a:t>
            </a:r>
          </a:p>
          <a:p>
            <a:r>
              <a:rPr lang="ru-RU" b="1" dirty="0"/>
              <a:t>Пример: облако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591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E146-AF06-F4E0-7C42-2A15046D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Cost Optimization (aka FinOps)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5FB2DB-244F-A936-78A0-FE46158955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93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4504-5D1D-F7F4-6475-F41FC3EE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Д</a:t>
            </a:r>
            <a:r>
              <a:rPr lang="ru-RU" dirty="0" err="1"/>
              <a:t>оступность</a:t>
            </a:r>
            <a:endParaRPr lang="en-CZ" dirty="0"/>
          </a:p>
        </p:txBody>
      </p:sp>
      <p:pic>
        <p:nvPicPr>
          <p:cNvPr id="7170" name="Picture 2" descr="Qu'est qu'un Service Level Agreement (SLA) ? - Le Cloud pour Tous">
            <a:extLst>
              <a:ext uri="{FF2B5EF4-FFF2-40B4-BE49-F238E27FC236}">
                <a16:creationId xmlns:a16="http://schemas.microsoft.com/office/drawing/2014/main" id="{5CD711EF-AA12-E713-3A29-9E0BD8B8FB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287" y="2743795"/>
            <a:ext cx="7931426" cy="323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56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26811A6C-040C-4C5A-8FF3-63EC6CC40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55" name="Group 6154">
            <a:extLst>
              <a:ext uri="{FF2B5EF4-FFF2-40B4-BE49-F238E27FC236}">
                <a16:creationId xmlns:a16="http://schemas.microsoft.com/office/drawing/2014/main" id="{7FC27906-3491-4D48-A4BD-F9C88381A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67279"/>
            <a:ext cx="6095998" cy="2290721"/>
            <a:chOff x="6095998" y="-9073"/>
            <a:chExt cx="6096002" cy="6867073"/>
          </a:xfrm>
        </p:grpSpPr>
        <p:sp>
          <p:nvSpPr>
            <p:cNvPr id="6156" name="Rectangle 6155">
              <a:extLst>
                <a:ext uri="{FF2B5EF4-FFF2-40B4-BE49-F238E27FC236}">
                  <a16:creationId xmlns:a16="http://schemas.microsoft.com/office/drawing/2014/main" id="{A1C35472-1DEA-4BA5-81A5-28525E1D5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7" name="Rectangle 6156">
              <a:extLst>
                <a:ext uri="{FF2B5EF4-FFF2-40B4-BE49-F238E27FC236}">
                  <a16:creationId xmlns:a16="http://schemas.microsoft.com/office/drawing/2014/main" id="{1D8634E4-D3C6-4641-9894-E7A37348B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8" y="-9073"/>
              <a:ext cx="6095998" cy="6858002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095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B7DE2-9D13-8C07-B865-11535634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4" y="397275"/>
            <a:ext cx="5230446" cy="3761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Обновление и безопасность</a:t>
            </a:r>
          </a:p>
        </p:txBody>
      </p:sp>
      <p:pic>
        <p:nvPicPr>
          <p:cNvPr id="6146" name="Picture 2" descr="The Shared Responsibility Model for Cloud Security – CloudCheckr">
            <a:extLst>
              <a:ext uri="{FF2B5EF4-FFF2-40B4-BE49-F238E27FC236}">
                <a16:creationId xmlns:a16="http://schemas.microsoft.com/office/drawing/2014/main" id="{69A54809-80E0-DB4D-5D77-6F05B0E31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9322" y="887896"/>
            <a:ext cx="5806446" cy="502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31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2FA9-90E8-B3F2-EB0E-EFCDE3C7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>
            <a:normAutofit/>
          </a:bodyPr>
          <a:lstStyle/>
          <a:p>
            <a:r>
              <a:rPr lang="en-CZ" dirty="0"/>
              <a:t>Т</a:t>
            </a:r>
            <a:r>
              <a:rPr lang="ru-RU" dirty="0" err="1"/>
              <a:t>ипы</a:t>
            </a:r>
            <a:r>
              <a:rPr lang="ru-RU" dirty="0"/>
              <a:t> сервисов</a:t>
            </a:r>
            <a:r>
              <a:rPr lang="en-US" dirty="0"/>
              <a:t> (</a:t>
            </a:r>
            <a:r>
              <a:rPr lang="en-US" dirty="0" err="1"/>
              <a:t>XaaS</a:t>
            </a:r>
            <a:r>
              <a:rPr lang="en-US" dirty="0"/>
              <a:t>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1492-9349-1762-B2BB-B53C0C71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837329"/>
            <a:ext cx="5331229" cy="33396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Infrastructure as a Servive (IaaS)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CZ" dirty="0"/>
              <a:t>VM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CZ" dirty="0"/>
              <a:t>Firewall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Platform as a Service (PaaS)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CZ" dirty="0"/>
              <a:t>YandexGPT/ChatGPT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Z" dirty="0"/>
              <a:t>Software as a Service (SaaS)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CZ" dirty="0"/>
              <a:t>Yandex/Office 365</a:t>
            </a:r>
          </a:p>
        </p:txBody>
      </p:sp>
      <p:pic>
        <p:nvPicPr>
          <p:cNvPr id="5124" name="Picture 4" descr="SaaS vs PaaS vs IaaS: Examples, differences, &amp; how to choose">
            <a:extLst>
              <a:ext uri="{FF2B5EF4-FFF2-40B4-BE49-F238E27FC236}">
                <a16:creationId xmlns:a16="http://schemas.microsoft.com/office/drawing/2014/main" id="{6796B656-416E-E7C0-3F8E-36D6E494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33" y="2506612"/>
            <a:ext cx="5524000" cy="4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66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BCFF-7CBD-E94C-B4AB-2A7834F8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облаков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B5E2-5C39-F24A-B741-97D9B716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Публичное</a:t>
            </a:r>
            <a:endParaRPr lang="en-US" b="1" dirty="0"/>
          </a:p>
          <a:p>
            <a:pPr lvl="1"/>
            <a:r>
              <a:rPr lang="ru-RU" dirty="0"/>
              <a:t>Доступно из публичного интернета (</a:t>
            </a:r>
            <a:r>
              <a:rPr lang="en-US" dirty="0"/>
              <a:t>e.g., </a:t>
            </a:r>
            <a:r>
              <a:rPr lang="en-US" dirty="0" err="1"/>
              <a:t>portal.azure.com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Разные виды </a:t>
            </a:r>
            <a:r>
              <a:rPr lang="en-US" dirty="0" err="1"/>
              <a:t>OpEx</a:t>
            </a:r>
            <a:r>
              <a:rPr lang="ru-RU" dirty="0"/>
              <a:t> (</a:t>
            </a:r>
            <a:r>
              <a:rPr lang="en-US" dirty="0"/>
              <a:t>Pay-As-You-Go,</a:t>
            </a:r>
            <a:r>
              <a:rPr lang="ru-RU" dirty="0"/>
              <a:t> резервация средств)</a:t>
            </a:r>
          </a:p>
          <a:p>
            <a:pPr lvl="1"/>
            <a:r>
              <a:rPr lang="ru-RU" dirty="0"/>
              <a:t>Самое дешевое</a:t>
            </a:r>
          </a:p>
          <a:p>
            <a:r>
              <a:rPr lang="ru-RU" b="1" dirty="0"/>
              <a:t>Приватное</a:t>
            </a:r>
          </a:p>
          <a:p>
            <a:pPr lvl="1"/>
            <a:r>
              <a:rPr lang="ru-RU" dirty="0"/>
              <a:t>Доступно только из сети клиента</a:t>
            </a:r>
          </a:p>
          <a:p>
            <a:pPr lvl="1"/>
            <a:r>
              <a:rPr lang="ru-RU" dirty="0"/>
              <a:t>Затрата </a:t>
            </a:r>
            <a:r>
              <a:rPr lang="en-US" dirty="0" err="1"/>
              <a:t>CapEx</a:t>
            </a:r>
            <a:r>
              <a:rPr lang="en-US" dirty="0"/>
              <a:t> </a:t>
            </a:r>
            <a:r>
              <a:rPr lang="ru-RU" dirty="0"/>
              <a:t>на инфраструктуру</a:t>
            </a:r>
          </a:p>
          <a:p>
            <a:pPr lvl="1"/>
            <a:r>
              <a:rPr lang="ru-RU" dirty="0"/>
              <a:t>Самое дорогое</a:t>
            </a:r>
          </a:p>
          <a:p>
            <a:r>
              <a:rPr lang="ru-RU" b="1" dirty="0"/>
              <a:t>Гибридное – гибрид приватного и публичного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05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E66D35-6371-4809-9433-1EBF87915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3047998" cy="45739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21" y="397275"/>
            <a:ext cx="2628785" cy="3761257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Что такое</a:t>
            </a:r>
            <a:r>
              <a:rPr lang="en-US" sz="3200" dirty="0"/>
              <a:t> </a:t>
            </a:r>
            <a:r>
              <a:rPr lang="ru-RU" sz="3200" dirty="0"/>
              <a:t>проект?</a:t>
            </a:r>
            <a:endParaRPr lang="en-CZ" sz="3200" dirty="0"/>
          </a:p>
        </p:txBody>
      </p:sp>
      <p:pic>
        <p:nvPicPr>
          <p:cNvPr id="4" name="Picture 3" descr="План этажа для таблицы">
            <a:extLst>
              <a:ext uri="{FF2B5EF4-FFF2-40B4-BE49-F238E27FC236}">
                <a16:creationId xmlns:a16="http://schemas.microsoft.com/office/drawing/2014/main" id="{02FEE6C1-4A79-5928-E2C9-69CCBB5F6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0" r="2999"/>
          <a:stretch/>
        </p:blipFill>
        <p:spPr>
          <a:xfrm>
            <a:off x="3047998" y="10"/>
            <a:ext cx="914400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23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0773-A370-C46A-8CA9-FE778DF3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8DE1-FAD9-62AF-37D1-E71DA9227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hlinkClick r:id="rId2"/>
              </a:rPr>
              <a:t>Регионы </a:t>
            </a:r>
            <a:r>
              <a:rPr lang="en-US" dirty="0">
                <a:hlinkClick r:id="rId2"/>
              </a:rPr>
              <a:t>Azure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PaaS vs IaaS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hlinkClick r:id="rId4"/>
              </a:rPr>
              <a:t>Кейсы хакатона ЛЦТ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Сайт со всеми хакатонами</a:t>
            </a: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Если интересно вступить в Клуб </a:t>
            </a:r>
            <a:r>
              <a:rPr lang="ru-RU" dirty="0" err="1"/>
              <a:t>Хакатонщиков</a:t>
            </a:r>
            <a:r>
              <a:rPr lang="ru-RU" dirty="0"/>
              <a:t> – пишите @</a:t>
            </a:r>
            <a:r>
              <a:rPr lang="en-US" dirty="0"/>
              <a:t>ilya_2108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4246912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0703-8B15-B341-A110-7BA89867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курсе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5101-983E-2F44-A52A-A08C13C9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Основная цель – </a:t>
            </a:r>
            <a:r>
              <a:rPr lang="ru-RU" b="1" dirty="0"/>
              <a:t>сделать актуальный проект</a:t>
            </a:r>
          </a:p>
          <a:p>
            <a:pPr lvl="1"/>
            <a:r>
              <a:rPr lang="ru-RU" dirty="0"/>
              <a:t>Должен использоваться </a:t>
            </a:r>
            <a:r>
              <a:rPr lang="en-US" dirty="0"/>
              <a:t>Docker</a:t>
            </a:r>
            <a:r>
              <a:rPr lang="ru-RU" dirty="0"/>
              <a:t> и быть развернут в облаке</a:t>
            </a:r>
            <a:endParaRPr lang="ru-RU" b="1" dirty="0"/>
          </a:p>
          <a:p>
            <a:pPr lvl="1"/>
            <a:r>
              <a:rPr lang="ru-RU" dirty="0"/>
              <a:t>Командная работа (</a:t>
            </a:r>
            <a:r>
              <a:rPr lang="ru-RU" b="1" dirty="0"/>
              <a:t>от 3 до 4 человек</a:t>
            </a:r>
            <a:r>
              <a:rPr lang="ru-RU" dirty="0"/>
              <a:t>)</a:t>
            </a:r>
          </a:p>
          <a:p>
            <a:r>
              <a:rPr lang="ru-RU" dirty="0"/>
              <a:t>Дедлайны</a:t>
            </a:r>
          </a:p>
          <a:p>
            <a:pPr lvl="1"/>
            <a:r>
              <a:rPr lang="ru-RU" dirty="0"/>
              <a:t>12</a:t>
            </a:r>
            <a:r>
              <a:rPr lang="en-US" dirty="0"/>
              <a:t>.10 – </a:t>
            </a:r>
            <a:r>
              <a:rPr lang="ru-RU" dirty="0" err="1"/>
              <a:t>Чекпоинт</a:t>
            </a:r>
            <a:r>
              <a:rPr lang="ru-RU" dirty="0"/>
              <a:t> 1</a:t>
            </a:r>
          </a:p>
          <a:p>
            <a:pPr lvl="1"/>
            <a:r>
              <a:rPr lang="ru-RU" dirty="0"/>
              <a:t>9</a:t>
            </a:r>
            <a:r>
              <a:rPr lang="en-US" dirty="0"/>
              <a:t>.11 – </a:t>
            </a:r>
            <a:r>
              <a:rPr lang="ru-RU" dirty="0" err="1"/>
              <a:t>Чекпоинт</a:t>
            </a:r>
            <a:r>
              <a:rPr lang="ru-RU" dirty="0"/>
              <a:t> 2</a:t>
            </a:r>
          </a:p>
          <a:p>
            <a:pPr lvl="1"/>
            <a:r>
              <a:rPr lang="en-US" dirty="0"/>
              <a:t>TBA - </a:t>
            </a:r>
            <a:r>
              <a:rPr lang="ru-RU" dirty="0"/>
              <a:t>Защита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F518D-8A95-E54C-91D5-E446FCE397DF}"/>
              </a:ext>
            </a:extLst>
          </p:cNvPr>
          <p:cNvSpPr/>
          <p:nvPr/>
        </p:nvSpPr>
        <p:spPr>
          <a:xfrm>
            <a:off x="9358283" y="356619"/>
            <a:ext cx="264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TBA</a:t>
            </a:r>
            <a:r>
              <a:rPr lang="ru-RU" dirty="0"/>
              <a:t> – </a:t>
            </a:r>
            <a:r>
              <a:rPr lang="en-US" dirty="0"/>
              <a:t>To Be Announced</a:t>
            </a:r>
          </a:p>
        </p:txBody>
      </p:sp>
    </p:spTree>
    <p:extLst>
      <p:ext uri="{BB962C8B-B14F-4D97-AF65-F5344CB8AC3E}">
        <p14:creationId xmlns:p14="http://schemas.microsoft.com/office/powerpoint/2010/main" val="35294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94C3-EF53-191C-57BB-9BEF2258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Расписание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1612-D16A-5BA9-2C13-51946E3C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4036160"/>
          </a:xfrm>
        </p:spPr>
        <p:txBody>
          <a:bodyPr numCol="2">
            <a:normAutofit/>
          </a:bodyPr>
          <a:lstStyle/>
          <a:p>
            <a:r>
              <a:rPr lang="ru-RU" b="1" dirty="0"/>
              <a:t>1 модуль</a:t>
            </a:r>
          </a:p>
          <a:p>
            <a:pPr lvl="1"/>
            <a:r>
              <a:rPr lang="ru-RU" b="1" i="1" dirty="0"/>
              <a:t>Что такое облако?</a:t>
            </a:r>
            <a:endParaRPr lang="en-US" b="1" i="1" dirty="0"/>
          </a:p>
          <a:p>
            <a:pPr lvl="1"/>
            <a:r>
              <a:rPr lang="en-US" dirty="0"/>
              <a:t>Containers 101</a:t>
            </a:r>
            <a:endParaRPr lang="ru-RU" dirty="0"/>
          </a:p>
          <a:p>
            <a:pPr lvl="1"/>
            <a:r>
              <a:rPr lang="en-US" dirty="0"/>
              <a:t>Cloud Best Practices</a:t>
            </a:r>
          </a:p>
          <a:p>
            <a:r>
              <a:rPr lang="en-US" b="1" dirty="0"/>
              <a:t>2 </a:t>
            </a:r>
            <a:r>
              <a:rPr lang="en-US" b="1" dirty="0" err="1"/>
              <a:t>м</a:t>
            </a:r>
            <a:r>
              <a:rPr lang="ru-RU" b="1" dirty="0" err="1"/>
              <a:t>одуль</a:t>
            </a:r>
            <a:endParaRPr lang="ru-RU" dirty="0"/>
          </a:p>
          <a:p>
            <a:pPr lvl="1"/>
            <a:r>
              <a:rPr lang="ru-RU" sz="1800" dirty="0"/>
              <a:t>Создание проекта (</a:t>
            </a:r>
            <a:r>
              <a:rPr lang="en-US" sz="1800" dirty="0" err="1"/>
              <a:t>CustDev</a:t>
            </a:r>
            <a:r>
              <a:rPr lang="en-US" sz="1800" dirty="0"/>
              <a:t>, Lean Canvas)</a:t>
            </a:r>
          </a:p>
          <a:p>
            <a:pPr lvl="1"/>
            <a:r>
              <a:rPr lang="ru-RU" dirty="0"/>
              <a:t>Сети 101</a:t>
            </a:r>
          </a:p>
          <a:p>
            <a:pPr lvl="1"/>
            <a:r>
              <a:rPr lang="ru-RU" dirty="0"/>
              <a:t>Веб 101 (</a:t>
            </a:r>
            <a:r>
              <a:rPr lang="ru-RU" dirty="0" err="1"/>
              <a:t>Бекенд</a:t>
            </a:r>
            <a:r>
              <a:rPr lang="ru-RU" dirty="0"/>
              <a:t> &amp;</a:t>
            </a:r>
            <a:r>
              <a:rPr lang="en-US" dirty="0"/>
              <a:t> </a:t>
            </a:r>
            <a:r>
              <a:rPr lang="ru-RU" dirty="0" err="1"/>
              <a:t>Фронтенд</a:t>
            </a:r>
            <a:r>
              <a:rPr lang="en-US" dirty="0"/>
              <a:t>)</a:t>
            </a:r>
            <a:endParaRPr lang="ru-RU" dirty="0"/>
          </a:p>
          <a:p>
            <a:pPr lvl="1"/>
            <a:endParaRPr lang="en-US" dirty="0"/>
          </a:p>
          <a:p>
            <a:pPr lvl="1"/>
            <a:r>
              <a:rPr lang="ru-RU" sz="2000" b="1" dirty="0"/>
              <a:t>3 модуль</a:t>
            </a:r>
            <a:endParaRPr lang="en-US" sz="2000" b="1" dirty="0"/>
          </a:p>
          <a:p>
            <a:pPr lvl="1"/>
            <a:r>
              <a:rPr lang="ru-RU" sz="2000" dirty="0"/>
              <a:t>Как сделать архитектуру с нуля?</a:t>
            </a:r>
          </a:p>
          <a:p>
            <a:pPr lvl="1"/>
            <a:r>
              <a:rPr lang="en-US" sz="2000" dirty="0"/>
              <a:t>DevOps, </a:t>
            </a:r>
            <a:r>
              <a:rPr lang="en-US" sz="2000" dirty="0" err="1"/>
              <a:t>DevSecOps</a:t>
            </a:r>
            <a:endParaRPr lang="ru-RU" sz="2000" dirty="0"/>
          </a:p>
          <a:p>
            <a:pPr lvl="1"/>
            <a:r>
              <a:rPr lang="ru-RU" sz="2000" dirty="0"/>
              <a:t>Защита</a:t>
            </a:r>
          </a:p>
          <a:p>
            <a:pPr lvl="1"/>
            <a:endParaRPr lang="ru-RU" sz="2000" b="1" dirty="0"/>
          </a:p>
          <a:p>
            <a:pPr lvl="1"/>
            <a:r>
              <a:rPr lang="ru-RU" sz="2000" b="1" dirty="0"/>
              <a:t>ВАЖНО: </a:t>
            </a:r>
            <a:r>
              <a:rPr lang="ru-RU" sz="2000" dirty="0"/>
              <a:t>победа на </a:t>
            </a:r>
            <a:r>
              <a:rPr lang="ru-RU" sz="2000" dirty="0" err="1"/>
              <a:t>хакатоне</a:t>
            </a:r>
            <a:r>
              <a:rPr lang="ru-RU" sz="2000" dirty="0"/>
              <a:t>* – 10 автоматом</a:t>
            </a:r>
            <a:endParaRPr lang="ru-RU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11828-269E-4A16-23D7-16442C348B2C}"/>
              </a:ext>
            </a:extLst>
          </p:cNvPr>
          <p:cNvSpPr txBox="1"/>
          <p:nvPr/>
        </p:nvSpPr>
        <p:spPr>
          <a:xfrm>
            <a:off x="484552" y="6443396"/>
            <a:ext cx="1169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*</a:t>
            </a:r>
            <a:r>
              <a:rPr lang="en-US" sz="1600" dirty="0"/>
              <a:t> </a:t>
            </a:r>
            <a:r>
              <a:rPr lang="ru-RU" sz="1600" dirty="0"/>
              <a:t>Победа на </a:t>
            </a:r>
            <a:r>
              <a:rPr lang="ru-RU" sz="1600" dirty="0" err="1"/>
              <a:t>хакатоне</a:t>
            </a:r>
            <a:r>
              <a:rPr lang="ru-RU" sz="1600" dirty="0"/>
              <a:t> засчитывается только если было использование облаков, а студент непосредственно работал с облаком</a:t>
            </a:r>
            <a:endParaRPr lang="en-CZ" sz="1600" dirty="0"/>
          </a:p>
        </p:txBody>
      </p:sp>
    </p:spTree>
    <p:extLst>
      <p:ext uri="{BB962C8B-B14F-4D97-AF65-F5344CB8AC3E}">
        <p14:creationId xmlns:p14="http://schemas.microsoft.com/office/powerpoint/2010/main" val="282516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4B48-2D1A-0346-83E7-23A5E5A5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проектов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7E9A8-ACD1-7A40-82E5-D48E1A1DC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0.</a:t>
                </a:r>
                <a:r>
                  <a:rPr lang="ru-RU" b="1" dirty="0"/>
                  <a:t>2 </a:t>
                </a:r>
                <a:r>
                  <a:rPr lang="en-US" b="1" dirty="0"/>
                  <a:t>* </a:t>
                </a:r>
                <a:r>
                  <a:rPr lang="ru-RU" b="1" dirty="0"/>
                  <a:t>Ч</a:t>
                </a:r>
                <a:r>
                  <a:rPr lang="en-US" b="1" baseline="-25000" dirty="0"/>
                  <a:t>1</a:t>
                </a:r>
                <a:r>
                  <a:rPr lang="ru-RU" b="1" dirty="0"/>
                  <a:t> + </a:t>
                </a:r>
                <a:r>
                  <a:rPr lang="en-US" b="1" dirty="0"/>
                  <a:t>0.</a:t>
                </a:r>
                <a:r>
                  <a:rPr lang="ru-RU" b="1" dirty="0"/>
                  <a:t>2 </a:t>
                </a:r>
                <a:r>
                  <a:rPr lang="en-US" b="1" dirty="0"/>
                  <a:t>*</a:t>
                </a:r>
                <a:r>
                  <a:rPr lang="ru-RU" b="1" dirty="0"/>
                  <a:t> Ч</a:t>
                </a:r>
                <a:r>
                  <a:rPr lang="en-US" b="1" baseline="-25000" dirty="0"/>
                  <a:t>2</a:t>
                </a:r>
                <a:r>
                  <a:rPr lang="ru-RU" b="1" dirty="0"/>
                  <a:t> + 0</a:t>
                </a:r>
                <a:r>
                  <a:rPr lang="en-US" b="1" dirty="0"/>
                  <a:t>.</a:t>
                </a:r>
                <a:r>
                  <a:rPr lang="ru-RU" b="1" dirty="0"/>
                  <a:t>6</a:t>
                </a:r>
                <a:r>
                  <a:rPr lang="en-US" b="1" dirty="0"/>
                  <a:t> *</a:t>
                </a:r>
                <a:r>
                  <a:rPr lang="ru-RU" b="1" dirty="0"/>
                  <a:t> Защита + Б</a:t>
                </a:r>
                <a:r>
                  <a:rPr lang="en-US" dirty="0"/>
                  <a:t>, </a:t>
                </a:r>
                <a:r>
                  <a:rPr lang="ru-RU" dirty="0"/>
                  <a:t>где</a:t>
                </a:r>
              </a:p>
              <a:p>
                <a:pPr lvl="1"/>
                <a:r>
                  <a:rPr lang="ru-RU" dirty="0"/>
                  <a:t>Ч</a:t>
                </a:r>
                <a:r>
                  <a:rPr lang="en-US" baseline="-25000" dirty="0"/>
                  <a:t>i </a:t>
                </a:r>
                <a:r>
                  <a:rPr lang="ru-RU" dirty="0"/>
                  <a:t>(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dirty="0"/>
                  <a:t>)– </a:t>
                </a:r>
                <a:r>
                  <a:rPr lang="ru-RU" dirty="0"/>
                  <a:t>баллы за </a:t>
                </a:r>
                <a:r>
                  <a:rPr lang="ru-RU" dirty="0" err="1"/>
                  <a:t>чекпоинт</a:t>
                </a:r>
                <a:r>
                  <a:rPr lang="ru-RU" dirty="0"/>
                  <a:t> от 0 до 10 + распределение баллов</a:t>
                </a:r>
              </a:p>
              <a:p>
                <a:pPr lvl="1"/>
                <a:r>
                  <a:rPr lang="ru-RU" dirty="0"/>
                  <a:t>Распределение баллов = </a:t>
                </a:r>
                <a:r>
                  <a:rPr lang="en-US" dirty="0"/>
                  <a:t>0.5 * N, N – </a:t>
                </a:r>
                <a:r>
                  <a:rPr lang="ru-RU" dirty="0"/>
                  <a:t>число людей в команде</a:t>
                </a:r>
                <a:r>
                  <a:rPr lang="en-US" dirty="0"/>
                  <a:t> (</a:t>
                </a:r>
                <a:r>
                  <a:rPr lang="ru-RU" dirty="0"/>
                  <a:t>об этом на следующем слайде)</a:t>
                </a:r>
              </a:p>
              <a:p>
                <a:pPr lvl="1"/>
                <a:r>
                  <a:rPr lang="ru-RU" dirty="0"/>
                  <a:t>Защита – от 0 до 10 баллов</a:t>
                </a:r>
              </a:p>
              <a:p>
                <a:pPr lvl="1"/>
                <a:r>
                  <a:rPr lang="ru-RU" dirty="0"/>
                  <a:t>Б – бонус преподавателя от 0 до 1 баллов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A7E9A8-ACD1-7A40-82E5-D48E1A1DC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6"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06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1048-6C26-6B4B-9479-DB330573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в команде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80DDA-A796-7A4D-89B2-5F0BF7EB5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Пример: 3 человека в команде. Двое работают – один ест</a:t>
                </a:r>
              </a:p>
              <a:p>
                <a:pPr lvl="1"/>
                <a:r>
                  <a:rPr lang="ru-RU" dirty="0"/>
                  <a:t>Максимально можно распределить 3</a:t>
                </a:r>
                <a:r>
                  <a:rPr lang="en-US" dirty="0"/>
                  <a:t> * 0.5 = 1.5 </a:t>
                </a:r>
                <a:r>
                  <a:rPr lang="ru-RU" dirty="0"/>
                  <a:t>балла</a:t>
                </a:r>
              </a:p>
              <a:p>
                <a:pPr lvl="1"/>
                <a:r>
                  <a:rPr lang="ru-RU" dirty="0"/>
                  <a:t>Два человека отнимают у товарища 1 балл (</a:t>
                </a:r>
                <a:r>
                  <a:rPr lang="en-US" dirty="0"/>
                  <a:t>0.5 + 0.5) </a:t>
                </a:r>
                <a:r>
                  <a:rPr lang="ru-RU" dirty="0"/>
                  <a:t>и добавляют их себе</a:t>
                </a:r>
              </a:p>
              <a:p>
                <a:pPr lvl="1"/>
                <a:r>
                  <a:rPr lang="ru-RU" dirty="0"/>
                  <a:t>Итого: распределено 1 балл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 =&gt;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распределение принимается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r>
                  <a:rPr lang="en-US" dirty="0"/>
                  <a:t>0.5 – </a:t>
                </a:r>
                <a:r>
                  <a:rPr lang="ru-RU" dirty="0"/>
                  <a:t>минимальный ход распределения (1 - </a:t>
                </a:r>
                <a:r>
                  <a:rPr lang="ru-RU" dirty="0" err="1"/>
                  <a:t>ок</a:t>
                </a:r>
                <a:r>
                  <a:rPr lang="ru-RU" dirty="0"/>
                  <a:t>, 1.5 – </a:t>
                </a:r>
                <a:r>
                  <a:rPr lang="ru-RU" dirty="0" err="1"/>
                  <a:t>ок</a:t>
                </a:r>
                <a:r>
                  <a:rPr lang="ru-RU" dirty="0"/>
                  <a:t>, 0.4 – не </a:t>
                </a:r>
                <a:r>
                  <a:rPr lang="ru-RU" dirty="0" err="1"/>
                  <a:t>ок</a:t>
                </a:r>
                <a:r>
                  <a:rPr lang="ru-RU" dirty="0"/>
                  <a:t>)</a:t>
                </a:r>
                <a:endParaRPr lang="en-US" dirty="0"/>
              </a:p>
              <a:p>
                <a:r>
                  <a:rPr lang="ru-RU" dirty="0"/>
                  <a:t>Распределённые баллы добавляются к общей оценке по </a:t>
                </a:r>
                <a:r>
                  <a:rPr lang="ru-RU" dirty="0" err="1"/>
                  <a:t>чекпоинту</a:t>
                </a:r>
                <a:endParaRPr lang="ru-RU" dirty="0"/>
              </a:p>
              <a:p>
                <a:r>
                  <a:rPr lang="ru-RU" b="1" dirty="0"/>
                  <a:t>Позволяет справедливо оценить работу каждого в команде</a:t>
                </a:r>
                <a:r>
                  <a:rPr lang="ru-RU" dirty="0"/>
                  <a:t> (спорные ситуации решаются с преподавателем)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780DDA-A796-7A4D-89B2-5F0BF7EB5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6" t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64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ru-RU" dirty="0"/>
              <a:t>Что такое облако?</a:t>
            </a:r>
            <a:endParaRPr lang="en-CZ"/>
          </a:p>
        </p:txBody>
      </p:sp>
      <p:pic>
        <p:nvPicPr>
          <p:cNvPr id="1026" name="Picture 2" descr="Почему облако не падает на землю? - советы, обзор темы, интересные факты от  экспертов в области фильтров для воды интернет магазина Akvo">
            <a:extLst>
              <a:ext uri="{FF2B5EF4-FFF2-40B4-BE49-F238E27FC236}">
                <a16:creationId xmlns:a16="http://schemas.microsoft.com/office/drawing/2014/main" id="{EC2A6DB9-4045-ECC4-774B-F549C54C6F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1" r="26068"/>
          <a:stretch/>
        </p:blipFill>
        <p:spPr bwMode="auto">
          <a:xfrm>
            <a:off x="6083645" y="10"/>
            <a:ext cx="61083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06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важно?</a:t>
            </a:r>
            <a:endParaRPr lang="en-C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7F813-93F1-C9B4-E707-ADCF7A48D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552" y="2590800"/>
            <a:ext cx="5319900" cy="1063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8D8842-8E5C-C636-E9A8-D0B611DCD1CD}"/>
              </a:ext>
            </a:extLst>
          </p:cNvPr>
          <p:cNvSpPr txBox="1"/>
          <p:nvPr/>
        </p:nvSpPr>
        <p:spPr>
          <a:xfrm>
            <a:off x="6096000" y="2753458"/>
            <a:ext cx="1109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>
                <a:hlinkClick r:id="rId3"/>
              </a:rPr>
              <a:t>Source</a:t>
            </a:r>
            <a:endParaRPr lang="en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2D77A5-2643-73F7-1DEF-D7749F145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388" y="2531093"/>
            <a:ext cx="3580586" cy="40651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721CBA-5A2A-7C3A-0EEA-A3E0FC31EF31}"/>
              </a:ext>
            </a:extLst>
          </p:cNvPr>
          <p:cNvSpPr txBox="1"/>
          <p:nvPr/>
        </p:nvSpPr>
        <p:spPr>
          <a:xfrm>
            <a:off x="7176052" y="6062870"/>
            <a:ext cx="11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Z" dirty="0">
                <a:hlinkClick r:id="rId5"/>
              </a:rPr>
              <a:t>Source</a:t>
            </a:r>
            <a:endParaRPr lang="en-C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D5315C-BEF1-B1F7-3799-9FE77F5576EE}"/>
              </a:ext>
            </a:extLst>
          </p:cNvPr>
          <p:cNvSpPr txBox="1"/>
          <p:nvPr/>
        </p:nvSpPr>
        <p:spPr>
          <a:xfrm>
            <a:off x="3053813" y="614172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dirty="0">
                <a:hlinkClick r:id="rId6"/>
              </a:rPr>
              <a:t>Source</a:t>
            </a:r>
            <a:endParaRPr lang="en-C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FF357A-926D-55C7-F7A4-82EFE1969A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473" y="3947089"/>
            <a:ext cx="6439709" cy="222783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FF1E80-DDA3-1E84-A7C4-6E1B2FE0E070}"/>
              </a:ext>
            </a:extLst>
          </p:cNvPr>
          <p:cNvCxnSpPr/>
          <p:nvPr/>
        </p:nvCxnSpPr>
        <p:spPr>
          <a:xfrm>
            <a:off x="2415209" y="4959626"/>
            <a:ext cx="42357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66388D-B4DE-DE9A-46FA-65A429463364}"/>
              </a:ext>
            </a:extLst>
          </p:cNvPr>
          <p:cNvCxnSpPr>
            <a:cxnSpLocks/>
          </p:cNvCxnSpPr>
          <p:nvPr/>
        </p:nvCxnSpPr>
        <p:spPr>
          <a:xfrm>
            <a:off x="484552" y="5231295"/>
            <a:ext cx="5707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BBFBF3-2CFD-3584-B72D-AB6F4CC799BB}"/>
              </a:ext>
            </a:extLst>
          </p:cNvPr>
          <p:cNvCxnSpPr>
            <a:cxnSpLocks/>
          </p:cNvCxnSpPr>
          <p:nvPr/>
        </p:nvCxnSpPr>
        <p:spPr>
          <a:xfrm>
            <a:off x="484552" y="5479773"/>
            <a:ext cx="599576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790855-1EE3-E9D8-2FFC-DAAEC584AAEA}"/>
              </a:ext>
            </a:extLst>
          </p:cNvPr>
          <p:cNvCxnSpPr>
            <a:cxnSpLocks/>
          </p:cNvCxnSpPr>
          <p:nvPr/>
        </p:nvCxnSpPr>
        <p:spPr>
          <a:xfrm>
            <a:off x="484552" y="5738191"/>
            <a:ext cx="57075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BF2CBE-1573-AA7B-5E23-CC0C5802AA22}"/>
              </a:ext>
            </a:extLst>
          </p:cNvPr>
          <p:cNvCxnSpPr>
            <a:cxnSpLocks/>
          </p:cNvCxnSpPr>
          <p:nvPr/>
        </p:nvCxnSpPr>
        <p:spPr>
          <a:xfrm>
            <a:off x="484552" y="5976730"/>
            <a:ext cx="202010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DCC2F4-FF8E-2F9D-18C7-752D1CF5CBF2}"/>
              </a:ext>
            </a:extLst>
          </p:cNvPr>
          <p:cNvCxnSpPr>
            <a:cxnSpLocks/>
          </p:cNvCxnSpPr>
          <p:nvPr/>
        </p:nvCxnSpPr>
        <p:spPr>
          <a:xfrm>
            <a:off x="3338315" y="3203713"/>
            <a:ext cx="194930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AD8A4E-A867-5385-28C1-AE3F91AE4F54}"/>
              </a:ext>
            </a:extLst>
          </p:cNvPr>
          <p:cNvCxnSpPr>
            <a:cxnSpLocks/>
          </p:cNvCxnSpPr>
          <p:nvPr/>
        </p:nvCxnSpPr>
        <p:spPr>
          <a:xfrm>
            <a:off x="579783" y="3382617"/>
            <a:ext cx="50457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4907CF-294A-ADA5-0663-64F75A187E3E}"/>
              </a:ext>
            </a:extLst>
          </p:cNvPr>
          <p:cNvCxnSpPr>
            <a:cxnSpLocks/>
          </p:cNvCxnSpPr>
          <p:nvPr/>
        </p:nvCxnSpPr>
        <p:spPr>
          <a:xfrm>
            <a:off x="579783" y="3581400"/>
            <a:ext cx="30285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4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2CD7F-C072-EA68-844C-E588E5FD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9" y="397275"/>
            <a:ext cx="2554257" cy="161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Что такое ЦОД?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Online Media 3" descr="Inside a Google data center">
            <a:hlinkClick r:id="" action="ppaction://media"/>
            <a:extLst>
              <a:ext uri="{FF2B5EF4-FFF2-40B4-BE49-F238E27FC236}">
                <a16:creationId xmlns:a16="http://schemas.microsoft.com/office/drawing/2014/main" id="{EAC6D710-027A-9A5C-86B1-ADA611A72E0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40873" y="927652"/>
            <a:ext cx="8842603" cy="4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0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6BCF-9E3D-E508-A74E-22499E0D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Один ЦОД == 1 регион?</a:t>
            </a:r>
            <a:endParaRPr lang="en-CZ" dirty="0"/>
          </a:p>
        </p:txBody>
      </p:sp>
      <p:pic>
        <p:nvPicPr>
          <p:cNvPr id="3074" name="Picture 2" descr="Image showing physically separate availability zone locations within an Azure region.">
            <a:extLst>
              <a:ext uri="{FF2B5EF4-FFF2-40B4-BE49-F238E27FC236}">
                <a16:creationId xmlns:a16="http://schemas.microsoft.com/office/drawing/2014/main" id="{3958D0F3-9D0E-5143-57A1-EC1FC8B12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2" y="2564556"/>
            <a:ext cx="5219675" cy="310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508AA-79E9-BDC0-1E2B-EECEEC1E6944}"/>
              </a:ext>
            </a:extLst>
          </p:cNvPr>
          <p:cNvSpPr txBox="1"/>
          <p:nvPr/>
        </p:nvSpPr>
        <p:spPr>
          <a:xfrm>
            <a:off x="1053555" y="5999443"/>
            <a:ext cx="408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региона </a:t>
            </a:r>
            <a:r>
              <a:rPr lang="en-US" dirty="0"/>
              <a:t>East Europe (Azure) </a:t>
            </a:r>
            <a:endParaRPr lang="en-CZ" dirty="0"/>
          </a:p>
        </p:txBody>
      </p:sp>
      <p:pic>
        <p:nvPicPr>
          <p:cNvPr id="3076" name="Picture 4" descr="Image showing availability zones that protect against localized disasters and regional or large geography disasters by using another region.">
            <a:extLst>
              <a:ext uri="{FF2B5EF4-FFF2-40B4-BE49-F238E27FC236}">
                <a16:creationId xmlns:a16="http://schemas.microsoft.com/office/drawing/2014/main" id="{63FD6BDB-1841-F816-EC0C-1FB45C37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35" y="2564556"/>
            <a:ext cx="5219676" cy="310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69A735-832B-F8DD-D2E7-D1374D0EDFA4}"/>
              </a:ext>
            </a:extLst>
          </p:cNvPr>
          <p:cNvSpPr txBox="1"/>
          <p:nvPr/>
        </p:nvSpPr>
        <p:spPr>
          <a:xfrm>
            <a:off x="7194838" y="5846544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Пример региона </a:t>
            </a:r>
            <a:r>
              <a:rPr lang="en-US" dirty="0"/>
              <a:t>c Disaster Recovery (Azure) </a:t>
            </a: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1069894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C34D72"/>
      </a:accent1>
      <a:accent2>
        <a:srgbClr val="B13B92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954C6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527</Words>
  <Application>Microsoft Macintosh PowerPoint</Application>
  <PresentationFormat>Widescreen</PresentationFormat>
  <Paragraphs>104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Bahnschrift</vt:lpstr>
      <vt:lpstr>Cambria Math</vt:lpstr>
      <vt:lpstr>MatrixVTI</vt:lpstr>
      <vt:lpstr>Лекция 1. Что такое облако?</vt:lpstr>
      <vt:lpstr>О курсе</vt:lpstr>
      <vt:lpstr>Расписание</vt:lpstr>
      <vt:lpstr>Оценка проектов</vt:lpstr>
      <vt:lpstr>Распределение в команде</vt:lpstr>
      <vt:lpstr>Что такое облако?</vt:lpstr>
      <vt:lpstr>Почему это важно?</vt:lpstr>
      <vt:lpstr>Что такое ЦОД?</vt:lpstr>
      <vt:lpstr>Один ЦОД == 1 регион?</vt:lpstr>
      <vt:lpstr>Зачем облако?</vt:lpstr>
      <vt:lpstr>Масштабируемость</vt:lpstr>
      <vt:lpstr>CapEx vs OpEx?</vt:lpstr>
      <vt:lpstr>Cost Optimization (aka FinOps)</vt:lpstr>
      <vt:lpstr>Доступность</vt:lpstr>
      <vt:lpstr>Обновление и безопасность</vt:lpstr>
      <vt:lpstr>Типы сервисов (XaaS)</vt:lpstr>
      <vt:lpstr>Виды облаков</vt:lpstr>
      <vt:lpstr>Что такое проект?</vt:lpstr>
      <vt:lpstr>Полезные 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облачные технологии</dc:title>
  <dc:creator>Ilia Ryabukhin</dc:creator>
  <cp:lastModifiedBy>Ilia Ryabukhin</cp:lastModifiedBy>
  <cp:revision>4</cp:revision>
  <dcterms:created xsi:type="dcterms:W3CDTF">2023-08-29T11:58:14Z</dcterms:created>
  <dcterms:modified xsi:type="dcterms:W3CDTF">2023-09-18T20:05:22Z</dcterms:modified>
</cp:coreProperties>
</file>