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7" d="100"/>
          <a:sy n="107" d="100"/>
        </p:scale>
        <p:origin x="5168" y="268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 /><Relationship Id="rId37" Type="http://schemas.openxmlformats.org/officeDocument/2006/relationships/tableStyles" Target="tableStyles.xml" /><Relationship Id="rId3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7C13C7-7051-5A40-9D0C-7098B939EF11}" type="datetimeFigureOut">
              <a:rPr/>
              <a:t/>
            </a:fld>
            <a:endParaRPr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B6281F0-E835-8A41-B44A-F27E28BCFB13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dock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6A7FFC9-3A26-4C48-B9F4-16EF55A7485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>
                <a:solidFill>
                  <a:srgbClr val="FFFFFF"/>
                </a:solidFill>
                <a:latin typeface="Century Gothic"/>
                <a:cs typeface="Segoe UI Light"/>
              </a:rPr>
              <a:t>https://</a:t>
            </a:r>
            <a:r>
              <a:rPr lang="en-US" sz="1200">
                <a:solidFill>
                  <a:srgbClr val="FFFFFF"/>
                </a:solidFill>
                <a:latin typeface="Century Gothic"/>
                <a:cs typeface="Segoe UI Light"/>
              </a:rPr>
              <a:t>docs.docker.com</a:t>
            </a:r>
            <a:r>
              <a:rPr lang="en-US" sz="1200">
                <a:solidFill>
                  <a:srgbClr val="FFFFFF"/>
                </a:solidFill>
                <a:latin typeface="Century Gothic"/>
                <a:cs typeface="Segoe UI Light"/>
              </a:rPr>
              <a:t>/get-started/02_our_app/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6A7FFC9-3A26-4C48-B9F4-16EF55A7485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>
                <a:solidFill>
                  <a:srgbClr val="FFFFFF"/>
                </a:solidFill>
                <a:latin typeface="Century Gothic"/>
                <a:cs typeface="Segoe UI Light"/>
              </a:rPr>
              <a:t>https://</a:t>
            </a:r>
            <a:r>
              <a:rPr lang="en-US" sz="1200">
                <a:solidFill>
                  <a:srgbClr val="FFFFFF"/>
                </a:solidFill>
                <a:latin typeface="Century Gothic"/>
                <a:cs typeface="Segoe UI Light"/>
              </a:rPr>
              <a:t>docs.docker.com</a:t>
            </a:r>
            <a:r>
              <a:rPr lang="en-US" sz="1200">
                <a:solidFill>
                  <a:srgbClr val="FFFFFF"/>
                </a:solidFill>
                <a:latin typeface="Century Gothic"/>
                <a:cs typeface="Segoe UI Light"/>
              </a:rPr>
              <a:t>/get-started/02_our_app/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A7FFC9-3A26-4C48-B9F4-16EF55A7485C}" type="slidenum">
              <a:rPr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fld>
            <a:endParaRPr sz="12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538219-6E45-4D12-B767-46F92D5844D4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36430B8-6059-41E5-A5DC-C07A76F5859A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534222" y="365125"/>
            <a:ext cx="2238678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84552" y="365125"/>
            <a:ext cx="8374062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09D0CB7-D16E-4358-B7F4-EA4A24554592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22811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BB296A2-D8F0-4E17-BFD0-A6C902250D59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108C9C-1ACB-4C84-A002-C7E0E45B937A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2" y="365760"/>
            <a:ext cx="11264536" cy="168751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84552" y="2552699"/>
            <a:ext cx="5323703" cy="36242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70162" y="2552699"/>
            <a:ext cx="5323703" cy="36242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9AF2A5-B297-4977-9E5B-4D3050E23689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2" y="365759"/>
            <a:ext cx="10870836" cy="169164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84552" y="3409051"/>
            <a:ext cx="5332026" cy="278061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70162" y="3409051"/>
            <a:ext cx="5358285" cy="278061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127434-4794-409A-9547-04789BA47588}" type="datetime1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5658635-357A-4E3D-B824-A5CEFDB8449C}" type="datetime1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86FF77-2719-4AD0-8740-0B90FF5D1EFB}" type="datetime1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auto"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441C83-1089-48B9-8B65-293D4C236D35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/>
            <p:cNvSpPr/>
            <p:nvPr/>
          </p:nvSpPr>
          <p:spPr bwMode="auto"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62FE45-CC1E-47DB-8B82-6CF0636FBDB8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FC8E16-3C03-4238-9C6F-B34F3D10F77E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764982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646F3F-274D-499B-ABBE-824EB4ABDC3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100000"/>
        </a:lnSpc>
        <a:spcBef>
          <a:spcPts val="0"/>
        </a:spcBef>
        <a:buNone/>
        <a:defRPr sz="54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20000"/>
        </a:lnSpc>
        <a:spcBef>
          <a:spcPts val="1000"/>
        </a:spcBef>
        <a:buFont typeface="Arial"/>
        <a:buNone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>
        <a:lnSpc>
          <a:spcPct val="120000"/>
        </a:lnSpc>
        <a:spcBef>
          <a:spcPts val="500"/>
        </a:spcBef>
        <a:buFont typeface="Arial"/>
        <a:buNone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>
        <a:lnSpc>
          <a:spcPct val="120000"/>
        </a:lnSpc>
        <a:spcBef>
          <a:spcPts val="500"/>
        </a:spcBef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>
        <a:lnSpc>
          <a:spcPct val="120000"/>
        </a:lnSpc>
        <a:spcBef>
          <a:spcPts val="500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>
        <a:lnSpc>
          <a:spcPct val="120000"/>
        </a:lnSpc>
        <a:spcBef>
          <a:spcPts val="500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ryabuhin@hse.ru" TargetMode="Externa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GoogleCloudPlatform/microservices-demo" TargetMode="External"/><Relationship Id="rId4" Type="http://schemas.openxmlformats.org/officeDocument/2006/relationships/image" Target="../media/image1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FFFFFF"/>
              </a:solidFill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FFFFFF"/>
              </a:solidFill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84552" y="397275"/>
            <a:ext cx="8476567" cy="163825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ru-RU"/>
              <a:t>Лекция 2. Проекты и при чем тут контейнеры?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386684" y="397274"/>
            <a:ext cx="2589726" cy="6237701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sz="3200"/>
              <a:t>Рябухин</a:t>
            </a:r>
            <a:r>
              <a:rPr sz="3200"/>
              <a:t> </a:t>
            </a:r>
            <a:r>
              <a:rPr lang="ru-RU" sz="3200"/>
              <a:t>Илья Алексеевич</a:t>
            </a:r>
            <a:endParaRPr/>
          </a:p>
          <a:p>
            <a:pPr>
              <a:defRPr/>
            </a:pPr>
            <a:endParaRPr lang="ru-RU" sz="3200"/>
          </a:p>
          <a:p>
            <a:pPr>
              <a:defRPr/>
            </a:pPr>
            <a:r>
              <a:rPr lang="ru-RU" u="sng">
                <a:hlinkClick r:id="rId2" tooltip="mailto:iryabuhin@hse.ru"/>
              </a:rPr>
              <a:t>i</a:t>
            </a:r>
            <a:r>
              <a:rPr lang="en-US" u="sng">
                <a:hlinkClick r:id="rId2" tooltip="mailto:iryabuhin@hse.ru"/>
              </a:rPr>
              <a:t>ryabuhin@hse.ru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89255291848</a:t>
            </a:r>
            <a:endParaRPr/>
          </a:p>
          <a:p>
            <a:pPr>
              <a:defRPr/>
            </a:pPr>
            <a:r>
              <a:rPr lang="en-US"/>
              <a:t>@ilya_2108</a:t>
            </a:r>
            <a:endParaRPr lang="ru-RU"/>
          </a:p>
          <a:p>
            <a:pPr>
              <a:defRPr/>
            </a:pPr>
            <a:endParaRPr lang="ru-RU" sz="3200"/>
          </a:p>
          <a:p>
            <a:pPr>
              <a:defRPr/>
            </a:pPr>
            <a:endParaRPr lang="en-US" sz="3200"/>
          </a:p>
        </p:txBody>
      </p:sp>
      <p:pic>
        <p:nvPicPr>
          <p:cNvPr id="4" name="Picture 3" descr="A colorful lines on a black background&#10;&#10;Description automatically generated"/>
          <p:cNvPicPr>
            <a:picLocks noChangeAspect="1"/>
          </p:cNvPicPr>
          <p:nvPr/>
        </p:nvPicPr>
        <p:blipFill>
          <a:blip r:embed="rId3"/>
          <a:srcRect l="0" t="26063" r="0" b="2465"/>
          <a:stretch/>
        </p:blipFill>
        <p:spPr bwMode="auto">
          <a:xfrm>
            <a:off x="20" y="2283223"/>
            <a:ext cx="9143978" cy="4574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83" name="Rectangle 308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4" name="Picture 2" descr="Architectural view of Linux file system [8] | Download Scientific Diagram"/>
          <p:cNvPicPr>
            <a:picLocks noChangeAspect="1" noChangeArrowheads="1"/>
          </p:cNvPicPr>
          <p:nvPr/>
        </p:nvPicPr>
        <p:blipFill>
          <a:blip r:embed="rId2"/>
          <a:srcRect l="0" t="0" r="2793" b="-3"/>
          <a:stretch/>
        </p:blipFill>
        <p:spPr bwMode="auto">
          <a:xfrm>
            <a:off x="3048001" y="2279889"/>
            <a:ext cx="6095998" cy="4578111"/>
          </a:xfrm>
          <a:prstGeom prst="rect">
            <a:avLst/>
          </a:prstGeom>
          <a:noFill/>
        </p:spPr>
      </p:pic>
      <p:sp>
        <p:nvSpPr>
          <p:cNvPr id="2" name="Title 5"/>
          <p:cNvSpPr>
            <a:spLocks noGrp="1"/>
          </p:cNvSpPr>
          <p:nvPr>
            <p:ph type="title"/>
          </p:nvPr>
        </p:nvSpPr>
        <p:spPr bwMode="auto">
          <a:xfrm>
            <a:off x="484552" y="365125"/>
            <a:ext cx="10869248" cy="1687513"/>
          </a:xfrm>
        </p:spPr>
        <p:txBody>
          <a:bodyPr/>
          <a:lstStyle/>
          <a:p>
            <a:pPr>
              <a:defRPr/>
            </a:pPr>
            <a:r>
              <a:rPr lang="ru-RU"/>
              <a:t>Линукс ОС</a:t>
            </a:r>
            <a:r>
              <a:rPr lang="en-US"/>
              <a:t> 101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Picture 2" descr="page24image19726544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300530" y="2580469"/>
            <a:ext cx="9590939" cy="3932284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такое </a:t>
            </a:r>
            <a:r>
              <a:rPr lang="en-US"/>
              <a:t>Docker?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4" y="385613"/>
            <a:ext cx="5785608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В чем отличие Docker образа от контейнера?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22" name="Rectangle 2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 23"/>
          <p:cNvGrpSpPr>
            <a:grpSpLocks noChangeAspect="1" noGrp="1" noMove="1" noResize="1" noRot="1" noUngrp="1"/>
          </p:cNvGrpSpPr>
          <p:nvPr/>
        </p:nvGrpSpPr>
        <p:grpSpPr bwMode="auto">
          <a:xfrm>
            <a:off x="6095998" y="3419929"/>
            <a:ext cx="6096002" cy="3438071"/>
            <a:chOff x="6095998" y="3419929"/>
            <a:chExt cx="6096002" cy="343807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096002" y="3419929"/>
              <a:ext cx="6095998" cy="3438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095998" y="3429000"/>
              <a:ext cx="6095998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8" name="Rectangle 2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4" y="554893"/>
            <a:ext cx="10769600" cy="2547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Правда или ложь: docker может быть развернут только на Linux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4" y="385613"/>
            <a:ext cx="5785608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5000"/>
              <a:t>Правда или ложь: docker образ может использовать только ОС Linux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4" y="385613"/>
            <a:ext cx="5785608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5000"/>
              <a:t>Правда или ложь: docker контейнер можно развернуть в Kubernetes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" name="Group 10"/>
          <p:cNvGrpSpPr>
            <a:grpSpLocks noChangeAspect="1" noGrp="1" noMove="1" noResize="1" noRot="1" noUngrp="1"/>
          </p:cNvGrpSpPr>
          <p:nvPr/>
        </p:nvGrpSpPr>
        <p:grpSpPr bwMode="auto">
          <a:xfrm>
            <a:off x="6095998" y="3419929"/>
            <a:ext cx="6096002" cy="3438071"/>
            <a:chOff x="6095998" y="3419929"/>
            <a:chExt cx="6096002" cy="343807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096002" y="3419929"/>
              <a:ext cx="6095998" cy="3438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95998" y="3429000"/>
              <a:ext cx="6095998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Rectangle 1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4" y="554893"/>
            <a:ext cx="10769600" cy="2547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/>
              <a:t>Правда или ложь: Kubernetes может запускать только docker контейнеры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" name="Group 10"/>
          <p:cNvGrpSpPr>
            <a:grpSpLocks noChangeAspect="1" noGrp="1" noMove="1" noResize="1" noRot="1" noUngrp="1"/>
          </p:cNvGrpSpPr>
          <p:nvPr/>
        </p:nvGrpSpPr>
        <p:grpSpPr bwMode="auto">
          <a:xfrm>
            <a:off x="6095998" y="3419929"/>
            <a:ext cx="6096002" cy="3438071"/>
            <a:chOff x="6095998" y="3419929"/>
            <a:chExt cx="6096002" cy="343807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096002" y="3419929"/>
              <a:ext cx="6095998" cy="3438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95998" y="3429000"/>
              <a:ext cx="6095998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Rectangle 1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4" y="554893"/>
            <a:ext cx="10769600" cy="2547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Dockerfile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200"/>
              <a:t>Контейнер vs образ</a:t>
            </a:r>
            <a:endParaRPr/>
          </a:p>
        </p:txBody>
      </p:sp>
      <p:grpSp>
        <p:nvGrpSpPr>
          <p:cNvPr id="15" name="Group 14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4565226"/>
            <a:ext cx="3048002" cy="2292774"/>
            <a:chOff x="6096002" y="-9073"/>
            <a:chExt cx="6095998" cy="6867073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4" name="Picture 2" descr="page26image19738816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3646516" y="775476"/>
            <a:ext cx="7908176" cy="523084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7" name="Rectangle 51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129" name="Rectangle 512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31" name="Rectangle 51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200"/>
              <a:t>Пример dockerfile</a:t>
            </a:r>
            <a:endParaRPr/>
          </a:p>
        </p:txBody>
      </p:sp>
      <p:grpSp>
        <p:nvGrpSpPr>
          <p:cNvPr id="5133" name="Group 5132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4565226"/>
            <a:ext cx="3048002" cy="2292774"/>
            <a:chOff x="6096002" y="-9073"/>
            <a:chExt cx="6095998" cy="6867073"/>
          </a:xfrm>
        </p:grpSpPr>
        <p:sp>
          <p:nvSpPr>
            <p:cNvPr id="5134" name="Rectangle 5133"/>
            <p:cNvSpPr/>
            <p:nvPr/>
          </p:nvSpPr>
          <p:spPr bwMode="auto"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35" name="Rectangle 5134"/>
            <p:cNvSpPr/>
            <p:nvPr/>
          </p:nvSpPr>
          <p:spPr bwMode="auto"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5122" name="Picture 2" descr="How to build application inside and outside Docker. Dockerfile structure  and commands. | by Saurabh Singh |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646516" y="1260061"/>
            <a:ext cx="7908176" cy="42616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Расписание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4552" y="2576513"/>
            <a:ext cx="10869248" cy="4036160"/>
          </a:xfrm>
        </p:spPr>
        <p:txBody>
          <a:bodyPr numCol="2">
            <a:normAutofit/>
          </a:bodyPr>
          <a:lstStyle/>
          <a:p>
            <a:pPr>
              <a:defRPr/>
            </a:pPr>
            <a:r>
              <a:rPr lang="ru-RU" b="1"/>
              <a:t>1 модуль</a:t>
            </a:r>
            <a:endParaRPr/>
          </a:p>
          <a:p>
            <a:pPr lvl="1"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Что такое облако?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b="1" i="1"/>
              <a:t>Containers 101</a:t>
            </a:r>
            <a:endParaRPr lang="ru-RU" b="1" i="1"/>
          </a:p>
          <a:p>
            <a:pPr lvl="1">
              <a:defRPr/>
            </a:pPr>
            <a:r>
              <a:rPr lang="en-US"/>
              <a:t>Cloud Best Practices</a:t>
            </a:r>
            <a:endParaRPr/>
          </a:p>
          <a:p>
            <a:pPr>
              <a:defRPr/>
            </a:pPr>
            <a:r>
              <a:rPr lang="en-US" b="1"/>
              <a:t>2 </a:t>
            </a:r>
            <a:r>
              <a:rPr lang="en-US" b="1"/>
              <a:t>м</a:t>
            </a:r>
            <a:r>
              <a:rPr lang="ru-RU" b="1"/>
              <a:t>одуль</a:t>
            </a:r>
            <a:endParaRPr lang="ru-RU"/>
          </a:p>
          <a:p>
            <a:pPr lvl="1">
              <a:defRPr/>
            </a:pPr>
            <a:r>
              <a:rPr lang="ru-RU" sz="1800"/>
              <a:t>Создание проекта (</a:t>
            </a:r>
            <a:r>
              <a:rPr lang="en-US" sz="1800"/>
              <a:t>CustDev</a:t>
            </a:r>
            <a:r>
              <a:rPr lang="en-US" sz="1800"/>
              <a:t>, Lean Canvas)</a:t>
            </a:r>
            <a:endParaRPr/>
          </a:p>
          <a:p>
            <a:pPr lvl="1">
              <a:defRPr/>
            </a:pPr>
            <a:r>
              <a:rPr lang="ru-RU"/>
              <a:t>Сети 101</a:t>
            </a:r>
            <a:endParaRPr/>
          </a:p>
          <a:p>
            <a:pPr lvl="1">
              <a:defRPr/>
            </a:pPr>
            <a:r>
              <a:rPr lang="ru-RU"/>
              <a:t>Веб 101 (</a:t>
            </a:r>
            <a:r>
              <a:rPr lang="ru-RU"/>
              <a:t>Бекенд</a:t>
            </a:r>
            <a:r>
              <a:rPr lang="ru-RU"/>
              <a:t> &amp;</a:t>
            </a:r>
            <a:r>
              <a:rPr lang="en-US"/>
              <a:t> </a:t>
            </a:r>
            <a:r>
              <a:rPr lang="ru-RU"/>
              <a:t>Фронтенд</a:t>
            </a:r>
            <a:r>
              <a:rPr lang="en-US"/>
              <a:t>)</a:t>
            </a:r>
            <a:endParaRPr lang="ru-RU"/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ru-RU" sz="2000" b="1"/>
              <a:t>3 модуль</a:t>
            </a:r>
            <a:endParaRPr lang="en-US" sz="2000" b="1"/>
          </a:p>
          <a:p>
            <a:pPr lvl="1">
              <a:defRPr/>
            </a:pPr>
            <a:r>
              <a:rPr lang="ru-RU" sz="2000"/>
              <a:t>Как сделать архитектуру с нуля?</a:t>
            </a:r>
            <a:endParaRPr/>
          </a:p>
          <a:p>
            <a:pPr lvl="1">
              <a:defRPr/>
            </a:pPr>
            <a:r>
              <a:rPr lang="en-US" sz="2000"/>
              <a:t>DevOps, </a:t>
            </a:r>
            <a:r>
              <a:rPr lang="en-US" sz="2000"/>
              <a:t>DevSecOps</a:t>
            </a:r>
            <a:endParaRPr lang="ru-RU" sz="2000"/>
          </a:p>
          <a:p>
            <a:pPr lvl="1">
              <a:defRPr/>
            </a:pPr>
            <a:r>
              <a:rPr lang="ru-RU" sz="2000"/>
              <a:t>Защита</a:t>
            </a:r>
            <a:endParaRPr/>
          </a:p>
          <a:p>
            <a:pPr lvl="1">
              <a:defRPr/>
            </a:pPr>
            <a:endParaRPr lang="ru-RU" sz="2000" b="1"/>
          </a:p>
          <a:p>
            <a:pPr lvl="1">
              <a:defRPr/>
            </a:pPr>
            <a:r>
              <a:rPr lang="ru-RU" sz="2000" b="1"/>
              <a:t>ВАЖНО: </a:t>
            </a:r>
            <a:r>
              <a:rPr lang="ru-RU" sz="2000"/>
              <a:t>победа на </a:t>
            </a:r>
            <a:r>
              <a:rPr lang="ru-RU" sz="2000"/>
              <a:t>хакатоне</a:t>
            </a:r>
            <a:r>
              <a:rPr lang="ru-RU" sz="2000"/>
              <a:t>* – 10 автоматом</a:t>
            </a:r>
            <a:endParaRPr lang="ru-RU" sz="2000" b="1"/>
          </a:p>
        </p:txBody>
      </p:sp>
      <p:sp>
        <p:nvSpPr>
          <p:cNvPr id="4" name="TextBox 3"/>
          <p:cNvSpPr txBox="1"/>
          <p:nvPr/>
        </p:nvSpPr>
        <p:spPr bwMode="auto">
          <a:xfrm>
            <a:off x="484552" y="6443396"/>
            <a:ext cx="1169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ea typeface="+mn-ea"/>
                <a:cs typeface="+mn-cs"/>
              </a:rPr>
              <a:t>*</a:t>
            </a:r>
            <a:r>
              <a:rPr lang="en-US" sz="16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venir Next LT Pro"/>
                <a:ea typeface="+mn-ea"/>
                <a:cs typeface="+mn-cs"/>
              </a:rPr>
              <a:t> </a:t>
            </a: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ea typeface="+mn-ea"/>
                <a:cs typeface="+mn-cs"/>
              </a:rPr>
              <a:t>Победа на </a:t>
            </a: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ea typeface="+mn-ea"/>
                <a:cs typeface="+mn-cs"/>
              </a:rPr>
              <a:t>хакатоне</a:t>
            </a:r>
            <a:r>
              <a:rPr lang="ru-RU" sz="1600" b="0" i="0" u="none" strike="noStrike" cap="none" spc="0">
                <a:ln>
                  <a:noFill/>
                </a:ln>
                <a:solidFill>
                  <a:srgbClr val="000000"/>
                </a:solidFill>
                <a:ea typeface="+mn-ea"/>
                <a:cs typeface="+mn-cs"/>
              </a:rPr>
              <a:t> засчитывается только если было использование облаков, а студент непосредственно работал с облаком</a:t>
            </a:r>
            <a:endParaRPr sz="1600" b="0" i="0" u="none" strike="noStrike" cap="none" spc="0">
              <a:ln>
                <a:noFill/>
              </a:ln>
              <a:solidFill>
                <a:srgbClr val="000000"/>
              </a:solidFill>
              <a:latin typeface="Avenir Next LT Pro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Century Gothic"/>
              </a:rPr>
              <a:t>Сбор образа</a:t>
            </a:r>
            <a:endParaRPr sz="3600">
              <a:latin typeface="Century Gothic"/>
            </a:endParaRPr>
          </a:p>
        </p:txBody>
      </p:sp>
      <p:grpSp>
        <p:nvGrpSpPr>
          <p:cNvPr id="12" name="Group 11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343700" y="365125"/>
            <a:ext cx="8010099" cy="581183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GB">
                <a:latin typeface="Consolas"/>
                <a:cs typeface="Consolas"/>
              </a:rPr>
              <a:t>docker build - &lt; FROM..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docker build .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docker build –f $DOCKERFILE_PATH .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build –t name .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docker build -t </a:t>
            </a:r>
            <a:r>
              <a:rPr lang="en-GB">
                <a:latin typeface="Consolas"/>
                <a:cs typeface="Consolas"/>
              </a:rPr>
              <a:t>name:tag</a:t>
            </a:r>
            <a:r>
              <a:rPr lang="en-GB">
                <a:latin typeface="Consolas"/>
                <a:cs typeface="Consolas"/>
              </a:rPr>
              <a:t> .</a:t>
            </a:r>
            <a:endParaRPr/>
          </a:p>
          <a:p>
            <a:pPr>
              <a:defRPr/>
            </a:pPr>
            <a:r>
              <a:rPr lang="en-US">
                <a:latin typeface="Consolas"/>
                <a:cs typeface="Consolas"/>
              </a:rPr>
              <a:t>docker build –t name:tag1 –t name:tag2 .</a:t>
            </a:r>
            <a:endParaRPr/>
          </a:p>
          <a:p>
            <a:pPr>
              <a:defRPr/>
            </a:pPr>
            <a:endParaRPr lang="en-US">
              <a:latin typeface="Consolas"/>
              <a:cs typeface="Consolas"/>
            </a:endParaRPr>
          </a:p>
          <a:p>
            <a:pPr>
              <a:defRPr/>
            </a:pPr>
            <a:r>
              <a:rPr lang="en-US">
                <a:latin typeface="Consolas"/>
                <a:cs typeface="Consolas"/>
              </a:rPr>
              <a:t>docker </a:t>
            </a:r>
            <a:r>
              <a:rPr lang="en-US">
                <a:latin typeface="Consolas"/>
                <a:cs typeface="Consolas"/>
              </a:rPr>
              <a:t>rmi</a:t>
            </a:r>
            <a:r>
              <a:rPr lang="en-US">
                <a:latin typeface="Consolas"/>
                <a:cs typeface="Consolas"/>
              </a:rPr>
              <a:t> name</a:t>
            </a:r>
            <a:endParaRPr/>
          </a:p>
          <a:p>
            <a:pPr>
              <a:defRPr/>
            </a:pP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300">
                <a:latin typeface="Century Gothic"/>
              </a:rPr>
              <a:t>Аргументы сбора образа</a:t>
            </a:r>
            <a:endParaRPr sz="3300">
              <a:latin typeface="Century Gothic"/>
            </a:endParaRPr>
          </a:p>
        </p:txBody>
      </p:sp>
      <p:grpSp>
        <p:nvGrpSpPr>
          <p:cNvPr id="12" name="Group 11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343700" y="365125"/>
            <a:ext cx="8010099" cy="581183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build </a:t>
            </a:r>
            <a:r>
              <a:rPr lang="en-GB">
                <a:latin typeface="Consolas"/>
                <a:cs typeface="Consolas"/>
              </a:rPr>
              <a:t>--build-</a:t>
            </a:r>
            <a:r>
              <a:rPr lang="en-GB">
                <a:latin typeface="Consolas"/>
                <a:cs typeface="Consolas"/>
              </a:rPr>
              <a:t>arg</a:t>
            </a:r>
            <a:r>
              <a:rPr lang="en-GB">
                <a:latin typeface="Consolas"/>
                <a:cs typeface="Consolas"/>
              </a:rPr>
              <a:t> ARG1=hello .</a:t>
            </a:r>
            <a:endParaRPr>
              <a:latin typeface="Consolas"/>
              <a:cs typeface="Consolas"/>
            </a:endParaRPr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build </a:t>
            </a:r>
            <a:r>
              <a:rPr lang="en-GB">
                <a:latin typeface="Consolas"/>
                <a:cs typeface="Consolas"/>
              </a:rPr>
              <a:t>--add-host=docker:10.27.100.1 .</a:t>
            </a:r>
            <a:endParaRPr>
              <a:latin typeface="Consolas"/>
              <a:cs typeface="Consolas"/>
            </a:endParaRPr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build </a:t>
            </a:r>
            <a:r>
              <a:rPr lang="en-GB">
                <a:latin typeface="Consolas"/>
                <a:cs typeface="Consolas"/>
              </a:rPr>
              <a:t>–o </a:t>
            </a:r>
            <a:r>
              <a:rPr lang="en-GB">
                <a:latin typeface="Consolas"/>
                <a:cs typeface="Consolas"/>
              </a:rPr>
              <a:t>out.txt</a:t>
            </a:r>
            <a:r>
              <a:rPr lang="en-GB">
                <a:latin typeface="Consolas"/>
                <a:cs typeface="Consolas"/>
              </a:rPr>
              <a:t> .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docker build –-squash 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100">
                <a:latin typeface="Century Gothic"/>
              </a:rPr>
              <a:t>Запуск контейнера</a:t>
            </a:r>
            <a:endParaRPr sz="3100">
              <a:latin typeface="Century Gothic"/>
            </a:endParaRPr>
          </a:p>
        </p:txBody>
      </p:sp>
      <p:grpSp>
        <p:nvGrpSpPr>
          <p:cNvPr id="12" name="Group 11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343700" y="365125"/>
            <a:ext cx="8010099" cy="581183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>
                <a:latin typeface="Consolas"/>
                <a:cs typeface="Consolas"/>
              </a:rPr>
              <a:t>docker run –p 80:80 my-container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run –p 80:80 –p 81:81 my-container</a:t>
            </a:r>
            <a:endParaRPr/>
          </a:p>
          <a:p>
            <a:pPr>
              <a:defRPr/>
            </a:pPr>
            <a:r>
              <a:rPr>
                <a:latin typeface="Consolas"/>
                <a:cs typeface="Consolas"/>
              </a:rPr>
              <a:t>docker run –p 80:80 –d my-container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run –pd 80:80 my-container</a:t>
            </a:r>
            <a:endParaRPr/>
          </a:p>
          <a:p>
            <a:pPr>
              <a:defRPr/>
            </a:pPr>
            <a:endParaRPr lang="en-GB">
              <a:latin typeface="Consolas"/>
              <a:cs typeface="Consolas"/>
            </a:endParaRPr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rm my-container</a:t>
            </a:r>
            <a:endParaRPr/>
          </a:p>
          <a:p>
            <a:pPr>
              <a:defRPr/>
            </a:pPr>
            <a:endParaRPr>
              <a:latin typeface="Consolas"/>
              <a:cs typeface="Consolas"/>
            </a:endParaRPr>
          </a:p>
          <a:p>
            <a:pPr>
              <a:defRPr/>
            </a:pPr>
            <a:r>
              <a:rPr>
                <a:latin typeface="Consolas"/>
                <a:cs typeface="Consolas"/>
              </a:rPr>
              <a:t>docker create –-name my-container –-publish 80:80 ubuntu:latest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100">
                <a:latin typeface="Century Gothic"/>
              </a:rPr>
              <a:t>Управление </a:t>
            </a:r>
            <a:r>
              <a:rPr lang="en-GB" sz="3100">
                <a:latin typeface="Century Gothic"/>
              </a:rPr>
              <a:t>D</a:t>
            </a:r>
            <a:r>
              <a:rPr sz="3100">
                <a:latin typeface="Century Gothic"/>
              </a:rPr>
              <a:t>ocker</a:t>
            </a:r>
            <a:endParaRPr/>
          </a:p>
        </p:txBody>
      </p:sp>
      <p:grpSp>
        <p:nvGrpSpPr>
          <p:cNvPr id="12" name="Group 11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343700" y="365125"/>
            <a:ext cx="8010099" cy="581183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>
                <a:latin typeface="Consolas"/>
                <a:cs typeface="Consolas"/>
              </a:rPr>
              <a:t>docker exec –it $C_ID $CMD</a:t>
            </a:r>
            <a:endParaRPr/>
          </a:p>
          <a:p>
            <a:pPr>
              <a:defRPr/>
            </a:pPr>
            <a:r>
              <a:rPr lang="en-US">
                <a:latin typeface="Consolas"/>
                <a:cs typeface="Consolas"/>
              </a:rPr>
              <a:t>docker exec –it $NAME $CMD</a:t>
            </a:r>
            <a:endParaRPr lang="ru-RU">
              <a:latin typeface="Consolas"/>
              <a:cs typeface="Consolas"/>
            </a:endParaRPr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ps == docker container ls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docker build == docker image build</a:t>
            </a:r>
            <a:endParaRPr>
              <a:latin typeface="Consolas"/>
              <a:cs typeface="Consolas"/>
            </a:endParaRPr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docker images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prune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docker system prune –volumes</a:t>
            </a:r>
            <a:endParaRPr/>
          </a:p>
          <a:p>
            <a:pPr>
              <a:defRPr/>
            </a:pPr>
            <a:r>
              <a:rPr lang="en-GB">
                <a:latin typeface="Consolas"/>
                <a:cs typeface="Consolas"/>
              </a:rPr>
              <a:t>docker history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100">
                <a:latin typeface="Century Gothic"/>
              </a:rPr>
              <a:t>Постоянное хранилище</a:t>
            </a:r>
            <a:endParaRPr sz="3100">
              <a:latin typeface="Century Gothic"/>
            </a:endParaRPr>
          </a:p>
        </p:txBody>
      </p:sp>
      <p:grpSp>
        <p:nvGrpSpPr>
          <p:cNvPr id="12" name="Group 11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343700" y="365125"/>
            <a:ext cx="8010099" cy="581183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</a:t>
            </a:r>
            <a:r>
              <a:rPr lang="en-US">
                <a:latin typeface="Consolas"/>
                <a:cs typeface="Consolas"/>
              </a:rPr>
              <a:t>volume create my-volume</a:t>
            </a:r>
            <a:endParaRPr/>
          </a:p>
          <a:p>
            <a:pPr>
              <a:defRPr/>
            </a:pPr>
            <a:r>
              <a:rPr lang="en-US">
                <a:latin typeface="Consolas"/>
                <a:cs typeface="Consolas"/>
              </a:rPr>
              <a:t>docker run –p 80:80 –v </a:t>
            </a:r>
            <a:r>
              <a:rPr lang="en-US">
                <a:latin typeface="Consolas"/>
                <a:cs typeface="Consolas"/>
              </a:rPr>
              <a:t>my-volume:private</a:t>
            </a:r>
            <a:r>
              <a:rPr lang="en-US">
                <a:latin typeface="Consolas"/>
                <a:cs typeface="Consolas"/>
              </a:rPr>
              <a:t>/path my-container</a:t>
            </a:r>
            <a:endParaRPr/>
          </a:p>
          <a:p>
            <a:pPr>
              <a:defRPr/>
            </a:pPr>
            <a:r>
              <a:rPr lang="en-US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volume rm my-volume</a:t>
            </a:r>
            <a:endParaRPr lang="en-US"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Century Gothic"/>
              </a:rPr>
              <a:t>Сеть</a:t>
            </a:r>
            <a:endParaRPr sz="3600">
              <a:latin typeface="Century Gothic"/>
            </a:endParaRPr>
          </a:p>
        </p:txBody>
      </p:sp>
      <p:grpSp>
        <p:nvGrpSpPr>
          <p:cNvPr id="12" name="Group 11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343700" y="365125"/>
            <a:ext cx="8010099" cy="581183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GB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</a:t>
            </a:r>
            <a:r>
              <a:rPr lang="en-US">
                <a:latin typeface="Consolas"/>
                <a:cs typeface="Consolas"/>
              </a:rPr>
              <a:t>network create my-network</a:t>
            </a:r>
            <a:endParaRPr/>
          </a:p>
          <a:p>
            <a:pPr>
              <a:defRPr/>
            </a:pPr>
            <a:r>
              <a:rPr lang="en-US">
                <a:latin typeface="Consolas"/>
                <a:cs typeface="Consolas"/>
              </a:rPr>
              <a:t>docker run –p 80:80 –-network my-network my-container</a:t>
            </a:r>
            <a:endParaRPr/>
          </a:p>
          <a:p>
            <a:pPr>
              <a:defRPr/>
            </a:pPr>
            <a:r>
              <a:rPr lang="en-US">
                <a:latin typeface="Consolas"/>
                <a:cs typeface="Consolas"/>
              </a:rPr>
              <a:t>docker network connect my-network my-container</a:t>
            </a:r>
            <a:endParaRPr/>
          </a:p>
          <a:p>
            <a:pPr>
              <a:defRPr/>
            </a:pPr>
            <a:r>
              <a:rPr lang="en-US">
                <a:latin typeface="Consolas"/>
                <a:cs typeface="Consolas"/>
              </a:rPr>
              <a:t>docker network disconnect my-network my-container</a:t>
            </a:r>
            <a:endParaRPr/>
          </a:p>
          <a:p>
            <a:pPr>
              <a:defRPr/>
            </a:pPr>
            <a:r>
              <a:rPr lang="en-US">
                <a:latin typeface="Consolas"/>
                <a:cs typeface="Consolas"/>
              </a:rPr>
              <a:t>d</a:t>
            </a:r>
            <a:r>
              <a:rPr>
                <a:latin typeface="Consolas"/>
                <a:cs typeface="Consolas"/>
              </a:rPr>
              <a:t>ocker network rm my-volume</a:t>
            </a:r>
            <a:endParaRPr lang="en-US"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300">
                <a:latin typeface="Century Gothic"/>
              </a:rPr>
              <a:t>Типы сетевых драйверов</a:t>
            </a:r>
            <a:endParaRPr sz="3300">
              <a:latin typeface="Century Gothic"/>
            </a:endParaRPr>
          </a:p>
        </p:txBody>
      </p:sp>
      <p:grpSp>
        <p:nvGrpSpPr>
          <p:cNvPr id="12" name="Group 11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343700" y="365125"/>
            <a:ext cx="8010099" cy="581183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b="1"/>
              <a:t>Bridge </a:t>
            </a:r>
            <a:r>
              <a:rPr lang="en-US"/>
              <a:t>– </a:t>
            </a:r>
            <a:r>
              <a:rPr lang="ru-RU"/>
              <a:t>по умолчанию</a:t>
            </a:r>
            <a:endParaRPr/>
          </a:p>
          <a:p>
            <a:pPr>
              <a:defRPr/>
            </a:pPr>
            <a:r>
              <a:rPr lang="en-US" b="1"/>
              <a:t>Host </a:t>
            </a:r>
            <a:r>
              <a:rPr lang="en-US"/>
              <a:t>– </a:t>
            </a:r>
            <a:r>
              <a:rPr lang="ru-RU"/>
              <a:t>снятие изоляции между контейнерами и сетью хоста</a:t>
            </a:r>
            <a:r>
              <a:rPr lang="en-US"/>
              <a:t> </a:t>
            </a:r>
            <a:endParaRPr/>
          </a:p>
          <a:p>
            <a:pPr>
              <a:defRPr/>
            </a:pPr>
            <a:r>
              <a:rPr lang="en-US" b="1"/>
              <a:t>Overlay </a:t>
            </a:r>
            <a:r>
              <a:rPr lang="en-US"/>
              <a:t>– </a:t>
            </a:r>
            <a:r>
              <a:rPr lang="ru-RU"/>
              <a:t>объединение нескольких </a:t>
            </a:r>
            <a:r>
              <a:rPr lang="en-US"/>
              <a:t>docker </a:t>
            </a:r>
            <a:r>
              <a:rPr lang="en-US"/>
              <a:t>deamon</a:t>
            </a:r>
            <a:endParaRPr lang="en-US" b="1"/>
          </a:p>
          <a:p>
            <a:pPr>
              <a:defRPr/>
            </a:pPr>
            <a:r>
              <a:rPr lang="en-US" b="1"/>
              <a:t>Ipvlan</a:t>
            </a:r>
            <a:r>
              <a:rPr lang="en-US" b="1"/>
              <a:t> </a:t>
            </a:r>
            <a:r>
              <a:rPr lang="en-US"/>
              <a:t>– </a:t>
            </a:r>
            <a:r>
              <a:rPr lang="ru-RU"/>
              <a:t>полный контроль над </a:t>
            </a:r>
            <a:r>
              <a:rPr lang="en-US"/>
              <a:t>L2 </a:t>
            </a:r>
            <a:r>
              <a:rPr lang="ru-RU"/>
              <a:t>и </a:t>
            </a:r>
            <a:r>
              <a:rPr lang="en-US"/>
              <a:t>L3 IPv4 </a:t>
            </a:r>
            <a:r>
              <a:rPr lang="ru-RU"/>
              <a:t>и </a:t>
            </a:r>
            <a:r>
              <a:rPr lang="en-US"/>
              <a:t>IPV6</a:t>
            </a:r>
            <a:endParaRPr lang="en-US" b="1"/>
          </a:p>
          <a:p>
            <a:pPr>
              <a:defRPr/>
            </a:pPr>
            <a:r>
              <a:rPr lang="en-US" b="1"/>
              <a:t>Macvlan</a:t>
            </a:r>
            <a:r>
              <a:rPr lang="en-US" b="1"/>
              <a:t> </a:t>
            </a:r>
            <a:r>
              <a:rPr lang="en-US"/>
              <a:t>– </a:t>
            </a:r>
            <a:r>
              <a:rPr lang="ru-RU"/>
              <a:t>создание </a:t>
            </a:r>
            <a:r>
              <a:rPr lang="en-US"/>
              <a:t>MAC-</a:t>
            </a:r>
            <a:r>
              <a:rPr lang="ru-RU"/>
              <a:t>адреса для контейнера</a:t>
            </a:r>
            <a:endParaRPr lang="en-US" b="1"/>
          </a:p>
          <a:p>
            <a:pPr>
              <a:defRPr/>
            </a:pPr>
            <a:r>
              <a:rPr lang="en-US" b="1"/>
              <a:t>None</a:t>
            </a:r>
            <a:r>
              <a:rPr lang="ru-RU" b="1"/>
              <a:t> </a:t>
            </a:r>
            <a:r>
              <a:rPr lang="ru-RU"/>
              <a:t>– отключение сети 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Rectangle 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200"/>
              <a:t>Volume или storage? </a:t>
            </a:r>
            <a:endParaRPr/>
          </a:p>
        </p:txBody>
      </p:sp>
      <p:grpSp>
        <p:nvGrpSpPr>
          <p:cNvPr id="37" name="Group 36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4565226"/>
            <a:ext cx="3048002" cy="2292774"/>
            <a:chOff x="6096002" y="-9073"/>
            <a:chExt cx="6095998" cy="686707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" name="Picture 2" descr="types of mounts and where they live on the Docker host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646516" y="1378340"/>
            <a:ext cx="7908176" cy="40251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5" name="Rectangle 1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200"/>
              <a:t>Типы</a:t>
            </a:r>
            <a:r>
              <a:rPr lang="en-US" sz="3200"/>
              <a:t> </a:t>
            </a:r>
            <a:r>
              <a:rPr lang="en-US" sz="3200"/>
              <a:t>д</a:t>
            </a:r>
            <a:r>
              <a:rPr lang="ru-RU" sz="3200"/>
              <a:t>исков</a:t>
            </a:r>
            <a:endParaRPr lang="en-US" sz="3200"/>
          </a:p>
        </p:txBody>
      </p:sp>
      <p:grpSp>
        <p:nvGrpSpPr>
          <p:cNvPr id="19" name="Group 18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4565226"/>
            <a:ext cx="3048002" cy="2292774"/>
            <a:chOff x="6096002" y="-9073"/>
            <a:chExt cx="6095998" cy="6867073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Content Placeholder 2"/>
          <p:cNvSpPr txBox="1"/>
          <p:nvPr/>
        </p:nvSpPr>
        <p:spPr bwMode="auto"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>
              <a:lnSpc>
                <a:spcPct val="12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>
              <a:lnSpc>
                <a:spcPct val="120000"/>
              </a:lnSpc>
              <a:spcBef>
                <a:spcPts val="50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/>
              <a:t>Overlay2 </a:t>
            </a:r>
            <a:r>
              <a:rPr lang="en-US"/>
              <a:t>– </a:t>
            </a:r>
            <a:r>
              <a:rPr lang="ru-RU"/>
              <a:t>по умолчанию</a:t>
            </a:r>
            <a:r>
              <a:rPr lang="en-US"/>
              <a:t>, </a:t>
            </a:r>
            <a:r>
              <a:rPr lang="ru-RU"/>
              <a:t>рекомендуется</a:t>
            </a:r>
            <a:endParaRPr lang="en-US" b="1"/>
          </a:p>
          <a:p>
            <a:pPr>
              <a:defRPr/>
            </a:pPr>
            <a:r>
              <a:rPr lang="en-US" b="1"/>
              <a:t>Fuse-</a:t>
            </a:r>
            <a:r>
              <a:rPr lang="en-US" b="1"/>
              <a:t>overlayfs</a:t>
            </a:r>
            <a:r>
              <a:rPr lang="ru-RU" b="1"/>
              <a:t> </a:t>
            </a:r>
            <a:r>
              <a:rPr lang="ru-RU"/>
              <a:t>– </a:t>
            </a:r>
            <a:r>
              <a:rPr lang="en-US"/>
              <a:t>daemon </a:t>
            </a:r>
            <a:r>
              <a:rPr lang="ru-RU"/>
              <a:t>и контейнеры не имеют </a:t>
            </a:r>
            <a:r>
              <a:rPr lang="en-US"/>
              <a:t>root </a:t>
            </a:r>
            <a:r>
              <a:rPr lang="ru-RU"/>
              <a:t>доступа, </a:t>
            </a:r>
            <a:endParaRPr lang="en-US" b="1"/>
          </a:p>
          <a:p>
            <a:pPr>
              <a:defRPr/>
            </a:pPr>
            <a:r>
              <a:rPr lang="en-US" b="1"/>
              <a:t>Btrfs</a:t>
            </a:r>
            <a:r>
              <a:rPr lang="en-US" b="1"/>
              <a:t>, </a:t>
            </a:r>
            <a:r>
              <a:rPr lang="en-US" b="1"/>
              <a:t>zfs</a:t>
            </a:r>
            <a:r>
              <a:rPr lang="ru-RU"/>
              <a:t> – есть возможность делать </a:t>
            </a:r>
            <a:r>
              <a:rPr lang="en-US"/>
              <a:t>snapshot</a:t>
            </a:r>
            <a:r>
              <a:rPr lang="ru-RU"/>
              <a:t>, но требует дополнительной поддержки</a:t>
            </a:r>
            <a:endParaRPr lang="en-US" b="1"/>
          </a:p>
          <a:p>
            <a:pPr>
              <a:defRPr/>
            </a:pPr>
            <a:r>
              <a:rPr lang="en-US" b="1"/>
              <a:t>Vfs</a:t>
            </a:r>
            <a:r>
              <a:rPr lang="ru-RU" b="1"/>
              <a:t> </a:t>
            </a:r>
            <a:r>
              <a:rPr lang="ru-RU"/>
              <a:t>– ситуации, где </a:t>
            </a:r>
            <a:r>
              <a:rPr lang="en-US"/>
              <a:t>copy-on-write </a:t>
            </a:r>
            <a:r>
              <a:rPr lang="ru-RU"/>
              <a:t>не может быть использовано</a:t>
            </a:r>
            <a:endParaRPr lang="en-US" b="1"/>
          </a:p>
          <a:p>
            <a:pPr>
              <a:defRPr/>
            </a:pPr>
            <a:r>
              <a:rPr lang="en-US" b="1"/>
              <a:t>Aufs</a:t>
            </a:r>
            <a:r>
              <a:rPr lang="ru-RU" b="1"/>
              <a:t> </a:t>
            </a:r>
            <a:r>
              <a:rPr lang="ru-RU"/>
              <a:t>– сложнее в реализации и медленнее, чем </a:t>
            </a:r>
            <a:r>
              <a:rPr lang="en-US"/>
              <a:t>overlay</a:t>
            </a:r>
            <a:endParaRPr lang="en-US" b="1"/>
          </a:p>
          <a:p>
            <a:pPr>
              <a:defRPr/>
            </a:pPr>
            <a:r>
              <a:rPr lang="en-US" b="1"/>
              <a:t>Devicemapper</a:t>
            </a:r>
            <a:r>
              <a:rPr lang="en-US" b="1"/>
              <a:t> </a:t>
            </a:r>
            <a:r>
              <a:rPr lang="en-US"/>
              <a:t>– </a:t>
            </a:r>
            <a:r>
              <a:rPr lang="ru-RU"/>
              <a:t>был рекомендованным диском для </a:t>
            </a:r>
            <a:r>
              <a:rPr lang="en-US"/>
              <a:t>CentOS </a:t>
            </a:r>
            <a:r>
              <a:rPr lang="ru-RU"/>
              <a:t>и </a:t>
            </a:r>
            <a:r>
              <a:rPr lang="en-US"/>
              <a:t>RHEL, </a:t>
            </a:r>
            <a:r>
              <a:rPr lang="ru-RU"/>
              <a:t>сейчас нет</a:t>
            </a:r>
            <a:endParaRPr lang="en-US" b="1"/>
          </a:p>
          <a:p>
            <a:pPr>
              <a:defRPr/>
            </a:pPr>
            <a:r>
              <a:rPr lang="en-US" b="1"/>
              <a:t>Overlay</a:t>
            </a:r>
            <a:r>
              <a:rPr lang="ru-RU" b="1"/>
              <a:t> </a:t>
            </a:r>
            <a:r>
              <a:rPr lang="ru-RU"/>
              <a:t>– предшественник </a:t>
            </a:r>
            <a:r>
              <a:rPr lang="en-US"/>
              <a:t>overlay2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1" name="Rectangle 104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042" name="Rectangle 104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3" name="Rectangle 104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200"/>
              <a:t>OverlayFS</a:t>
            </a:r>
            <a:endParaRPr/>
          </a:p>
        </p:txBody>
      </p:sp>
      <p:grpSp>
        <p:nvGrpSpPr>
          <p:cNvPr id="1044" name="Group 1043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4565226"/>
            <a:ext cx="3048002" cy="2292774"/>
            <a:chOff x="6096002" y="-9073"/>
            <a:chExt cx="6095998" cy="6867073"/>
          </a:xfrm>
        </p:grpSpPr>
        <p:sp>
          <p:nvSpPr>
            <p:cNvPr id="1045" name="Rectangle 1044"/>
            <p:cNvSpPr/>
            <p:nvPr/>
          </p:nvSpPr>
          <p:spPr bwMode="auto"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6" name="Rectangle 1045"/>
            <p:cNvSpPr/>
            <p:nvPr/>
          </p:nvSpPr>
          <p:spPr bwMode="auto"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26" name="Picture 2" descr="overlayfs lowerdir, upperdir, merged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3646516" y="2382608"/>
            <a:ext cx="7908176" cy="201658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039" name="Slide Background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1034" descr="План этажа для таблицы"/>
          <p:cNvPicPr>
            <a:picLocks noChangeAspect="1"/>
          </p:cNvPicPr>
          <p:nvPr/>
        </p:nvPicPr>
        <p:blipFill>
          <a:blip r:embed="rId2"/>
          <a:srcRect l="0" t="7477" r="0" b="12735"/>
          <a:stretch/>
        </p:blipFill>
        <p:spPr bwMode="auto">
          <a:xfrm>
            <a:off x="20" y="1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041" name="Rectangle 104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3047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3" name="Rectangle 104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46221" y="441497"/>
            <a:ext cx="2688904" cy="3834668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ru-RU" sz="2800"/>
              <a:t>Что такое проект?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0" name="Slide Background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3" descr="Top view of boats moored at a dock"/>
          <p:cNvPicPr>
            <a:picLocks noChangeAspect="1"/>
          </p:cNvPicPr>
          <p:nvPr/>
        </p:nvPicPr>
        <p:blipFill>
          <a:blip r:embed="rId3"/>
          <a:srcRect l="0" t="14237" r="0" b="10763"/>
          <a:stretch/>
        </p:blipFill>
        <p:spPr bwMode="auto"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2" name="Rectangl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99">
            <a:off x="-258714" y="258715"/>
            <a:ext cx="6858000" cy="6340569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solidFill>
                  <a:srgbClr val="FFFFFF"/>
                </a:solidFill>
              </a:rPr>
              <a:t>Практика. Привет, Docker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4578111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4552" y="4799988"/>
            <a:ext cx="10869248" cy="1506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Домашнее задание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484552" y="221876"/>
            <a:ext cx="5331229" cy="415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/>
              <a:t>Выбрать</a:t>
            </a:r>
            <a:r>
              <a:rPr lang="en-US"/>
              <a:t> </a:t>
            </a:r>
            <a:r>
              <a:rPr lang="en-US"/>
              <a:t>один</a:t>
            </a:r>
            <a:r>
              <a:rPr lang="en-US"/>
              <a:t> </a:t>
            </a:r>
            <a:r>
              <a:rPr lang="en-US"/>
              <a:t>из</a:t>
            </a:r>
            <a:r>
              <a:rPr lang="en-US"/>
              <a:t> </a:t>
            </a:r>
            <a:r>
              <a:rPr lang="en-US"/>
              <a:t>микросервисов</a:t>
            </a:r>
            <a:r>
              <a:rPr lang="en-US"/>
              <a:t> </a:t>
            </a:r>
            <a:r>
              <a:rPr lang="en-US" u="sng">
                <a:hlinkClick r:id="rId3" tooltip="https://github.com/GoogleCloudPlatform/microservices-demo"/>
              </a:rPr>
              <a:t>https://github.com/GoogleCloudPlatform/microservices-demo</a:t>
            </a:r>
            <a:endParaRPr lang="en-US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/>
              <a:t>Разобраться</a:t>
            </a:r>
            <a:r>
              <a:rPr lang="en-US"/>
              <a:t> </a:t>
            </a:r>
            <a:r>
              <a:rPr lang="en-US"/>
              <a:t>в</a:t>
            </a:r>
            <a:r>
              <a:rPr lang="en-US"/>
              <a:t> </a:t>
            </a:r>
            <a:r>
              <a:rPr lang="en-US"/>
              <a:t>dockerfile</a:t>
            </a:r>
            <a:endParaRPr lang="en-US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b="1"/>
              <a:t>Собрать</a:t>
            </a:r>
            <a:r>
              <a:rPr lang="en-US" b="1"/>
              <a:t> </a:t>
            </a:r>
            <a:r>
              <a:rPr lang="en-US" b="1"/>
              <a:t>собственный</a:t>
            </a:r>
            <a:r>
              <a:rPr lang="en-US" b="1"/>
              <a:t> </a:t>
            </a:r>
            <a:r>
              <a:rPr lang="en-US" b="1"/>
              <a:t>образ</a:t>
            </a:r>
            <a:r>
              <a:rPr lang="en-US" b="1"/>
              <a:t> </a:t>
            </a:r>
            <a:r>
              <a:rPr lang="en-US" b="1"/>
              <a:t>и</a:t>
            </a:r>
            <a:r>
              <a:rPr lang="en-US" b="1"/>
              <a:t> </a:t>
            </a:r>
            <a:r>
              <a:rPr lang="en-US" b="1"/>
              <a:t>запустить</a:t>
            </a:r>
            <a:r>
              <a:rPr lang="en-US" b="1"/>
              <a:t> </a:t>
            </a:r>
            <a:r>
              <a:rPr lang="en-US" b="1"/>
              <a:t>тестовый</a:t>
            </a:r>
            <a:r>
              <a:rPr lang="en-US" b="1"/>
              <a:t> </a:t>
            </a:r>
            <a:r>
              <a:rPr lang="en-US" b="1"/>
              <a:t>контейнер</a:t>
            </a:r>
            <a:endParaRPr lang="en-US" b="1"/>
          </a:p>
        </p:txBody>
      </p:sp>
      <p:pic>
        <p:nvPicPr>
          <p:cNvPr id="13" name="Picture 12" descr="Вид с воздуха на контейнеровоз"/>
          <p:cNvPicPr>
            <a:picLocks noChangeAspect="1"/>
          </p:cNvPicPr>
          <p:nvPr/>
        </p:nvPicPr>
        <p:blipFill>
          <a:blip r:embed="rId4"/>
          <a:srcRect l="0" t="0" r="25099" b="-1"/>
          <a:stretch/>
        </p:blipFill>
        <p:spPr bwMode="auto">
          <a:xfrm>
            <a:off x="6095998" y="10"/>
            <a:ext cx="6096002" cy="4578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033" name="Rectangle 103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5" name="Rectangle 103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sz="3200"/>
              <a:t>Пример проекта</a:t>
            </a:r>
            <a:endParaRPr lang="en-US" sz="3200"/>
          </a:p>
        </p:txBody>
      </p:sp>
      <p:grpSp>
        <p:nvGrpSpPr>
          <p:cNvPr id="1037" name="Group 1036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4565226"/>
            <a:ext cx="3048002" cy="2292774"/>
            <a:chOff x="6096002" y="-9073"/>
            <a:chExt cx="6095998" cy="6867073"/>
          </a:xfrm>
        </p:grpSpPr>
        <p:sp>
          <p:nvSpPr>
            <p:cNvPr id="1038" name="Rectangle 1037"/>
            <p:cNvSpPr/>
            <p:nvPr/>
          </p:nvSpPr>
          <p:spPr bwMode="auto"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9" name="Rectangle 1038"/>
            <p:cNvSpPr/>
            <p:nvPr/>
          </p:nvSpPr>
          <p:spPr bwMode="auto"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26" name="Picture 2" descr="PlantUML diagram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418552" y="609600"/>
            <a:ext cx="2364103" cy="5562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Как выбрать идею?</a:t>
            </a:r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42900" indent="-342900">
              <a:buFont typeface="Arial"/>
              <a:buChar char="•"/>
              <a:defRPr/>
            </a:pPr>
            <a:r>
              <a:rPr/>
              <a:t>YandexGPT/ChatGPT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/>
              <a:t>Х</a:t>
            </a:r>
            <a:r>
              <a:rPr lang="ru-RU"/>
              <a:t>акатоны</a:t>
            </a:r>
            <a:r>
              <a:rPr lang="ru-RU"/>
              <a:t> и примеры прошлых лет</a:t>
            </a:r>
            <a:endParaRPr/>
          </a:p>
          <a:p>
            <a:pPr marL="571500" lvl="1" indent="-342900">
              <a:buFont typeface="Arial"/>
              <a:buChar char="•"/>
              <a:defRPr/>
            </a:pPr>
            <a:r>
              <a:rPr lang="ru-RU"/>
              <a:t>Могут быть проблемы с данными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/>
              <a:t>Мозговой штурм идей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ru-RU"/>
              <a:t>Импортозамещение</a:t>
            </a:r>
            <a:endParaRPr lang="en-US"/>
          </a:p>
          <a:p>
            <a:pPr marL="342900" indent="-342900">
              <a:buFont typeface="Arial"/>
              <a:buChar char="•"/>
              <a:defRPr/>
            </a:pPr>
            <a:endParaRPr lang="en-US"/>
          </a:p>
          <a:p>
            <a:pPr marL="342900" indent="-342900">
              <a:buFont typeface="Arial"/>
              <a:buChar char="•"/>
              <a:defRPr/>
            </a:pPr>
            <a:r>
              <a:rPr lang="ru-RU"/>
              <a:t>Идеи </a:t>
            </a:r>
            <a:r>
              <a:rPr lang="ru-RU" b="1"/>
              <a:t>можно </a:t>
            </a:r>
            <a:r>
              <a:rPr lang="ru-RU"/>
              <a:t>обсуждать с преподавателем и в чате </a:t>
            </a:r>
            <a:r>
              <a:rPr lang="ru-RU"/>
              <a:t></a:t>
            </a:r>
            <a:endParaRPr 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1" name="Rectangle 105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/>
              <a:t>Что такое контейнеры?</a:t>
            </a:r>
            <a:endParaRPr/>
          </a:p>
        </p:txBody>
      </p:sp>
      <p:pic>
        <p:nvPicPr>
          <p:cNvPr id="1045" name="Picture 1044" descr="Погрузчик поднимать контейнер в ярд"/>
          <p:cNvPicPr>
            <a:picLocks noChangeAspect="1"/>
          </p:cNvPicPr>
          <p:nvPr/>
        </p:nvPicPr>
        <p:blipFill>
          <a:blip r:embed="rId2"/>
          <a:srcRect l="11186" t="0" r="29479" b="-1"/>
          <a:stretch/>
        </p:blipFill>
        <p:spPr bwMode="auto">
          <a:xfrm>
            <a:off x="6095999" y="10"/>
            <a:ext cx="6096002" cy="685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 sz="4000">
                <a:solidFill>
                  <a:srgbClr val="FFFFFF"/>
                </a:solidFill>
                <a:latin typeface="Century Gothic"/>
              </a:rPr>
              <a:t>Термины</a:t>
            </a:r>
            <a:endParaRPr lang="en-US" sz="400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83126" y="2767106"/>
            <a:ext cx="7225748" cy="3775452"/>
          </a:xfrm>
          <a:prstGeom prst="rect">
            <a:avLst/>
          </a:prstGeom>
        </p:spPr>
      </p:pic>
      <p:sp>
        <p:nvSpPr>
          <p:cNvPr id="3" name="Title 1"/>
          <p:cNvSpPr txBox="1"/>
          <p:nvPr/>
        </p:nvSpPr>
        <p:spPr bwMode="auto"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Терминология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0" t="0" r="2793" b="0"/>
          <a:stretch/>
        </p:blipFill>
        <p:spPr bwMode="auto">
          <a:xfrm>
            <a:off x="6361198" y="2946041"/>
            <a:ext cx="5131088" cy="3299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0" t="0" r="3049" b="0"/>
          <a:stretch/>
        </p:blipFill>
        <p:spPr bwMode="auto">
          <a:xfrm>
            <a:off x="699714" y="2596680"/>
            <a:ext cx="4785058" cy="399783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такое контейнер?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8" name="Rectangle 1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20748" y="397275"/>
            <a:ext cx="2554257" cy="1617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3200"/>
              <a:t>Для чего нужен контейнер?</a:t>
            </a:r>
            <a:endParaRPr/>
          </a:p>
        </p:txBody>
      </p:sp>
      <p:grpSp>
        <p:nvGrpSpPr>
          <p:cNvPr id="22" name="Group 21"/>
          <p:cNvGrpSpPr>
            <a:grpSpLocks noChangeAspect="1" noGrp="1" noMove="1" noResize="1" noRot="1" noUngrp="1"/>
          </p:cNvGrpSpPr>
          <p:nvPr/>
        </p:nvGrpSpPr>
        <p:grpSpPr bwMode="auto">
          <a:xfrm>
            <a:off x="0" y="2283224"/>
            <a:ext cx="3048002" cy="4574776"/>
            <a:chOff x="6096002" y="-9073"/>
            <a:chExt cx="6095998" cy="6867073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1" name="Picture 2" descr="Guest Post] Hot Topic with Container and Microservices :::  ของร้อนๆที่ต้องรีบลองก่อนใคร | techfeedthai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4747988" y="609600"/>
            <a:ext cx="5705232" cy="5562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trix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C34D72"/>
      </a:accent1>
      <a:accent2>
        <a:srgbClr val="B13B92"/>
      </a:accent2>
      <a:accent3>
        <a:srgbClr val="B24DC3"/>
      </a:accent3>
      <a:accent4>
        <a:srgbClr val="6E3BB1"/>
      </a:accent4>
      <a:accent5>
        <a:srgbClr val="4F4DC3"/>
      </a:accent5>
      <a:accent6>
        <a:srgbClr val="3B6AB1"/>
      </a:accent6>
      <a:hlink>
        <a:srgbClr val="6954C6"/>
      </a:hlink>
      <a:folHlink>
        <a:srgbClr val="7F7F7F"/>
      </a:folHlink>
    </a:clrScheme>
    <a:fontScheme name="Custom 4">
      <a:majorFont>
        <a:latin typeface="Bahnschrift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Widescreen</PresentationFormat>
  <Paragraphs>0</Paragraphs>
  <Slides>31</Slides>
  <Notes>31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Проекты и при чем тут контейнеры?</dc:title>
  <dc:subject/>
  <dc:creator>Ilia Ryabukhin</dc:creator>
  <cp:keywords/>
  <dc:description/>
  <dc:identifier/>
  <dc:language/>
  <cp:lastModifiedBy>Илья Рябухин</cp:lastModifiedBy>
  <cp:revision>3</cp:revision>
  <dcterms:created xsi:type="dcterms:W3CDTF">2023-10-02T12:22:58Z</dcterms:created>
  <dcterms:modified xsi:type="dcterms:W3CDTF">2023-10-02T16:53:35Z</dcterms:modified>
  <cp:category/>
  <cp:contentStatus/>
  <cp:version/>
</cp:coreProperties>
</file>