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8" r:id="rId8"/>
    <p:sldId id="267" r:id="rId9"/>
    <p:sldId id="263" r:id="rId10"/>
    <p:sldId id="261" r:id="rId11"/>
    <p:sldId id="270" r:id="rId12"/>
    <p:sldId id="269" r:id="rId13"/>
    <p:sldId id="273" r:id="rId14"/>
    <p:sldId id="274" r:id="rId15"/>
    <p:sldId id="275" r:id="rId16"/>
    <p:sldId id="262" r:id="rId17"/>
    <p:sldId id="271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64" r:id="rId26"/>
    <p:sldId id="265" r:id="rId2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9E22C9-3886-0E4E-8262-F1089E4AD281}">
          <p14:sldIdLst>
            <p14:sldId id="256"/>
            <p14:sldId id="257"/>
          </p14:sldIdLst>
        </p14:section>
        <p14:section name="Architecture" id="{61778019-AAC1-9C46-93E6-C58564015475}">
          <p14:sldIdLst>
            <p14:sldId id="258"/>
            <p14:sldId id="259"/>
            <p14:sldId id="260"/>
            <p14:sldId id="266"/>
            <p14:sldId id="268"/>
            <p14:sldId id="267"/>
            <p14:sldId id="263"/>
          </p14:sldIdLst>
        </p14:section>
        <p14:section name="Development" id="{D22EA9A0-7DEF-9041-8077-3FE2994253D1}">
          <p14:sldIdLst>
            <p14:sldId id="261"/>
            <p14:sldId id="270"/>
            <p14:sldId id="269"/>
            <p14:sldId id="273"/>
            <p14:sldId id="274"/>
            <p14:sldId id="275"/>
          </p14:sldIdLst>
        </p14:section>
        <p14:section name="Artifacts" id="{DB2E11AD-77D1-6744-99FD-50C0AC299CAD}">
          <p14:sldIdLst>
            <p14:sldId id="262"/>
            <p14:sldId id="271"/>
            <p14:sldId id="276"/>
            <p14:sldId id="277"/>
            <p14:sldId id="278"/>
            <p14:sldId id="279"/>
            <p14:sldId id="281"/>
            <p14:sldId id="280"/>
            <p14:sldId id="282"/>
          </p14:sldIdLst>
        </p14:section>
        <p14:section name="Outro" id="{B2AC36DA-C854-4048-B249-832292240E70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6824-9708-4A4C-AD8E-46D827FE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69C8E-8489-5E40-A12B-CF9921CE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974D-6B60-CD4E-95DB-E8ED6C30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AA7C-6901-C645-AD3B-02591BB2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C22C6-5C4F-5049-A0E5-4B3B6A0C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198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5F97-E5B7-2942-9EF6-68DCDA31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F91C9-3EF7-EC4B-8E4D-E85224CF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1130-4DCC-2D44-A434-7FB3126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A6188-51F6-DB46-AD35-CA514013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F7F0-1B22-4F46-8C15-4432865B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674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041AF-501B-E842-984F-B947D68C6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01E6E-9340-3D43-9453-13D92721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4FDC6-C349-6C49-AD7E-33941F64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BFC6-4ABA-D848-AA1F-4C1507D1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65C5-A6BD-CF4A-8B0A-667113B8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0493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7DE6-3DB5-264F-A8D2-F7BDC771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3B66-9A94-314E-B896-C0F84194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9AAA-71F8-2449-BA3D-B8F7D2EA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ACBE-807D-AC46-94A6-56D2DC2D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D16E-F189-2D43-86DB-FF302B98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9502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3286-195E-4B4C-A759-7BF8673F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F4AF-00DA-B740-945F-37F4057DF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4C4D-048B-964A-A5E6-6A07760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39BD3-7B26-9143-80ED-D16D119E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FDAC5-4F04-2A4E-B2E9-6A65C15B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47749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D70E-758D-BC44-90A2-AA3E9108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53B65-5DF5-3649-8A67-A5CBBA565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79931-6FB6-7D4D-BA8B-DA23295B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36855-B595-A945-9AD5-084713D2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2210-69F1-E24E-B968-1EB738A5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58EB-1562-C743-8D9E-51109150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655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5895-89F6-9648-8567-76B294EE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213B-CB2F-8B46-9A69-9AAF4CD4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8C1C9-E029-7644-85A5-18E76553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7FD8C-5E89-A54F-9355-6C11344B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7F3A3-B1C8-4E4E-BF0D-CCD0FEDB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5A501-CDA0-9B4F-8F1F-6388D91E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214B8-B142-0642-B324-29CDC8C3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CAB53-5EAC-2F40-A174-AECF7056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0532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FC72-7A7B-F24D-B76D-1A521CE0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C0742-893A-9A4A-B5A4-DFBCCE03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0E4E4-A8A0-6145-AA4B-63E38D9F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A8BEB-79CC-C143-9A26-0F6A52FB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9686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1B72C-33B4-1546-9453-4F193521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A3963-2837-2549-A377-238785EF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A91D-515F-3B4E-8630-94E87964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5662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73A2-27D8-1546-87F2-A16AE089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CF19-C004-A748-84A2-A2D22DA8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D828F-7305-6D47-A6C2-B1B7218E2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2BF4-7B22-B940-BB5B-79F80A59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146CE-EED4-6A44-9D82-8363CBD7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8725B-D69E-3649-AFA8-3BE23A73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0692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8C8F-1F3F-9145-A4EF-1BB8846F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5FD0-0154-0B47-8732-C313061B1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9AC3A-C9A7-354D-8C1D-476C98E0E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F2749-E4D8-7E4B-AD28-6B326213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8A22-9032-4242-92A0-AC2D9062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971D-0FAE-DA46-9D5E-B2387A46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758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7EDF6-02ED-BB47-BBA9-3D8E2377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F552-E3AD-5B4A-9370-16311ADE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93DE3-110F-8644-90E5-C8FD69DC1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6C34-E37E-0546-945C-56F320F125CC}" type="datetimeFigureOut">
              <a:rPr lang="en-CZ" smtClean="0"/>
              <a:t>16.04.2021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B17E-B966-5B42-9358-075210AE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C7B5-8183-1840-BC4D-BD7EDDF1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118B-0C3D-D342-8928-9828BDE5E65B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88794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D6DD-3821-CD47-BD57-100A84BEC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Think like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06EA8-0D3E-BA43-BE3D-EBFC8397E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Z" dirty="0"/>
              <a:t>How the architecture changed my mindset?</a:t>
            </a:r>
          </a:p>
          <a:p>
            <a:endParaRPr lang="en-CZ" dirty="0"/>
          </a:p>
          <a:p>
            <a:r>
              <a:rPr lang="en-CZ" dirty="0"/>
              <a:t>Ilya Ryabukhin</a:t>
            </a:r>
          </a:p>
          <a:p>
            <a:r>
              <a:rPr lang="en-CZ" b="1" i="1" dirty="0"/>
              <a:t>Application Consultant @ IBM CZ</a:t>
            </a:r>
          </a:p>
        </p:txBody>
      </p:sp>
    </p:spTree>
    <p:extLst>
      <p:ext uri="{BB962C8B-B14F-4D97-AF65-F5344CB8AC3E}">
        <p14:creationId xmlns:p14="http://schemas.microsoft.com/office/powerpoint/2010/main" val="258404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0C2-E0E0-234F-907C-1ECDE256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D4E8-5733-5445-AD25-936B4C09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>
                <a:solidFill>
                  <a:schemeClr val="bg2">
                    <a:lumMod val="50000"/>
                  </a:schemeClr>
                </a:solidFill>
              </a:rPr>
              <a:t>High-level overview</a:t>
            </a:r>
          </a:p>
          <a:p>
            <a:pPr marL="0" indent="0">
              <a:buNone/>
            </a:pPr>
            <a:r>
              <a:rPr lang="en-CZ" dirty="0"/>
              <a:t>Architecture in development</a:t>
            </a:r>
          </a:p>
          <a:p>
            <a:pPr marL="457200" lvl="1" indent="0">
              <a:buNone/>
            </a:pPr>
            <a:r>
              <a:rPr lang="en-US" dirty="0"/>
              <a:t>Role in the software development processes</a:t>
            </a:r>
          </a:p>
          <a:p>
            <a:pPr marL="457200" lvl="1" indent="0">
              <a:buNone/>
            </a:pPr>
            <a:r>
              <a:rPr lang="en-CZ" dirty="0"/>
              <a:t>View vs Viewpoint	</a:t>
            </a:r>
          </a:p>
          <a:p>
            <a:pPr marL="457200" lvl="1" indent="0">
              <a:buNone/>
            </a:pPr>
            <a:r>
              <a:rPr lang="en-CZ" dirty="0"/>
              <a:t>4+1 Views Model</a:t>
            </a:r>
          </a:p>
          <a:p>
            <a:pPr marL="0" indent="0">
              <a:buNone/>
            </a:pPr>
            <a:r>
              <a:rPr lang="en-CZ" dirty="0"/>
              <a:t>Architecture artifacts</a:t>
            </a:r>
          </a:p>
        </p:txBody>
      </p:sp>
    </p:spTree>
    <p:extLst>
      <p:ext uri="{BB962C8B-B14F-4D97-AF65-F5344CB8AC3E}">
        <p14:creationId xmlns:p14="http://schemas.microsoft.com/office/powerpoint/2010/main" val="206084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1D213-AC9A-464A-992F-4A266F00FE75}"/>
              </a:ext>
            </a:extLst>
          </p:cNvPr>
          <p:cNvSpPr txBox="1"/>
          <p:nvPr/>
        </p:nvSpPr>
        <p:spPr>
          <a:xfrm>
            <a:off x="1303283" y="2828835"/>
            <a:ext cx="95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7200" dirty="0">
                <a:latin typeface="+mj-lt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9247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9EDC-1961-224D-A9F9-62A85EC2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Development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106A-9C09-FA4F-A33D-30B6212D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Analysis</a:t>
            </a:r>
          </a:p>
          <a:p>
            <a:pPr marL="457200" lvl="1" indent="0">
              <a:buNone/>
            </a:pPr>
            <a:r>
              <a:rPr lang="en-CZ" dirty="0"/>
              <a:t>Includes Architecture and Design</a:t>
            </a:r>
          </a:p>
          <a:p>
            <a:pPr marL="457200" lvl="1" indent="0">
              <a:buNone/>
            </a:pPr>
            <a:r>
              <a:rPr lang="en-CZ" dirty="0"/>
              <a:t>Architecture </a:t>
            </a:r>
            <a:r>
              <a:rPr lang="en-CZ" b="1" dirty="0"/>
              <a:t>dominates</a:t>
            </a:r>
            <a:r>
              <a:rPr lang="en-CZ" dirty="0"/>
              <a:t> here</a:t>
            </a:r>
          </a:p>
          <a:p>
            <a:pPr marL="0" indent="0">
              <a:buNone/>
            </a:pPr>
            <a:r>
              <a:rPr lang="en-CZ" dirty="0"/>
              <a:t>Creation</a:t>
            </a:r>
          </a:p>
          <a:p>
            <a:pPr marL="457200" lvl="1" indent="0">
              <a:buNone/>
            </a:pPr>
            <a:r>
              <a:rPr lang="en-CZ" dirty="0"/>
              <a:t>Development and Testing</a:t>
            </a:r>
          </a:p>
          <a:p>
            <a:pPr marL="457200" lvl="1" indent="0">
              <a:buNone/>
            </a:pPr>
            <a:r>
              <a:rPr lang="en-CZ" dirty="0"/>
              <a:t>Reference architectures analysis</a:t>
            </a:r>
          </a:p>
          <a:p>
            <a:pPr marL="457200" lvl="1" indent="0">
              <a:buNone/>
            </a:pPr>
            <a:r>
              <a:rPr lang="en-CZ" dirty="0"/>
              <a:t>Architecture </a:t>
            </a:r>
            <a:r>
              <a:rPr lang="en-US" dirty="0"/>
              <a:t>is</a:t>
            </a:r>
            <a:r>
              <a:rPr lang="en-US" b="1" dirty="0"/>
              <a:t> presented</a:t>
            </a:r>
            <a:r>
              <a:rPr lang="en-US" dirty="0"/>
              <a:t> here</a:t>
            </a:r>
            <a:endParaRPr lang="en-CZ" dirty="0"/>
          </a:p>
          <a:p>
            <a:pPr marL="0" indent="0">
              <a:buNone/>
            </a:pPr>
            <a:r>
              <a:rPr lang="en-CZ" dirty="0"/>
              <a:t>Operations</a:t>
            </a:r>
          </a:p>
          <a:p>
            <a:pPr marL="457200" lvl="1" indent="0">
              <a:buNone/>
            </a:pPr>
            <a:r>
              <a:rPr lang="en-CZ" dirty="0"/>
              <a:t>Validation of functional and non-functional </a:t>
            </a:r>
            <a:r>
              <a:rPr lang="en-US" dirty="0"/>
              <a:t>requirements</a:t>
            </a:r>
          </a:p>
          <a:p>
            <a:pPr marL="457200" lvl="1" indent="0">
              <a:buNone/>
            </a:pPr>
            <a:r>
              <a:rPr lang="en-US" dirty="0"/>
              <a:t>Most project artifacts can</a:t>
            </a:r>
            <a:r>
              <a:rPr lang="en-US" b="1" dirty="0"/>
              <a:t> become a reference</a:t>
            </a:r>
          </a:p>
        </p:txBody>
      </p:sp>
    </p:spTree>
    <p:extLst>
      <p:ext uri="{BB962C8B-B14F-4D97-AF65-F5344CB8AC3E}">
        <p14:creationId xmlns:p14="http://schemas.microsoft.com/office/powerpoint/2010/main" val="4124701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7ACC-66E4-3244-A138-71FA2D5C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View vs Viewpoint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88C1-ED4B-9A4C-A58C-C6FE26348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Viewpoint</a:t>
            </a:r>
          </a:p>
          <a:p>
            <a:pPr marL="457200" lvl="1" indent="0">
              <a:buNone/>
            </a:pPr>
            <a:r>
              <a:rPr lang="en-GB" dirty="0"/>
              <a:t>P</a:t>
            </a:r>
            <a:r>
              <a:rPr lang="en-CZ" dirty="0"/>
              <a:t>oint of view linked with some of roles for architecture creation</a:t>
            </a:r>
          </a:p>
          <a:p>
            <a:pPr marL="457200" lvl="1" indent="0">
              <a:buNone/>
            </a:pPr>
            <a:r>
              <a:rPr lang="en-GB" dirty="0"/>
              <a:t>E</a:t>
            </a:r>
            <a:r>
              <a:rPr lang="en-CZ" dirty="0"/>
              <a:t>ach viewpoint produces its own view</a:t>
            </a:r>
          </a:p>
          <a:p>
            <a:pPr marL="0" indent="0">
              <a:buNone/>
            </a:pPr>
            <a:r>
              <a:rPr lang="en-CZ" dirty="0"/>
              <a:t>View</a:t>
            </a:r>
          </a:p>
          <a:p>
            <a:pPr marL="457200" lvl="1" indent="0">
              <a:buNone/>
            </a:pPr>
            <a:r>
              <a:rPr lang="en-CZ" dirty="0"/>
              <a:t>Vision of overall system with the perspective of </a:t>
            </a:r>
            <a:r>
              <a:rPr lang="en-CZ" b="1" dirty="0"/>
              <a:t>limited amount of objective</a:t>
            </a:r>
          </a:p>
          <a:p>
            <a:pPr marL="457200" lvl="1" indent="0">
              <a:buNone/>
            </a:pPr>
            <a:r>
              <a:rPr lang="en-GB" dirty="0"/>
              <a:t>T</a:t>
            </a:r>
            <a:r>
              <a:rPr lang="en-CZ" dirty="0"/>
              <a:t>he more views are considered – better architecture is built</a:t>
            </a:r>
          </a:p>
        </p:txBody>
      </p:sp>
    </p:spTree>
    <p:extLst>
      <p:ext uri="{BB962C8B-B14F-4D97-AF65-F5344CB8AC3E}">
        <p14:creationId xmlns:p14="http://schemas.microsoft.com/office/powerpoint/2010/main" val="3667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6EC4-2A4C-D54E-B7FA-C2BF416D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4+1 Views Model</a:t>
            </a:r>
          </a:p>
        </p:txBody>
      </p:sp>
      <p:pic>
        <p:nvPicPr>
          <p:cNvPr id="7" name="Content Placeholder 6" descr="Qr code&#10;&#10;Description automatically generated">
            <a:extLst>
              <a:ext uri="{FF2B5EF4-FFF2-40B4-BE49-F238E27FC236}">
                <a16:creationId xmlns:a16="http://schemas.microsoft.com/office/drawing/2014/main" id="{3927C6D0-494A-2F41-95EB-B3A9FB9F8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9128" y="5223532"/>
            <a:ext cx="1269343" cy="1269343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0F140E9-9B71-8E47-837D-B995F0327114}"/>
              </a:ext>
            </a:extLst>
          </p:cNvPr>
          <p:cNvGrpSpPr/>
          <p:nvPr/>
        </p:nvGrpSpPr>
        <p:grpSpPr>
          <a:xfrm>
            <a:off x="838200" y="1690688"/>
            <a:ext cx="3229303" cy="1411014"/>
            <a:chOff x="838200" y="2017986"/>
            <a:chExt cx="3229303" cy="14110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6F1354-F704-C643-9F91-B751C22F90EC}"/>
                </a:ext>
              </a:extLst>
            </p:cNvPr>
            <p:cNvSpPr/>
            <p:nvPr/>
          </p:nvSpPr>
          <p:spPr>
            <a:xfrm>
              <a:off x="838200" y="2017986"/>
              <a:ext cx="3229303" cy="14110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DE9DE1-78A9-0F4C-9292-81C7367D41A9}"/>
                </a:ext>
              </a:extLst>
            </p:cNvPr>
            <p:cNvSpPr txBox="1"/>
            <p:nvPr/>
          </p:nvSpPr>
          <p:spPr>
            <a:xfrm>
              <a:off x="1206195" y="2400327"/>
              <a:ext cx="24933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Z" sz="3600" dirty="0"/>
                <a:t>Logical View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CE379E-0618-2442-BE95-51A8B1670E37}"/>
              </a:ext>
            </a:extLst>
          </p:cNvPr>
          <p:cNvGrpSpPr/>
          <p:nvPr/>
        </p:nvGrpSpPr>
        <p:grpSpPr>
          <a:xfrm>
            <a:off x="6509847" y="1694793"/>
            <a:ext cx="3229303" cy="1411014"/>
            <a:chOff x="838200" y="2017986"/>
            <a:chExt cx="3229303" cy="14110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512A8-5130-1843-BFBA-92E59223BD6A}"/>
                </a:ext>
              </a:extLst>
            </p:cNvPr>
            <p:cNvSpPr/>
            <p:nvPr/>
          </p:nvSpPr>
          <p:spPr>
            <a:xfrm>
              <a:off x="838200" y="2017986"/>
              <a:ext cx="3229303" cy="14110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C85FA5-E32D-954E-BE29-9CC5C3508FE1}"/>
                </a:ext>
              </a:extLst>
            </p:cNvPr>
            <p:cNvSpPr txBox="1"/>
            <p:nvPr/>
          </p:nvSpPr>
          <p:spPr>
            <a:xfrm>
              <a:off x="1206195" y="2119222"/>
              <a:ext cx="27095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Z" sz="3600" dirty="0"/>
                <a:t>Development</a:t>
              </a:r>
            </a:p>
            <a:p>
              <a:pPr algn="ctr"/>
              <a:r>
                <a:rPr lang="en-CZ" sz="3600" dirty="0"/>
                <a:t>View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268ADB-A32F-8246-A623-58E081342AC4}"/>
              </a:ext>
            </a:extLst>
          </p:cNvPr>
          <p:cNvGrpSpPr/>
          <p:nvPr/>
        </p:nvGrpSpPr>
        <p:grpSpPr>
          <a:xfrm>
            <a:off x="838200" y="4274945"/>
            <a:ext cx="3229303" cy="1411014"/>
            <a:chOff x="838200" y="2017986"/>
            <a:chExt cx="3229303" cy="14110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DE4C8C-CB7C-9B47-8754-58A4864B4AF8}"/>
                </a:ext>
              </a:extLst>
            </p:cNvPr>
            <p:cNvSpPr/>
            <p:nvPr/>
          </p:nvSpPr>
          <p:spPr>
            <a:xfrm>
              <a:off x="838200" y="2017986"/>
              <a:ext cx="3229303" cy="14110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E1855-28FB-F843-88A6-94F85AFA0E37}"/>
                </a:ext>
              </a:extLst>
            </p:cNvPr>
            <p:cNvSpPr txBox="1"/>
            <p:nvPr/>
          </p:nvSpPr>
          <p:spPr>
            <a:xfrm>
              <a:off x="1135054" y="2400327"/>
              <a:ext cx="2635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Z" sz="3600" dirty="0"/>
                <a:t>Process View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ED864B-AB6A-5E49-BF28-912AA59EE9C6}"/>
              </a:ext>
            </a:extLst>
          </p:cNvPr>
          <p:cNvGrpSpPr/>
          <p:nvPr/>
        </p:nvGrpSpPr>
        <p:grpSpPr>
          <a:xfrm>
            <a:off x="6509847" y="4274945"/>
            <a:ext cx="3229303" cy="1411014"/>
            <a:chOff x="838200" y="2017986"/>
            <a:chExt cx="3229303" cy="14110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391467-073D-CC4B-A4BD-9E6867372525}"/>
                </a:ext>
              </a:extLst>
            </p:cNvPr>
            <p:cNvSpPr/>
            <p:nvPr/>
          </p:nvSpPr>
          <p:spPr>
            <a:xfrm>
              <a:off x="838200" y="2017986"/>
              <a:ext cx="3229303" cy="141101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Z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6F51D4-BE3F-3A4F-97E2-914A1B6D837A}"/>
                </a:ext>
              </a:extLst>
            </p:cNvPr>
            <p:cNvSpPr txBox="1"/>
            <p:nvPr/>
          </p:nvSpPr>
          <p:spPr>
            <a:xfrm>
              <a:off x="1105240" y="2400327"/>
              <a:ext cx="26952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Z" sz="3600" dirty="0"/>
                <a:t>Physical View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45930E-67F6-9241-8E3E-27600C858C40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4067503" y="2396195"/>
            <a:ext cx="2442344" cy="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4FC359-0BF6-D341-BAAE-749B4AC73099}"/>
              </a:ext>
            </a:extLst>
          </p:cNvPr>
          <p:cNvCxnSpPr/>
          <p:nvPr/>
        </p:nvCxnSpPr>
        <p:spPr>
          <a:xfrm>
            <a:off x="4067503" y="4980451"/>
            <a:ext cx="2442344" cy="41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75F39A-5334-B246-A526-99EA1543BEC9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2452852" y="3101702"/>
            <a:ext cx="0" cy="1173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A43626-B6A7-F44A-8DA3-D0E727F0D19C}"/>
              </a:ext>
            </a:extLst>
          </p:cNvPr>
          <p:cNvCxnSpPr/>
          <p:nvPr/>
        </p:nvCxnSpPr>
        <p:spPr>
          <a:xfrm>
            <a:off x="8220812" y="3101701"/>
            <a:ext cx="0" cy="1173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981F70A-F81D-6742-B40E-6AE977E1D14B}"/>
              </a:ext>
            </a:extLst>
          </p:cNvPr>
          <p:cNvSpPr/>
          <p:nvPr/>
        </p:nvSpPr>
        <p:spPr>
          <a:xfrm>
            <a:off x="3321279" y="2719360"/>
            <a:ext cx="4067494" cy="19379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Z" sz="3600" dirty="0">
                <a:solidFill>
                  <a:schemeClr val="tx1"/>
                </a:solidFill>
              </a:rPr>
              <a:t>Use-cases</a:t>
            </a:r>
          </a:p>
        </p:txBody>
      </p:sp>
    </p:spTree>
    <p:extLst>
      <p:ext uri="{BB962C8B-B14F-4D97-AF65-F5344CB8AC3E}">
        <p14:creationId xmlns:p14="http://schemas.microsoft.com/office/powerpoint/2010/main" val="259363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CD83-49E6-5244-AE9C-27F6262E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4+1 Views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5B4F-69ED-1D46-B419-0824055F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913"/>
          </a:xfrm>
        </p:spPr>
        <p:txBody>
          <a:bodyPr/>
          <a:lstStyle/>
          <a:p>
            <a:pPr marL="0" indent="0">
              <a:buNone/>
            </a:pPr>
            <a:r>
              <a:rPr lang="en-CZ" dirty="0"/>
              <a:t>Logical</a:t>
            </a:r>
          </a:p>
          <a:p>
            <a:pPr marL="457200" lvl="1" indent="0">
              <a:buNone/>
            </a:pPr>
            <a:r>
              <a:rPr lang="en-CZ" dirty="0"/>
              <a:t>Objects model</a:t>
            </a:r>
          </a:p>
          <a:p>
            <a:pPr marL="0" indent="0">
              <a:buNone/>
            </a:pPr>
            <a:r>
              <a:rPr lang="en-CZ" dirty="0"/>
              <a:t>Development</a:t>
            </a:r>
          </a:p>
          <a:p>
            <a:pPr marL="457200" lvl="1" indent="0">
              <a:buNone/>
            </a:pPr>
            <a:r>
              <a:rPr lang="en-CZ" dirty="0"/>
              <a:t>Core software systems, component reusage</a:t>
            </a:r>
          </a:p>
          <a:p>
            <a:pPr marL="0" indent="0">
              <a:buNone/>
            </a:pPr>
            <a:r>
              <a:rPr lang="en-CZ" dirty="0"/>
              <a:t>Process</a:t>
            </a:r>
          </a:p>
          <a:p>
            <a:pPr marL="457200" lvl="1" indent="0">
              <a:buNone/>
            </a:pPr>
            <a:r>
              <a:rPr lang="en-CZ" dirty="0"/>
              <a:t>Scalability, efficiency, ability to integrate</a:t>
            </a:r>
          </a:p>
          <a:p>
            <a:pPr marL="0" indent="0">
              <a:buNone/>
            </a:pPr>
            <a:r>
              <a:rPr lang="en-CZ" dirty="0"/>
              <a:t>Physical</a:t>
            </a:r>
          </a:p>
          <a:p>
            <a:pPr marL="457200" lvl="1" indent="0">
              <a:buNone/>
            </a:pPr>
            <a:r>
              <a:rPr lang="en-CZ" dirty="0"/>
              <a:t>Mapping between software and infrastructure</a:t>
            </a:r>
          </a:p>
          <a:p>
            <a:pPr marL="0" indent="0">
              <a:buNone/>
            </a:pPr>
            <a:r>
              <a:rPr lang="en-CZ" dirty="0"/>
              <a:t>Use-cases</a:t>
            </a:r>
          </a:p>
          <a:p>
            <a:pPr marL="457200" lvl="1" indent="0">
              <a:buNone/>
            </a:pPr>
            <a:r>
              <a:rPr lang="en-CZ" dirty="0"/>
              <a:t>Set of scenarios that describe system behaviour</a:t>
            </a:r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02638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0C2-E0E0-234F-907C-1ECDE256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D4E8-5733-5445-AD25-936B4C09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>
                <a:solidFill>
                  <a:schemeClr val="bg2">
                    <a:lumMod val="50000"/>
                  </a:schemeClr>
                </a:solidFill>
              </a:rPr>
              <a:t>High-level overview</a:t>
            </a:r>
          </a:p>
          <a:p>
            <a:pPr marL="0" indent="0">
              <a:buNone/>
            </a:pPr>
            <a:r>
              <a:rPr lang="en-CZ" dirty="0">
                <a:solidFill>
                  <a:schemeClr val="bg2">
                    <a:lumMod val="50000"/>
                  </a:schemeClr>
                </a:solidFill>
              </a:rPr>
              <a:t>Architecture in development</a:t>
            </a:r>
          </a:p>
          <a:p>
            <a:pPr marL="0" indent="0">
              <a:buNone/>
            </a:pPr>
            <a:r>
              <a:rPr lang="en-CZ" dirty="0"/>
              <a:t>Architecture artifacts</a:t>
            </a:r>
          </a:p>
          <a:p>
            <a:pPr marL="457200" lvl="1" indent="0">
              <a:buNone/>
            </a:pPr>
            <a:r>
              <a:rPr lang="en-US" dirty="0"/>
              <a:t>Requirements</a:t>
            </a:r>
          </a:p>
          <a:p>
            <a:pPr marL="457200" lvl="1" indent="0">
              <a:buNone/>
            </a:pPr>
            <a:r>
              <a:rPr lang="en-US" dirty="0"/>
              <a:t>Architecture principles and decisions</a:t>
            </a:r>
          </a:p>
          <a:p>
            <a:pPr marL="457200" lvl="1" indent="0">
              <a:buNone/>
            </a:pPr>
            <a:r>
              <a:rPr lang="en-US" dirty="0"/>
              <a:t>Reference architectures and pattens</a:t>
            </a:r>
          </a:p>
          <a:p>
            <a:pPr marL="457200" lvl="1" indent="0">
              <a:buNone/>
            </a:pPr>
            <a:r>
              <a:rPr lang="en-CZ" dirty="0"/>
              <a:t>Component Diagrams</a:t>
            </a:r>
          </a:p>
          <a:p>
            <a:pPr marL="457200" lvl="1" indent="0">
              <a:buNone/>
            </a:pPr>
            <a:r>
              <a:rPr lang="en-CZ" dirty="0"/>
              <a:t>Deployment Diagram</a:t>
            </a:r>
          </a:p>
          <a:p>
            <a:pPr marL="457200" lvl="1" indent="0">
              <a:buNone/>
            </a:pPr>
            <a:r>
              <a:rPr lang="en-CZ" dirty="0"/>
              <a:t>Architecture Validation</a:t>
            </a:r>
          </a:p>
          <a:p>
            <a:pPr marL="457200" lvl="1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5148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1D213-AC9A-464A-992F-4A266F00FE75}"/>
              </a:ext>
            </a:extLst>
          </p:cNvPr>
          <p:cNvSpPr txBox="1"/>
          <p:nvPr/>
        </p:nvSpPr>
        <p:spPr>
          <a:xfrm>
            <a:off x="1303283" y="2828835"/>
            <a:ext cx="95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7200" dirty="0">
                <a:latin typeface="+mj-lt"/>
              </a:rPr>
              <a:t>Artifacts</a:t>
            </a:r>
          </a:p>
        </p:txBody>
      </p:sp>
    </p:spTree>
    <p:extLst>
      <p:ext uri="{BB962C8B-B14F-4D97-AF65-F5344CB8AC3E}">
        <p14:creationId xmlns:p14="http://schemas.microsoft.com/office/powerpoint/2010/main" val="1720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2927-6947-C545-A802-E4C90495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39C6-140F-DC4F-A54C-9E16D32D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Functional</a:t>
            </a:r>
          </a:p>
          <a:p>
            <a:pPr marL="457200" lvl="1" indent="0">
              <a:buNone/>
            </a:pPr>
            <a:r>
              <a:rPr lang="en-CZ" dirty="0"/>
              <a:t>About </a:t>
            </a:r>
            <a:r>
              <a:rPr lang="en-CZ" b="1" dirty="0"/>
              <a:t>WHAT</a:t>
            </a:r>
            <a:r>
              <a:rPr lang="en-CZ" dirty="0"/>
              <a:t> should system do</a:t>
            </a:r>
          </a:p>
          <a:p>
            <a:pPr marL="457200" lvl="1" indent="0">
              <a:buNone/>
            </a:pPr>
            <a:r>
              <a:rPr lang="en-CZ" dirty="0"/>
              <a:t>Describes actual needs</a:t>
            </a:r>
          </a:p>
          <a:p>
            <a:pPr marL="0" indent="0">
              <a:buNone/>
            </a:pPr>
            <a:r>
              <a:rPr lang="en-CZ" dirty="0"/>
              <a:t>Non-functional</a:t>
            </a:r>
          </a:p>
          <a:p>
            <a:pPr marL="457200" lvl="1" indent="0">
              <a:buNone/>
            </a:pPr>
            <a:r>
              <a:rPr lang="en-CZ" dirty="0"/>
              <a:t>About </a:t>
            </a:r>
            <a:r>
              <a:rPr lang="en-CZ" b="1" dirty="0"/>
              <a:t>HOW</a:t>
            </a:r>
            <a:r>
              <a:rPr lang="en-CZ" dirty="0"/>
              <a:t> should system do</a:t>
            </a:r>
          </a:p>
          <a:p>
            <a:pPr marL="457200" lvl="1" indent="0">
              <a:buNone/>
            </a:pPr>
            <a:r>
              <a:rPr lang="en-CZ" dirty="0"/>
              <a:t>Describes details about functionality usage</a:t>
            </a:r>
          </a:p>
        </p:txBody>
      </p:sp>
    </p:spTree>
    <p:extLst>
      <p:ext uri="{BB962C8B-B14F-4D97-AF65-F5344CB8AC3E}">
        <p14:creationId xmlns:p14="http://schemas.microsoft.com/office/powerpoint/2010/main" val="249884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6EE9-10B8-EE4A-9F74-BC39B40A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Architectural principles and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53DF5-ECE2-2E45-9F31-3B9B0ECB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3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Z" dirty="0"/>
              <a:t>Principles</a:t>
            </a:r>
          </a:p>
          <a:p>
            <a:pPr marL="457200" lvl="1" indent="0">
              <a:buNone/>
            </a:pPr>
            <a:r>
              <a:rPr lang="en-CZ" dirty="0"/>
              <a:t>Set of statements that are used to </a:t>
            </a:r>
            <a:r>
              <a:rPr lang="en-CZ" b="1" dirty="0"/>
              <a:t>achieve</a:t>
            </a:r>
            <a:r>
              <a:rPr lang="en-CZ" dirty="0"/>
              <a:t> one or more </a:t>
            </a:r>
            <a:r>
              <a:rPr lang="en-CZ" b="1" dirty="0"/>
              <a:t>company goal</a:t>
            </a:r>
          </a:p>
          <a:p>
            <a:pPr marL="457200" lvl="1" indent="0">
              <a:buNone/>
            </a:pPr>
            <a:r>
              <a:rPr lang="en-CZ" dirty="0"/>
              <a:t>Depends on company’s IT landscape, strategy, market trends etc.</a:t>
            </a:r>
          </a:p>
          <a:p>
            <a:pPr marL="457200" lvl="1" indent="0">
              <a:buNone/>
            </a:pPr>
            <a:r>
              <a:rPr lang="en-CZ" b="1" dirty="0"/>
              <a:t>Not changed </a:t>
            </a:r>
            <a:r>
              <a:rPr lang="en-CZ" dirty="0"/>
              <a:t>for multiple projects</a:t>
            </a:r>
          </a:p>
          <a:p>
            <a:pPr marL="457200" lvl="1" indent="0">
              <a:buNone/>
            </a:pPr>
            <a:r>
              <a:rPr lang="en-CZ" dirty="0"/>
              <a:t>Part of </a:t>
            </a:r>
            <a:r>
              <a:rPr lang="en-CZ" b="1" dirty="0"/>
              <a:t>Enterprise Architecture</a:t>
            </a:r>
          </a:p>
          <a:p>
            <a:pPr marL="457200" lvl="1" indent="0">
              <a:buNone/>
            </a:pPr>
            <a:r>
              <a:rPr lang="en-CZ" b="1" dirty="0"/>
              <a:t>Goal: connect mutiple solutions on the enterprise level</a:t>
            </a:r>
          </a:p>
          <a:p>
            <a:pPr marL="0" indent="0">
              <a:buNone/>
            </a:pPr>
            <a:r>
              <a:rPr lang="en-CZ" dirty="0"/>
              <a:t>Decisions</a:t>
            </a:r>
          </a:p>
          <a:p>
            <a:pPr marL="457200" lvl="1" indent="0">
              <a:buNone/>
            </a:pPr>
            <a:r>
              <a:rPr lang="en-CZ" dirty="0"/>
              <a:t>Set of statements that are used to </a:t>
            </a:r>
            <a:r>
              <a:rPr lang="en-CZ" b="1" dirty="0"/>
              <a:t>fix the choice</a:t>
            </a:r>
            <a:r>
              <a:rPr lang="en-CZ" dirty="0"/>
              <a:t> </a:t>
            </a:r>
            <a:r>
              <a:rPr lang="en-CZ" b="1" dirty="0"/>
              <a:t>of</a:t>
            </a:r>
            <a:r>
              <a:rPr lang="en-CZ" dirty="0"/>
              <a:t> some </a:t>
            </a:r>
            <a:r>
              <a:rPr lang="en-CZ" b="1" dirty="0"/>
              <a:t>solution</a:t>
            </a:r>
            <a:r>
              <a:rPr lang="en-CZ" dirty="0"/>
              <a:t> in the system</a:t>
            </a:r>
          </a:p>
          <a:p>
            <a:pPr marL="457200" lvl="1" indent="0">
              <a:buNone/>
            </a:pPr>
            <a:r>
              <a:rPr lang="en-CZ" b="1" dirty="0"/>
              <a:t>May change </a:t>
            </a:r>
            <a:r>
              <a:rPr lang="en-CZ" dirty="0"/>
              <a:t>between some projects</a:t>
            </a:r>
          </a:p>
          <a:p>
            <a:pPr marL="457200" lvl="1" indent="0">
              <a:buNone/>
            </a:pPr>
            <a:r>
              <a:rPr lang="en-CZ" dirty="0"/>
              <a:t>Part of </a:t>
            </a:r>
            <a:r>
              <a:rPr lang="en-CZ" b="1" dirty="0"/>
              <a:t>Solution Architecture</a:t>
            </a:r>
          </a:p>
          <a:p>
            <a:pPr marL="457200" lvl="1" indent="0">
              <a:buNone/>
            </a:pPr>
            <a:r>
              <a:rPr lang="en-CZ" b="1" dirty="0"/>
              <a:t>Goal: connect multiple components on the solution level</a:t>
            </a:r>
          </a:p>
        </p:txBody>
      </p:sp>
    </p:spTree>
    <p:extLst>
      <p:ext uri="{BB962C8B-B14F-4D97-AF65-F5344CB8AC3E}">
        <p14:creationId xmlns:p14="http://schemas.microsoft.com/office/powerpoint/2010/main" val="13301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0C2-E0E0-234F-907C-1ECDE256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D4E8-5733-5445-AD25-936B4C09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High-level overview</a:t>
            </a:r>
          </a:p>
          <a:p>
            <a:pPr marL="457200" lvl="1" indent="0">
              <a:buNone/>
            </a:pPr>
            <a:r>
              <a:rPr lang="en-GB" dirty="0"/>
              <a:t>T</a:t>
            </a:r>
            <a:r>
              <a:rPr lang="en-CZ" dirty="0"/>
              <a:t>op-5 archiecture errors</a:t>
            </a:r>
          </a:p>
          <a:p>
            <a:pPr marL="457200" lvl="1" indent="0">
              <a:buNone/>
            </a:pPr>
            <a:r>
              <a:rPr lang="en-CZ" dirty="0"/>
              <a:t>What’s architectural thinking?</a:t>
            </a:r>
          </a:p>
          <a:p>
            <a:pPr marL="457200" lvl="1" indent="0">
              <a:buNone/>
            </a:pPr>
            <a:r>
              <a:rPr lang="en-CZ" dirty="0"/>
              <a:t>Architecture vs Design</a:t>
            </a:r>
          </a:p>
          <a:p>
            <a:pPr marL="0" indent="0">
              <a:buNone/>
            </a:pPr>
            <a:r>
              <a:rPr lang="en-CZ" dirty="0"/>
              <a:t>Architecture in development</a:t>
            </a:r>
          </a:p>
          <a:p>
            <a:pPr marL="0" indent="0">
              <a:buNone/>
            </a:pPr>
            <a:r>
              <a:rPr lang="en-CZ" dirty="0"/>
              <a:t>Architecture artifacts</a:t>
            </a:r>
          </a:p>
        </p:txBody>
      </p:sp>
    </p:spTree>
    <p:extLst>
      <p:ext uri="{BB962C8B-B14F-4D97-AF65-F5344CB8AC3E}">
        <p14:creationId xmlns:p14="http://schemas.microsoft.com/office/powerpoint/2010/main" val="40370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9AF-7FF0-184C-B87D-DEDBDBBF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Reference architecture and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7CA1-8C17-9149-BF71-EB8C5ABF7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</a:t>
            </a:r>
            <a:r>
              <a:rPr lang="en-CZ" dirty="0"/>
              <a:t>eference architecture</a:t>
            </a:r>
          </a:p>
          <a:p>
            <a:pPr marL="457200" lvl="1" indent="0">
              <a:buNone/>
            </a:pPr>
            <a:r>
              <a:rPr lang="en-CZ" b="1" dirty="0"/>
              <a:t>Best practice</a:t>
            </a:r>
            <a:r>
              <a:rPr lang="en-CZ" dirty="0"/>
              <a:t> from perspective of either </a:t>
            </a:r>
            <a:r>
              <a:rPr lang="en-CZ" b="1" dirty="0"/>
              <a:t>technology</a:t>
            </a:r>
            <a:r>
              <a:rPr lang="en-CZ" dirty="0"/>
              <a:t> </a:t>
            </a:r>
            <a:r>
              <a:rPr lang="en-CZ" b="1" dirty="0"/>
              <a:t>or industry</a:t>
            </a:r>
          </a:p>
          <a:p>
            <a:pPr marL="457200" lvl="1" indent="0">
              <a:buNone/>
            </a:pPr>
            <a:r>
              <a:rPr lang="en-CZ" dirty="0"/>
              <a:t>More about </a:t>
            </a:r>
            <a:r>
              <a:rPr lang="en-CZ" b="1" dirty="0"/>
              <a:t>approach</a:t>
            </a:r>
          </a:p>
          <a:p>
            <a:pPr marL="0" indent="0">
              <a:buNone/>
            </a:pPr>
            <a:r>
              <a:rPr lang="en-CZ" dirty="0"/>
              <a:t>Pattern</a:t>
            </a:r>
          </a:p>
          <a:p>
            <a:pPr marL="457200" lvl="1" indent="0">
              <a:buNone/>
            </a:pPr>
            <a:r>
              <a:rPr lang="en-CZ" dirty="0"/>
              <a:t>Best practice from perspective of specific </a:t>
            </a:r>
            <a:r>
              <a:rPr lang="en-CZ" b="1" dirty="0"/>
              <a:t>problem</a:t>
            </a:r>
          </a:p>
          <a:p>
            <a:pPr marL="457200" lvl="1" indent="0">
              <a:buNone/>
            </a:pPr>
            <a:r>
              <a:rPr lang="en-CZ" dirty="0"/>
              <a:t>More about </a:t>
            </a:r>
            <a:r>
              <a:rPr lang="en-CZ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7233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81E-3574-5F48-AE7B-0D94033B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Component Diagrams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BA9348C-7226-3B41-B5D0-E7159BDCD7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65765" cy="4351338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5B1162-927E-E847-8093-65AB49F082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387" y="1690688"/>
            <a:ext cx="578651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609ACD-9FEF-A94B-ACB6-ACCACFC00D5C}"/>
              </a:ext>
            </a:extLst>
          </p:cNvPr>
          <p:cNvSpPr txBox="1"/>
          <p:nvPr/>
        </p:nvSpPr>
        <p:spPr>
          <a:xfrm>
            <a:off x="838200" y="6264876"/>
            <a:ext cx="326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b="1" dirty="0"/>
              <a:t>Component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195C6-BB3A-1649-844B-80A7797497D3}"/>
              </a:ext>
            </a:extLst>
          </p:cNvPr>
          <p:cNvSpPr txBox="1"/>
          <p:nvPr/>
        </p:nvSpPr>
        <p:spPr>
          <a:xfrm>
            <a:off x="6941762" y="6264876"/>
            <a:ext cx="326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b="1" dirty="0"/>
              <a:t>Component Interaction</a:t>
            </a:r>
          </a:p>
        </p:txBody>
      </p:sp>
    </p:spTree>
    <p:extLst>
      <p:ext uri="{BB962C8B-B14F-4D97-AF65-F5344CB8AC3E}">
        <p14:creationId xmlns:p14="http://schemas.microsoft.com/office/powerpoint/2010/main" val="20147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CF48-BB1C-DD41-A5DE-5059B45B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Component Diagrams</a:t>
            </a:r>
          </a:p>
        </p:txBody>
      </p:sp>
      <p:pic>
        <p:nvPicPr>
          <p:cNvPr id="9" name="Content Placeholder 8" descr="Graphical user interface&#10;&#10;Description automatically generated">
            <a:extLst>
              <a:ext uri="{FF2B5EF4-FFF2-40B4-BE49-F238E27FC236}">
                <a16:creationId xmlns:a16="http://schemas.microsoft.com/office/drawing/2014/main" id="{4D6ED295-A988-AF40-B103-BDA614F34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982730" cy="4723208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60A75E8-A000-BC47-80FD-09F6B232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65" y="1690688"/>
            <a:ext cx="4044435" cy="20222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77ECC9-1FAD-134B-90B1-35725AA0C498}"/>
              </a:ext>
            </a:extLst>
          </p:cNvPr>
          <p:cNvSpPr txBox="1"/>
          <p:nvPr/>
        </p:nvSpPr>
        <p:spPr>
          <a:xfrm>
            <a:off x="8322589" y="3867626"/>
            <a:ext cx="201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</a:t>
            </a:r>
            <a:r>
              <a:rPr lang="en-CZ" b="1" dirty="0"/>
              <a:t>odes</a:t>
            </a:r>
          </a:p>
        </p:txBody>
      </p:sp>
    </p:spTree>
    <p:extLst>
      <p:ext uri="{BB962C8B-B14F-4D97-AF65-F5344CB8AC3E}">
        <p14:creationId xmlns:p14="http://schemas.microsoft.com/office/powerpoint/2010/main" val="37550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33FA-9083-7246-A09E-9CD39A2F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Operations Diagram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10C0B05C-DEB9-4343-AB8F-163AB62333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06" y="1495894"/>
            <a:ext cx="7113188" cy="49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EDDB-E979-A148-9E01-33E22CD9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EBF9-3B13-7944-91ED-574A31BA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Based on architecture principles</a:t>
            </a:r>
          </a:p>
          <a:p>
            <a:pPr marL="457200" lvl="1" indent="0">
              <a:buNone/>
            </a:pPr>
            <a:r>
              <a:rPr lang="en-CZ" dirty="0"/>
              <a:t>Implementation is scored using principles </a:t>
            </a:r>
          </a:p>
          <a:p>
            <a:pPr marL="457200" lvl="1" indent="0">
              <a:buNone/>
            </a:pPr>
            <a:r>
              <a:rPr lang="en-CZ" dirty="0"/>
              <a:t>Functional requirements are considered</a:t>
            </a:r>
          </a:p>
          <a:p>
            <a:pPr marL="0" indent="0">
              <a:buNone/>
            </a:pPr>
            <a:r>
              <a:rPr lang="en-US" dirty="0"/>
              <a:t>Assessment 	of functionality feasibility</a:t>
            </a:r>
          </a:p>
          <a:p>
            <a:pPr marL="457200" lvl="1" indent="0">
              <a:buNone/>
            </a:pPr>
            <a:r>
              <a:rPr lang="en-US" dirty="0"/>
              <a:t>Check if some functional requirement can be assigned to one or more component</a:t>
            </a:r>
          </a:p>
          <a:p>
            <a:pPr marL="0" indent="0">
              <a:buNone/>
            </a:pPr>
            <a:r>
              <a:rPr lang="en-US" dirty="0"/>
              <a:t>Compliance with non-functional requirements</a:t>
            </a:r>
          </a:p>
          <a:p>
            <a:pPr marL="457200" lvl="1" indent="0">
              <a:buNone/>
            </a:pPr>
            <a:r>
              <a:rPr lang="en-US" dirty="0"/>
              <a:t>Operations model is assessed through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Z" dirty="0"/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3999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10C2-E0E0-234F-907C-1ECDE256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Wrap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D4E8-5733-5445-AD25-936B4C09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b="1" dirty="0"/>
              <a:t>Architecture is important</a:t>
            </a:r>
          </a:p>
          <a:p>
            <a:pPr marL="457200" lvl="1" indent="0">
              <a:buNone/>
            </a:pPr>
            <a:r>
              <a:rPr lang="en-CZ" dirty="0"/>
              <a:t>Main management and coordination tool</a:t>
            </a:r>
          </a:p>
          <a:p>
            <a:pPr marL="457200" lvl="1" indent="0">
              <a:buNone/>
            </a:pPr>
            <a:r>
              <a:rPr lang="en-CZ" dirty="0"/>
              <a:t>Allows to better plan process of solution creation</a:t>
            </a:r>
          </a:p>
          <a:p>
            <a:pPr marL="0" indent="0">
              <a:buNone/>
            </a:pPr>
            <a:r>
              <a:rPr lang="en-CZ" b="1" dirty="0"/>
              <a:t>Architecture is about HOW, not WHAT</a:t>
            </a:r>
          </a:p>
          <a:p>
            <a:pPr marL="457200" lvl="1" indent="0">
              <a:buNone/>
            </a:pPr>
            <a:r>
              <a:rPr lang="en-GB" dirty="0"/>
              <a:t>Less details – more integrity</a:t>
            </a:r>
          </a:p>
          <a:p>
            <a:pPr marL="457200" lvl="1" indent="0">
              <a:buNone/>
            </a:pPr>
            <a:r>
              <a:rPr lang="en-GB" dirty="0"/>
              <a:t>Always iterate and use output as a future input</a:t>
            </a:r>
            <a:endParaRPr lang="en-CZ" dirty="0"/>
          </a:p>
          <a:p>
            <a:pPr marL="0" indent="0">
              <a:buNone/>
            </a:pPr>
            <a:r>
              <a:rPr lang="en-CZ" b="1" dirty="0"/>
              <a:t>Multiple artifacts should be created</a:t>
            </a:r>
          </a:p>
          <a:p>
            <a:pPr marL="457200" lvl="1" indent="0">
              <a:buNone/>
            </a:pPr>
            <a:r>
              <a:rPr lang="en-US" dirty="0"/>
              <a:t>Each artifact’s output used as input to the next one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5177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D6DD-3821-CD47-BD57-100A84BEC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Think like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06EA8-0D3E-BA43-BE3D-EBFC8397E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Z" dirty="0"/>
              <a:t>How the architecture changed my mindset?</a:t>
            </a:r>
          </a:p>
          <a:p>
            <a:endParaRPr lang="en-CZ" dirty="0"/>
          </a:p>
          <a:p>
            <a:r>
              <a:rPr lang="en-CZ" dirty="0"/>
              <a:t>Ilya Ryabukhin</a:t>
            </a:r>
          </a:p>
          <a:p>
            <a:r>
              <a:rPr lang="en-CZ" b="1" i="1" dirty="0"/>
              <a:t>Application Consultant @ IBM CZ</a:t>
            </a:r>
          </a:p>
        </p:txBody>
      </p:sp>
    </p:spTree>
    <p:extLst>
      <p:ext uri="{BB962C8B-B14F-4D97-AF65-F5344CB8AC3E}">
        <p14:creationId xmlns:p14="http://schemas.microsoft.com/office/powerpoint/2010/main" val="1580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1D213-AC9A-464A-992F-4A266F00FE75}"/>
              </a:ext>
            </a:extLst>
          </p:cNvPr>
          <p:cNvSpPr txBox="1"/>
          <p:nvPr/>
        </p:nvSpPr>
        <p:spPr>
          <a:xfrm>
            <a:off x="1303283" y="2828835"/>
            <a:ext cx="958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7200" dirty="0">
                <a:latin typeface="+mj-lt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2695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622B-FFF4-5242-8916-6F5500CF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EBC2-536E-9A41-9B96-E8F61BF4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single definition</a:t>
            </a:r>
          </a:p>
          <a:p>
            <a:pPr marL="457200" lvl="1" indent="0">
              <a:buNone/>
            </a:pPr>
            <a:r>
              <a:rPr lang="en-CZ" b="1" dirty="0"/>
              <a:t>IBM</a:t>
            </a:r>
            <a:r>
              <a:rPr lang="en-CZ" dirty="0"/>
              <a:t>: </a:t>
            </a:r>
            <a:r>
              <a:rPr lang="en-GB" dirty="0"/>
              <a:t>an engineering discipline that studies methods of designing IT systems that provide a solution to a business problem. The solution must satisfy functional and non-functional requirements in a way that best balances competing stakeholders’ concerns and must take constraints into account </a:t>
            </a:r>
          </a:p>
          <a:p>
            <a:pPr marL="457200" lvl="1" indent="0">
              <a:buNone/>
            </a:pPr>
            <a:r>
              <a:rPr lang="en-CZ" b="1" dirty="0"/>
              <a:t>TOGAF</a:t>
            </a:r>
            <a:r>
              <a:rPr lang="en-CZ" dirty="0"/>
              <a:t>: </a:t>
            </a:r>
            <a:r>
              <a:rPr lang="en-GB" dirty="0"/>
              <a:t>A formal description of a system, or a detailed plan of the system at component level, to guide its implementation</a:t>
            </a:r>
          </a:p>
          <a:p>
            <a:pPr marL="457200" lvl="1" indent="0">
              <a:buNone/>
            </a:pPr>
            <a:r>
              <a:rPr lang="en-GB" b="1" dirty="0"/>
              <a:t>Gartner</a:t>
            </a:r>
            <a:r>
              <a:rPr lang="en-GB" dirty="0"/>
              <a:t>: the overall design of a computing system and the logical and physical interrelationships between its components. The architecture specifies the hardware, software, access methods and protocols used throughout the system </a:t>
            </a:r>
            <a:endParaRPr lang="en-CZ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17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55FC-321A-F444-B89F-DCD3646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33F3E-AC66-4E4F-9338-8A65C83B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Defines system </a:t>
            </a:r>
            <a:r>
              <a:rPr lang="en-CZ" b="1" dirty="0"/>
              <a:t>structure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CZ" b="1" dirty="0"/>
              <a:t>definition</a:t>
            </a:r>
          </a:p>
          <a:p>
            <a:pPr marL="0" indent="0">
              <a:buNone/>
            </a:pPr>
            <a:r>
              <a:rPr lang="en-CZ" dirty="0"/>
              <a:t>Exists in </a:t>
            </a:r>
            <a:r>
              <a:rPr lang="en-CZ" b="1" dirty="0"/>
              <a:t>each</a:t>
            </a:r>
            <a:r>
              <a:rPr lang="en-CZ" dirty="0"/>
              <a:t> </a:t>
            </a:r>
            <a:r>
              <a:rPr lang="en-CZ" b="1" dirty="0"/>
              <a:t>system</a:t>
            </a:r>
          </a:p>
          <a:p>
            <a:pPr marL="0" indent="0">
              <a:buNone/>
            </a:pPr>
            <a:r>
              <a:rPr lang="en-CZ" dirty="0"/>
              <a:t>Impacts on system</a:t>
            </a:r>
            <a:r>
              <a:rPr lang="en-CZ" b="1" dirty="0"/>
              <a:t> implementation </a:t>
            </a:r>
            <a:r>
              <a:rPr lang="en-CZ" dirty="0"/>
              <a:t>and</a:t>
            </a:r>
            <a:r>
              <a:rPr lang="en-CZ" b="1" dirty="0"/>
              <a:t> team skillset</a:t>
            </a:r>
          </a:p>
          <a:p>
            <a:pPr marL="0" indent="0">
              <a:buNone/>
            </a:pPr>
            <a:r>
              <a:rPr lang="en-CZ" dirty="0"/>
              <a:t>Defines system</a:t>
            </a:r>
            <a:r>
              <a:rPr lang="en-CZ" b="1" dirty="0"/>
              <a:t> roadmap</a:t>
            </a:r>
            <a:endParaRPr lang="ru-RU" b="1" dirty="0"/>
          </a:p>
          <a:p>
            <a:pPr marL="0" indent="0">
              <a:buNone/>
            </a:pPr>
            <a:r>
              <a:rPr lang="en-CZ" dirty="0"/>
              <a:t>Manages</a:t>
            </a:r>
            <a:r>
              <a:rPr lang="en-CZ" b="1" dirty="0"/>
              <a:t> </a:t>
            </a:r>
            <a:r>
              <a:rPr lang="en-CZ" dirty="0"/>
              <a:t>and</a:t>
            </a:r>
            <a:r>
              <a:rPr lang="en-CZ" b="1" dirty="0"/>
              <a:t> </a:t>
            </a:r>
            <a:r>
              <a:rPr lang="en-CZ" dirty="0"/>
              <a:t>balances</a:t>
            </a:r>
            <a:r>
              <a:rPr lang="en-CZ" b="1" dirty="0"/>
              <a:t> expecations</a:t>
            </a:r>
          </a:p>
        </p:txBody>
      </p:sp>
    </p:spTree>
    <p:extLst>
      <p:ext uri="{BB962C8B-B14F-4D97-AF65-F5344CB8AC3E}">
        <p14:creationId xmlns:p14="http://schemas.microsoft.com/office/powerpoint/2010/main" val="33110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471E-D151-0643-A6E5-06EFE88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Top-5 erorrs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9090-7C08-A94A-86D3-529491F5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We’re building MVP, architecture is not required</a:t>
            </a:r>
          </a:p>
          <a:p>
            <a:pPr marL="457200" lvl="1" indent="0">
              <a:buNone/>
            </a:pPr>
            <a:r>
              <a:rPr lang="en-CZ" strike="sngStrike" dirty="0"/>
              <a:t>I was thinking like that</a:t>
            </a:r>
          </a:p>
          <a:p>
            <a:pPr marL="457200" lvl="1" indent="0">
              <a:buNone/>
            </a:pPr>
            <a:r>
              <a:rPr lang="en-CZ" dirty="0"/>
              <a:t>There exists </a:t>
            </a:r>
            <a:r>
              <a:rPr lang="en-CZ" b="1" dirty="0"/>
              <a:t>MVA</a:t>
            </a:r>
            <a:r>
              <a:rPr lang="en-CZ" dirty="0"/>
              <a:t> (minimum viable architecture) aka </a:t>
            </a:r>
            <a:r>
              <a:rPr lang="en-CZ" b="1" dirty="0"/>
              <a:t>“just enough architecture”</a:t>
            </a:r>
            <a:endParaRPr lang="en-CZ" dirty="0"/>
          </a:p>
          <a:p>
            <a:pPr marL="0" indent="0">
              <a:buNone/>
            </a:pPr>
            <a:r>
              <a:rPr lang="en-CZ" dirty="0"/>
              <a:t>Detailed architecture description is no required</a:t>
            </a:r>
          </a:p>
          <a:p>
            <a:pPr marL="457200" lvl="1" indent="0">
              <a:buNone/>
            </a:pPr>
            <a:r>
              <a:rPr lang="en-CZ" dirty="0"/>
              <a:t>That would lead to multiple solution fixes     </a:t>
            </a:r>
            <a:r>
              <a:rPr lang="en-CZ" b="1" dirty="0"/>
              <a:t>huge time waste</a:t>
            </a:r>
          </a:p>
          <a:p>
            <a:pPr marL="0" indent="0">
              <a:buNone/>
            </a:pPr>
            <a:r>
              <a:rPr lang="en-CZ" dirty="0"/>
              <a:t>We’re agile, architecture is not required</a:t>
            </a:r>
          </a:p>
          <a:p>
            <a:pPr marL="0" indent="0">
              <a:buNone/>
            </a:pPr>
            <a:r>
              <a:rPr lang="en-CZ" dirty="0"/>
              <a:t>PaaS is used, architecture is not required</a:t>
            </a:r>
          </a:p>
          <a:p>
            <a:pPr marL="0" indent="0">
              <a:buNone/>
            </a:pPr>
            <a:r>
              <a:rPr lang="en-CZ" dirty="0"/>
              <a:t>There’s a slight change, architecture should stay the 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4A6B1E-D8E0-4C4C-96F3-EED49B02A392}"/>
                  </a:ext>
                </a:extLst>
              </p:cNvPr>
              <p:cNvSpPr txBox="1"/>
              <p:nvPr/>
            </p:nvSpPr>
            <p:spPr>
              <a:xfrm>
                <a:off x="6526461" y="3966617"/>
                <a:ext cx="246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Z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CZ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4A6B1E-D8E0-4C4C-96F3-EED49B02A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461" y="3966617"/>
                <a:ext cx="246862" cy="276999"/>
              </a:xfrm>
              <a:prstGeom prst="rect">
                <a:avLst/>
              </a:prstGeom>
              <a:blipFill>
                <a:blip r:embed="rId2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en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3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0170-9382-B64D-B9FB-D601F92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Types of Enterprise Architecture (EA)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9E84-EBFE-0B4F-9AC6-040F3640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Z" dirty="0"/>
              <a:t>Business architecture</a:t>
            </a:r>
          </a:p>
          <a:p>
            <a:pPr marL="457200" lvl="1" indent="0">
              <a:buNone/>
            </a:pPr>
            <a:r>
              <a:rPr lang="en-GB" dirty="0"/>
              <a:t>R</a:t>
            </a:r>
            <a:r>
              <a:rPr lang="en-CZ" dirty="0"/>
              <a:t>eflects business strategy and defines all processes</a:t>
            </a:r>
          </a:p>
          <a:p>
            <a:pPr marL="457200" lvl="1" indent="0">
              <a:buNone/>
            </a:pPr>
            <a:r>
              <a:rPr lang="en-CZ" dirty="0"/>
              <a:t>Clarifies goals and indicators for achievin</a:t>
            </a:r>
            <a:r>
              <a:rPr lang="en-US" dirty="0"/>
              <a:t>g</a:t>
            </a:r>
            <a:r>
              <a:rPr lang="en-CZ" dirty="0"/>
              <a:t> the goals </a:t>
            </a:r>
          </a:p>
          <a:p>
            <a:pPr marL="0" indent="0">
              <a:buNone/>
            </a:pPr>
            <a:r>
              <a:rPr lang="en-CZ" dirty="0"/>
              <a:t>Information architecture</a:t>
            </a:r>
          </a:p>
          <a:p>
            <a:pPr marL="457200" lvl="1" indent="0">
              <a:buNone/>
            </a:pPr>
            <a:r>
              <a:rPr lang="en-CZ" dirty="0"/>
              <a:t>Defines logical and physical data model</a:t>
            </a:r>
          </a:p>
          <a:p>
            <a:pPr marL="457200" lvl="1" indent="0">
              <a:buNone/>
            </a:pPr>
            <a:r>
              <a:rPr lang="en-CZ" dirty="0"/>
              <a:t>Describes the usage of data entity between business services and functions</a:t>
            </a:r>
          </a:p>
          <a:p>
            <a:pPr marL="0" indent="0">
              <a:buNone/>
            </a:pPr>
            <a:r>
              <a:rPr lang="en-CZ" dirty="0"/>
              <a:t>Application architecture (</a:t>
            </a:r>
            <a:r>
              <a:rPr lang="en-CZ" strike="sngStrike" dirty="0"/>
              <a:t>I was thinking the only one</a:t>
            </a:r>
            <a:r>
              <a:rPr lang="en-CZ" dirty="0"/>
              <a:t>)</a:t>
            </a:r>
          </a:p>
          <a:p>
            <a:pPr marL="457200" lvl="1" indent="0">
              <a:buNone/>
            </a:pPr>
            <a:r>
              <a:rPr lang="en-CZ" dirty="0"/>
              <a:t>Shows application deployment and links to existing business processes</a:t>
            </a:r>
          </a:p>
          <a:p>
            <a:pPr marL="0" indent="0">
              <a:buNone/>
            </a:pPr>
            <a:r>
              <a:rPr lang="en-CZ" dirty="0"/>
              <a:t>IT architecture</a:t>
            </a:r>
          </a:p>
          <a:p>
            <a:pPr marL="457200" lvl="1" indent="0">
              <a:buNone/>
            </a:pPr>
            <a:r>
              <a:rPr lang="en-CZ" dirty="0"/>
              <a:t>States the logical and physical ability to deploy the service</a:t>
            </a:r>
          </a:p>
          <a:p>
            <a:pPr marL="457200" lvl="1" indent="0">
              <a:buNone/>
            </a:pPr>
            <a:r>
              <a:rPr lang="en-CZ" dirty="0"/>
              <a:t>Includes infrastucture and middleware</a:t>
            </a:r>
          </a:p>
        </p:txBody>
      </p:sp>
    </p:spTree>
    <p:extLst>
      <p:ext uri="{BB962C8B-B14F-4D97-AF65-F5344CB8AC3E}">
        <p14:creationId xmlns:p14="http://schemas.microsoft.com/office/powerpoint/2010/main" val="39704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1597-F64D-964C-B019-11F5D1C3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thinking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27A1-B4E4-CA4F-A25D-5D35F3E2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/>
          <a:lstStyle/>
          <a:p>
            <a:pPr marL="0" indent="0">
              <a:buNone/>
            </a:pPr>
            <a:r>
              <a:rPr lang="en-CZ" dirty="0"/>
              <a:t>Ability to iterate</a:t>
            </a:r>
          </a:p>
          <a:p>
            <a:pPr marL="457200" lvl="1" indent="0">
              <a:buNone/>
            </a:pPr>
            <a:r>
              <a:rPr lang="en-CZ" dirty="0"/>
              <a:t>Architecture </a:t>
            </a:r>
            <a:r>
              <a:rPr lang="en-CZ" b="1" dirty="0"/>
              <a:t>adapts</a:t>
            </a:r>
            <a:r>
              <a:rPr lang="en-CZ" dirty="0"/>
              <a:t> to the business requirements</a:t>
            </a:r>
          </a:p>
          <a:p>
            <a:pPr marL="0" indent="0">
              <a:buNone/>
            </a:pPr>
            <a:r>
              <a:rPr lang="en-CZ" dirty="0"/>
              <a:t>Non-linearity</a:t>
            </a:r>
          </a:p>
          <a:p>
            <a:pPr marL="457200" lvl="1" indent="0">
              <a:buNone/>
            </a:pPr>
            <a:r>
              <a:rPr lang="en-CZ" dirty="0"/>
              <a:t>Some business processes </a:t>
            </a:r>
            <a:r>
              <a:rPr lang="en-CZ" b="1" dirty="0"/>
              <a:t>may change </a:t>
            </a:r>
            <a:r>
              <a:rPr lang="en-CZ" dirty="0"/>
              <a:t>or include </a:t>
            </a:r>
            <a:r>
              <a:rPr lang="en-CZ" b="1" dirty="0"/>
              <a:t>multiple inputs</a:t>
            </a:r>
          </a:p>
          <a:p>
            <a:pPr marL="0" indent="0">
              <a:buNone/>
            </a:pPr>
            <a:r>
              <a:rPr lang="en-CZ" dirty="0"/>
              <a:t>Usage of previous experience</a:t>
            </a:r>
          </a:p>
          <a:p>
            <a:pPr marL="457200" lvl="1" indent="0">
              <a:buNone/>
            </a:pPr>
            <a:r>
              <a:rPr lang="en-CZ" b="1" dirty="0"/>
              <a:t>Reference architectures </a:t>
            </a:r>
            <a:r>
              <a:rPr lang="en-CZ" dirty="0"/>
              <a:t>(more on that later)</a:t>
            </a:r>
          </a:p>
          <a:p>
            <a:pPr marL="0" indent="0">
              <a:buNone/>
            </a:pPr>
            <a:r>
              <a:rPr lang="en-CZ" dirty="0"/>
              <a:t>Inputs for architectural thinking</a:t>
            </a:r>
          </a:p>
          <a:p>
            <a:pPr marL="457200" lvl="1" indent="0">
              <a:buNone/>
            </a:pPr>
            <a:r>
              <a:rPr lang="en-CZ" dirty="0"/>
              <a:t>What’s the </a:t>
            </a:r>
            <a:r>
              <a:rPr lang="en-CZ" b="1" dirty="0"/>
              <a:t>problem</a:t>
            </a:r>
            <a:r>
              <a:rPr lang="en-CZ" dirty="0"/>
              <a:t> we’re trying to solve?</a:t>
            </a:r>
          </a:p>
          <a:p>
            <a:pPr marL="457200" lvl="1" indent="0">
              <a:buNone/>
            </a:pPr>
            <a:r>
              <a:rPr lang="en-CZ" dirty="0"/>
              <a:t>What </a:t>
            </a:r>
            <a:r>
              <a:rPr lang="en-CZ" b="1" dirty="0"/>
              <a:t>system</a:t>
            </a:r>
            <a:r>
              <a:rPr lang="en-CZ" dirty="0"/>
              <a:t> should do and how should it work?</a:t>
            </a:r>
          </a:p>
          <a:p>
            <a:pPr marL="457200" lvl="1" indent="0">
              <a:buNone/>
            </a:pPr>
            <a:r>
              <a:rPr lang="en-CZ" dirty="0"/>
              <a:t>What can be </a:t>
            </a:r>
            <a:r>
              <a:rPr lang="en-CZ" b="1" dirty="0"/>
              <a:t>reused</a:t>
            </a:r>
            <a:r>
              <a:rPr lang="en-CZ" dirty="0"/>
              <a:t> from previous expreience?</a:t>
            </a:r>
          </a:p>
        </p:txBody>
      </p:sp>
    </p:spTree>
    <p:extLst>
      <p:ext uri="{BB962C8B-B14F-4D97-AF65-F5344CB8AC3E}">
        <p14:creationId xmlns:p14="http://schemas.microsoft.com/office/powerpoint/2010/main" val="40351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9A26-F9C3-3C4E-9E7C-DCF9812A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Architecture vs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BE94-D38A-BA42-A553-028290820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Z" dirty="0"/>
              <a:t>Both are the stages of solution development</a:t>
            </a:r>
          </a:p>
          <a:p>
            <a:pPr marL="0" indent="0">
              <a:buNone/>
            </a:pPr>
            <a:r>
              <a:rPr lang="en-CZ" dirty="0"/>
              <a:t>Architecture is about HOW</a:t>
            </a:r>
          </a:p>
          <a:p>
            <a:pPr marL="457200" lvl="1" indent="0">
              <a:buNone/>
            </a:pPr>
            <a:r>
              <a:rPr lang="en-CZ" dirty="0"/>
              <a:t>Each component is black box</a:t>
            </a:r>
          </a:p>
          <a:p>
            <a:pPr marL="457200" lvl="1" indent="0">
              <a:buNone/>
            </a:pPr>
            <a:r>
              <a:rPr lang="en-CZ" dirty="0"/>
              <a:t>Focus on </a:t>
            </a:r>
            <a:r>
              <a:rPr lang="en-CZ" b="1" dirty="0"/>
              <a:t>integrity</a:t>
            </a:r>
          </a:p>
          <a:p>
            <a:pPr marL="457200" lvl="1" indent="0">
              <a:buNone/>
            </a:pPr>
            <a:r>
              <a:rPr lang="en-CZ" dirty="0"/>
              <a:t>Difficult to change</a:t>
            </a:r>
          </a:p>
          <a:p>
            <a:pPr marL="0" indent="0">
              <a:buNone/>
            </a:pPr>
            <a:r>
              <a:rPr lang="en-CZ" dirty="0"/>
              <a:t>Design is about WHAT</a:t>
            </a:r>
          </a:p>
          <a:p>
            <a:pPr marL="457200" lvl="1" indent="0">
              <a:buNone/>
            </a:pPr>
            <a:r>
              <a:rPr lang="en-CZ" dirty="0"/>
              <a:t>Each component is properly described</a:t>
            </a:r>
          </a:p>
          <a:p>
            <a:pPr marL="457200" lvl="1" indent="0">
              <a:buNone/>
            </a:pPr>
            <a:r>
              <a:rPr lang="en-CZ" dirty="0"/>
              <a:t>Focus on </a:t>
            </a:r>
            <a:r>
              <a:rPr lang="en-CZ" b="1" dirty="0"/>
              <a:t>details</a:t>
            </a:r>
          </a:p>
          <a:p>
            <a:pPr marL="457200" lvl="1" indent="0">
              <a:buNone/>
            </a:pPr>
            <a:r>
              <a:rPr lang="en-CZ" dirty="0"/>
              <a:t>Easier to change</a:t>
            </a:r>
          </a:p>
        </p:txBody>
      </p:sp>
    </p:spTree>
    <p:extLst>
      <p:ext uri="{BB962C8B-B14F-4D97-AF65-F5344CB8AC3E}">
        <p14:creationId xmlns:p14="http://schemas.microsoft.com/office/powerpoint/2010/main" val="180252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858</Words>
  <Application>Microsoft Macintosh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Think like architect</vt:lpstr>
      <vt:lpstr>Agenda</vt:lpstr>
      <vt:lpstr>PowerPoint Presentation</vt:lpstr>
      <vt:lpstr>Architecture</vt:lpstr>
      <vt:lpstr>Architecture</vt:lpstr>
      <vt:lpstr>Top-5 erorrs </vt:lpstr>
      <vt:lpstr>Types of Enterprise Architecture (EA)</vt:lpstr>
      <vt:lpstr>Architectural thinking</vt:lpstr>
      <vt:lpstr>Architecture vs Design</vt:lpstr>
      <vt:lpstr>Agenda</vt:lpstr>
      <vt:lpstr>PowerPoint Presentation</vt:lpstr>
      <vt:lpstr>Development phases</vt:lpstr>
      <vt:lpstr>View vs Viewpoint</vt:lpstr>
      <vt:lpstr>4+1 Views Model</vt:lpstr>
      <vt:lpstr>4+1 Views Model</vt:lpstr>
      <vt:lpstr>Agenda</vt:lpstr>
      <vt:lpstr>PowerPoint Presentation</vt:lpstr>
      <vt:lpstr>Requirements</vt:lpstr>
      <vt:lpstr>Architectural principles and decisions</vt:lpstr>
      <vt:lpstr>Reference architecture and patterns</vt:lpstr>
      <vt:lpstr>Component Diagrams</vt:lpstr>
      <vt:lpstr>Component Diagrams</vt:lpstr>
      <vt:lpstr>Operations Diagram</vt:lpstr>
      <vt:lpstr>Validation</vt:lpstr>
      <vt:lpstr>Wrap it up</vt:lpstr>
      <vt:lpstr>Think like architect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like architect</dc:title>
  <dc:creator>Ilya Ryabukhin</dc:creator>
  <cp:lastModifiedBy>Ilya Ryabukhin</cp:lastModifiedBy>
  <cp:revision>47</cp:revision>
  <dcterms:created xsi:type="dcterms:W3CDTF">2021-04-11T15:52:45Z</dcterms:created>
  <dcterms:modified xsi:type="dcterms:W3CDTF">2021-04-16T09:06:50Z</dcterms:modified>
</cp:coreProperties>
</file>