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307" r:id="rId3"/>
    <p:sldId id="262" r:id="rId4"/>
    <p:sldId id="308" r:id="rId5"/>
    <p:sldId id="264" r:id="rId6"/>
    <p:sldId id="263" r:id="rId7"/>
    <p:sldId id="311" r:id="rId8"/>
    <p:sldId id="312" r:id="rId9"/>
    <p:sldId id="310" r:id="rId10"/>
    <p:sldId id="314" r:id="rId11"/>
    <p:sldId id="313" r:id="rId12"/>
    <p:sldId id="309" r:id="rId13"/>
    <p:sldId id="315" r:id="rId14"/>
    <p:sldId id="316" r:id="rId15"/>
    <p:sldId id="317" r:id="rId16"/>
    <p:sldId id="319" r:id="rId17"/>
    <p:sldId id="320" r:id="rId18"/>
    <p:sldId id="322" r:id="rId19"/>
    <p:sldId id="324" r:id="rId20"/>
    <p:sldId id="321" r:id="rId21"/>
    <p:sldId id="318" r:id="rId22"/>
    <p:sldId id="305" r:id="rId2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8"/>
    <p:restoredTop sz="96110"/>
  </p:normalViewPr>
  <p:slideViewPr>
    <p:cSldViewPr snapToGrid="0">
      <p:cViewPr varScale="1">
        <p:scale>
          <a:sx n="135" d="100"/>
          <a:sy n="135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C13C7-7051-5A40-9D0C-7098B939EF11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281F0-E835-8A41-B44A-F27E28BCFB13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1678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6FA7-34E3-DA94-6BA1-9CB209B13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389BA-78B0-6A45-F9EC-ED9C68FF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EE3B-AD31-E7A6-0974-AA799A13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0FE9-051C-4FE1-C1C0-52B2CC20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C0D9-8766-917D-4FF4-5B0FCABA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455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F60-ECE5-A151-0050-026FDA7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8556F-3611-FF6C-3530-BFBF4A822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DC02B-31C2-0B83-EAB4-F1662BE4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4BDC-9815-C2B6-93D8-1DC03E9D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10B0-FA4E-E48D-7AFC-B08E1463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2372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672F1-673E-884E-7DB7-5FADF80B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1993-8286-76DA-4821-9D769ADF4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B264-D41A-9C7D-59ED-7F5E3844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6368-ACF4-17AE-1852-76ADC67E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A9A1-87CE-3898-3446-9CD6FC9D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5297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6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1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6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577F-9317-D2A3-5A32-39DD9EAE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99C6-9DA1-925C-0F03-43D4D63F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5F07-6242-AE3E-CB58-6BDB599B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F0E0-BD7D-8338-C1B7-20B44D24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8904-950C-B06C-CB29-57AEE0A6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54315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1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2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3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D327-8DF0-D3D5-7330-A312328B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E3A24-060B-3A17-0E11-3106BA43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A159-68F3-B545-489C-D9A5ABFF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A2B4-16AE-4D6F-C3A3-A875C64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07CC-CE5F-A7CF-9868-AC6E808D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207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29DB-7AAB-6D17-A7A9-1828C3F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0050-FEF9-C4C8-3D5E-E622D7562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A83E5-1E2F-EB65-4884-D05C7145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3147-5380-0BFE-A8ED-53B76B78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8484-ACC1-34E6-4B31-E4679FAA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12F34-67CE-8B54-F3D0-967BF690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1114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6775-4949-9696-0904-CA656EFA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1667-73A1-5EB6-4416-806CEF901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D1E9E-A058-0BBE-4347-EB00D03E4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DC79-112E-D1ED-CEE9-FB79C87CE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D4E2-D37D-806B-6B26-F8066AC32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4F984-0C39-D1C8-3001-D269F196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A6D66-F3A0-E77A-2D49-74B89F7D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C815B-A310-49BC-BE57-EE54645B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164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2476-E065-6FE8-B89D-CD049EC7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C761C-6A3A-C958-CADF-88D0FBD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3526-FA9D-0938-1FFE-DC7A663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07D1-024C-DAD8-9A74-76E2340D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959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0A27C-0039-C1BE-9BCE-FA7C2E44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33C4D-C3E2-0923-E711-E37CDDEE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0342-BFA1-AA30-314B-103A3BB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1955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D77E-37F6-AC2E-103C-A57634AF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167D-4BD3-2780-3174-2B051758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D0D6-320F-F8BA-F320-1CCD6002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8DB0-B982-9118-26A0-940683DE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9D989-F980-8F54-FC1B-2E0853D5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A0B8-B022-FB28-3724-F5D94505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404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24ED-A781-2AF7-360D-C48D7D97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E1729-08C9-3449-6C98-E4DE659BA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70613-21EC-AE68-A2FE-C971E457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ACDAD-E0A7-23B1-40DC-3242A70C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7DFF-A791-65EB-BCFD-CE525879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CA2C-9104-5957-F810-A08ED24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6859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04C63-F6CD-DC67-0A49-5D6BA3AF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A5FF-C2E7-B797-FE87-548FBA9D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1759-405F-0FBF-D749-ED96F3B68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95C0-31D4-FE4D-A214-C29608415097}" type="datetimeFigureOut">
              <a:rPr lang="en-CZ" smtClean="0"/>
              <a:t>03.12.2023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94EC-1686-DC77-290B-C69905A20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8C19-FD00-E4D8-43D7-9562B0BA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1892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ryabuhin@hse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api.tiangolo.com/tutorial/first-steps/#first-steps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ryabuhin@hse.ru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Лекция</a:t>
            </a:r>
            <a:r>
              <a:rPr lang="en-US" dirty="0"/>
              <a:t> 6</a:t>
            </a:r>
            <a:r>
              <a:rPr lang="ru-RU" dirty="0"/>
              <a:t>. Зачем </a:t>
            </a:r>
            <a:r>
              <a:rPr lang="en-US" dirty="0"/>
              <a:t>IT</a:t>
            </a:r>
            <a:r>
              <a:rPr lang="ru-RU" dirty="0"/>
              <a:t> или при чем тут </a:t>
            </a:r>
            <a:r>
              <a:rPr lang="en-US" dirty="0"/>
              <a:t>DevOps </a:t>
            </a:r>
            <a:r>
              <a:rPr lang="ru-RU" dirty="0"/>
              <a:t>?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5A9A0-8D65-50E9-DF5E-1667AB81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4"/>
            <a:ext cx="2589726" cy="6237701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Рябухин</a:t>
            </a:r>
            <a:r>
              <a:rPr lang="en-CZ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Илья Алексеевич</a:t>
            </a:r>
          </a:p>
          <a:p>
            <a:endParaRPr lang="ru-RU" sz="3200" dirty="0"/>
          </a:p>
          <a:p>
            <a:r>
              <a:rPr lang="ru-RU" dirty="0">
                <a:hlinkClick r:id="rId2"/>
              </a:rPr>
              <a:t>i</a:t>
            </a:r>
            <a:r>
              <a:rPr lang="en-US" dirty="0">
                <a:hlinkClick r:id="rId2"/>
              </a:rPr>
              <a:t>ryabuhin@hse.ru</a:t>
            </a:r>
            <a:endParaRPr lang="en-US" dirty="0"/>
          </a:p>
          <a:p>
            <a:endParaRPr lang="en-US" dirty="0"/>
          </a:p>
          <a:p>
            <a:r>
              <a:rPr lang="en-US" dirty="0"/>
              <a:t>89255291848</a:t>
            </a:r>
          </a:p>
          <a:p>
            <a:r>
              <a:rPr lang="en-US" dirty="0"/>
              <a:t>@ilya_2108</a:t>
            </a:r>
            <a:endParaRPr lang="ru-RU" dirty="0"/>
          </a:p>
          <a:p>
            <a:endParaRPr lang="ru-RU" sz="3200" dirty="0"/>
          </a:p>
          <a:p>
            <a:endParaRPr lang="en-US" sz="3200" dirty="0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8EA56AC6-1511-213E-61D2-885B68002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63" b="2465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Практики </a:t>
            </a:r>
            <a:r>
              <a:rPr lang="en-US" sz="3200" dirty="0"/>
              <a:t>DevOps</a:t>
            </a:r>
            <a:endParaRPr lang="en-CZ" sz="3200" dirty="0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DevOps Tutorial">
            <a:extLst>
              <a:ext uri="{FF2B5EF4-FFF2-40B4-BE49-F238E27FC236}">
                <a16:creationId xmlns:a16="http://schemas.microsoft.com/office/drawing/2014/main" id="{F9C7DD4D-E7C4-D721-36A5-E1EB4EE2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1137071"/>
            <a:ext cx="7908176" cy="45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есть </a:t>
            </a:r>
            <a:r>
              <a:rPr lang="en-US" dirty="0"/>
              <a:t>DevOps?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EE31-B166-0023-3C9D-EBE89392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Continuous Integration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Проверки и тесты кода </a:t>
            </a:r>
            <a:r>
              <a:rPr lang="ru-RU" b="1" dirty="0"/>
              <a:t>интегрированы </a:t>
            </a:r>
            <a:r>
              <a:rPr lang="ru-RU" dirty="0"/>
              <a:t>в процесс разработки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Continuous Deployment</a:t>
            </a:r>
            <a:endParaRPr lang="ru-RU" b="1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Развертка артефактов в одну или несколько сред разработки </a:t>
            </a:r>
            <a:r>
              <a:rPr lang="ru-RU" b="1" dirty="0"/>
              <a:t>интегрирована </a:t>
            </a:r>
            <a:r>
              <a:rPr lang="ru-RU" dirty="0"/>
              <a:t>в процесс разработки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Continuous Delivery</a:t>
            </a:r>
            <a:endParaRPr lang="ru-RU" b="1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Проверка готовности разрабатываемого кода релизу интегрирована </a:t>
            </a:r>
            <a:r>
              <a:rPr lang="ru-RU" b="1" dirty="0"/>
              <a:t>в процесс разработки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Continuous Monitoring</a:t>
            </a:r>
            <a:endParaRPr lang="ru-R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Continuous Testing</a:t>
            </a:r>
            <a:endParaRPr lang="ru-R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Что такое </a:t>
            </a:r>
            <a:r>
              <a:rPr lang="ru-RU" sz="3200" dirty="0" err="1"/>
              <a:t>пайплайн</a:t>
            </a:r>
            <a:r>
              <a:rPr lang="ru-RU" sz="3200" dirty="0"/>
              <a:t>?</a:t>
            </a:r>
            <a:endParaRPr lang="en-US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2" descr="CI/CD concepts | GitLab">
            <a:extLst>
              <a:ext uri="{FF2B5EF4-FFF2-40B4-BE49-F238E27FC236}">
                <a16:creationId xmlns:a16="http://schemas.microsoft.com/office/drawing/2014/main" id="{1A96C105-485D-B38F-2CFF-29BA5312C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899825"/>
            <a:ext cx="7908176" cy="4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2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652051"/>
            <a:ext cx="8476567" cy="149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CI/CD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5FE72-E50C-4D31-BB8A-9DAC217C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7" y="-2084"/>
            <a:ext cx="3048003" cy="2292774"/>
            <a:chOff x="6096002" y="-9073"/>
            <a:chExt cx="6095998" cy="68670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337740-26B0-4D7D-9991-5D74346B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77F3C2-57C2-43EA-9688-9AD33D1A9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CI/CD pipelines | GitLab">
            <a:extLst>
              <a:ext uri="{FF2B5EF4-FFF2-40B4-BE49-F238E27FC236}">
                <a16:creationId xmlns:a16="http://schemas.microsoft.com/office/drawing/2014/main" id="{793DCB9D-A015-2C1D-8D60-C39E24D7D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875" y="2891923"/>
            <a:ext cx="11406247" cy="33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9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652051"/>
            <a:ext cx="8476567" cy="149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Развертка в средах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E5FE72-E50C-4D31-BB8A-9DAC217C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7" y="-2084"/>
            <a:ext cx="3048003" cy="2292774"/>
            <a:chOff x="6096002" y="-9073"/>
            <a:chExt cx="6095998" cy="686707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9337740-26B0-4D7D-9991-5D74346B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77F3C2-57C2-43EA-9688-9AD33D1A9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2" descr="Environments list">
            <a:extLst>
              <a:ext uri="{FF2B5EF4-FFF2-40B4-BE49-F238E27FC236}">
                <a16:creationId xmlns:a16="http://schemas.microsoft.com/office/drawing/2014/main" id="{27D06690-E5D5-0F08-FF61-E13F1B0FE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353" y="2593145"/>
            <a:ext cx="1009529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4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AEA54F-8279-4EDE-9B7B-BC13782DB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C1A46-0B78-56B7-C98C-153E3E49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85614"/>
            <a:ext cx="5785608" cy="3761257"/>
          </a:xfrm>
        </p:spPr>
        <p:txBody>
          <a:bodyPr anchor="ctr">
            <a:normAutofit/>
          </a:bodyPr>
          <a:lstStyle/>
          <a:p>
            <a:r>
              <a:rPr lang="ru-RU" dirty="0"/>
              <a:t>Демо: </a:t>
            </a:r>
            <a:r>
              <a:rPr lang="en-US" dirty="0"/>
              <a:t>CI/CD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FE66-AFE1-E5BB-1C33-7F5C4962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34126"/>
            <a:ext cx="10677277" cy="1490305"/>
          </a:xfrm>
        </p:spPr>
        <p:txBody>
          <a:bodyPr anchor="ctr">
            <a:normAutofit/>
          </a:bodyPr>
          <a:lstStyle/>
          <a:p>
            <a:r>
              <a:rPr lang="ru-RU" dirty="0"/>
              <a:t>На примере </a:t>
            </a:r>
            <a:r>
              <a:rPr lang="en-CZ" dirty="0"/>
              <a:t>Gitlab CI </a:t>
            </a:r>
            <a:r>
              <a:rPr lang="ru-RU" dirty="0"/>
              <a:t>и</a:t>
            </a:r>
            <a:r>
              <a:rPr lang="en-CZ" dirty="0"/>
              <a:t>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37163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K8S 101</a:t>
            </a:r>
            <a:endParaRPr lang="en-CZ" sz="3200" dirty="0"/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5134" name="Rectangle 5133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Rectangle 5134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4" name="Picture 4" descr="CKA Chapter 2｜淺談定義與設計">
            <a:extLst>
              <a:ext uri="{FF2B5EF4-FFF2-40B4-BE49-F238E27FC236}">
                <a16:creationId xmlns:a16="http://schemas.microsoft.com/office/drawing/2014/main" id="{CF46DC35-8848-4413-4B14-DDE6B181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1621447"/>
            <a:ext cx="7908176" cy="353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4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ресурсов в </a:t>
            </a:r>
            <a:r>
              <a:rPr lang="en-US" dirty="0"/>
              <a:t>K8S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EE31-B166-0023-3C9D-EBE89392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Pod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Наименьшая сущность в к8с, фактически синоним контейнера (иногда нет)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Декларативное указание спецификаций приложения (количество подов, образ для подов, ресурсы)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ReplicaSet</a:t>
            </a:r>
            <a:endParaRPr lang="ru-RU" b="1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Управление состоянием подов (развернуты ли все поды, удаление/создание подов)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StatefulSet</a:t>
            </a:r>
            <a:endParaRPr lang="en-US" b="1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Хранение данных с неким состоянием (</a:t>
            </a:r>
            <a:r>
              <a:rPr lang="en-US" dirty="0"/>
              <a:t>state), </a:t>
            </a:r>
            <a:r>
              <a:rPr lang="ru-RU" dirty="0"/>
              <a:t>подходит для БД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8FAC5-D695-CAC5-0BE6-DC9573A427AF}"/>
              </a:ext>
            </a:extLst>
          </p:cNvPr>
          <p:cNvSpPr txBox="1"/>
          <p:nvPr/>
        </p:nvSpPr>
        <p:spPr>
          <a:xfrm>
            <a:off x="484552" y="633150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Z" dirty="0"/>
              <a:t>https://kodekloud.com/blog/kubernetes-objects/</a:t>
            </a:r>
          </a:p>
        </p:txBody>
      </p:sp>
    </p:spTree>
    <p:extLst>
      <p:ext uri="{BB962C8B-B14F-4D97-AF65-F5344CB8AC3E}">
        <p14:creationId xmlns:p14="http://schemas.microsoft.com/office/powerpoint/2010/main" val="265980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 развертки в к8с?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EE31-B166-0023-3C9D-EBE89392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Pod/Deployment</a:t>
            </a:r>
            <a:endParaRPr lang="ru-R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Сервис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Управление группой подов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Предоставление стабильного </a:t>
            </a:r>
            <a:r>
              <a:rPr lang="en-US" dirty="0"/>
              <a:t>IP</a:t>
            </a:r>
            <a:r>
              <a:rPr lang="ru-RU" dirty="0"/>
              <a:t> адреса (не меняется при перезагрузке)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Ingress</a:t>
            </a:r>
            <a:endParaRPr lang="ru-RU" b="1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обязательно </a:t>
            </a:r>
            <a:r>
              <a:rPr lang="ru-RU" b="1" dirty="0"/>
              <a:t>только</a:t>
            </a:r>
            <a:r>
              <a:rPr lang="ru-RU" dirty="0"/>
              <a:t> для </a:t>
            </a:r>
            <a:r>
              <a:rPr lang="en-US" dirty="0"/>
              <a:t>OpenShift</a:t>
            </a:r>
            <a:r>
              <a:rPr lang="ru-RU" dirty="0"/>
              <a:t> (</a:t>
            </a:r>
            <a:r>
              <a:rPr lang="en-US" dirty="0"/>
              <a:t>Route)</a:t>
            </a:r>
            <a:r>
              <a:rPr lang="ru-RU" dirty="0"/>
              <a:t>, для остальных рекомендуется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Установка </a:t>
            </a:r>
            <a:r>
              <a:rPr lang="en-US" dirty="0"/>
              <a:t>HTTP/HTTPS </a:t>
            </a:r>
            <a:r>
              <a:rPr lang="ru-RU" dirty="0"/>
              <a:t>соединения вне кластера</a:t>
            </a:r>
          </a:p>
        </p:txBody>
      </p:sp>
    </p:spTree>
    <p:extLst>
      <p:ext uri="{BB962C8B-B14F-4D97-AF65-F5344CB8AC3E}">
        <p14:creationId xmlns:p14="http://schemas.microsoft.com/office/powerpoint/2010/main" val="395428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K8S </a:t>
            </a:r>
            <a:r>
              <a:rPr lang="ru-RU" sz="3200" dirty="0"/>
              <a:t>манифест</a:t>
            </a:r>
            <a:endParaRPr lang="en-CZ" sz="3200" dirty="0"/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5134" name="Rectangle 5133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Rectangle 5134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0" name="Picture 2" descr="Kubernetes Deployment Tutorial with YAML - Kubernetes Book">
            <a:extLst>
              <a:ext uri="{FF2B5EF4-FFF2-40B4-BE49-F238E27FC236}">
                <a16:creationId xmlns:a16="http://schemas.microsoft.com/office/drawing/2014/main" id="{885BFD31-837F-13E8-97E1-6CEA2CD2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63" y="1142307"/>
            <a:ext cx="8090235" cy="457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9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94C3-EF53-191C-57BB-9BEF225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612-D16A-5BA9-2C13-51946E3C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4036160"/>
          </a:xfrm>
        </p:spPr>
        <p:txBody>
          <a:bodyPr numCol="2">
            <a:normAutofit/>
          </a:bodyPr>
          <a:lstStyle/>
          <a:p>
            <a:r>
              <a:rPr lang="ru-RU" b="1" dirty="0">
                <a:solidFill>
                  <a:srgbClr val="7F7F7F"/>
                </a:solidFill>
              </a:rPr>
              <a:t>1 модуль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Что такое </a:t>
            </a:r>
            <a:r>
              <a:rPr lang="ru-RU" dirty="0">
                <a:solidFill>
                  <a:srgbClr val="7F7F7F"/>
                </a:solidFill>
              </a:rPr>
              <a:t>облако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Containers 101</a:t>
            </a:r>
            <a:endParaRPr lang="ru-RU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Cloud Best Practices</a:t>
            </a:r>
          </a:p>
          <a:p>
            <a:r>
              <a:rPr lang="en-US" b="1" dirty="0"/>
              <a:t>2 </a:t>
            </a:r>
            <a:r>
              <a:rPr lang="en-US" b="1" dirty="0" err="1"/>
              <a:t>м</a:t>
            </a:r>
            <a:r>
              <a:rPr lang="ru-RU" b="1" dirty="0" err="1"/>
              <a:t>одуль</a:t>
            </a:r>
            <a:endParaRPr lang="ru-RU" dirty="0"/>
          </a:p>
          <a:p>
            <a:pPr lvl="1"/>
            <a:r>
              <a:rPr lang="ru-RU" sz="1800" dirty="0">
                <a:solidFill>
                  <a:srgbClr val="7F7F7F"/>
                </a:solidFill>
              </a:rPr>
              <a:t>Как сделать архитектуру с нуля?</a:t>
            </a:r>
          </a:p>
          <a:p>
            <a:pPr lvl="1"/>
            <a:r>
              <a:rPr lang="ru-RU" dirty="0" err="1">
                <a:solidFill>
                  <a:srgbClr val="7F7F7F"/>
                </a:solidFill>
              </a:rPr>
              <a:t>Бекенд</a:t>
            </a:r>
            <a:r>
              <a:rPr lang="en-US" dirty="0">
                <a:solidFill>
                  <a:srgbClr val="7F7F7F"/>
                </a:solidFill>
              </a:rPr>
              <a:t> 101</a:t>
            </a:r>
            <a:endParaRPr lang="ru-RU" sz="1800" dirty="0"/>
          </a:p>
          <a:p>
            <a:pPr lvl="1"/>
            <a:r>
              <a:rPr lang="en-US" sz="1800" b="1" dirty="0"/>
              <a:t>DevOps, </a:t>
            </a:r>
            <a:r>
              <a:rPr lang="en-US" sz="1800" b="1" dirty="0" err="1"/>
              <a:t>DevSecOps</a:t>
            </a:r>
            <a:endParaRPr lang="ru-RU" sz="1800" b="1" dirty="0"/>
          </a:p>
          <a:p>
            <a:pPr lvl="1"/>
            <a:endParaRPr lang="en-US" dirty="0"/>
          </a:p>
          <a:p>
            <a:pPr lvl="1"/>
            <a:r>
              <a:rPr lang="ru-RU" sz="2000" b="1" dirty="0"/>
              <a:t>3 модуль</a:t>
            </a:r>
            <a:endParaRPr lang="en-US" sz="2000" b="1" dirty="0"/>
          </a:p>
          <a:p>
            <a:pPr lvl="1"/>
            <a:r>
              <a:rPr lang="ru-RU" sz="2000" dirty="0"/>
              <a:t>Паттерны разработки</a:t>
            </a:r>
            <a:endParaRPr lang="en-US" sz="2000" dirty="0"/>
          </a:p>
          <a:p>
            <a:pPr lvl="1"/>
            <a:r>
              <a:rPr lang="ru-RU" sz="2000" dirty="0"/>
              <a:t>Базы Данных + </a:t>
            </a:r>
            <a:r>
              <a:rPr lang="ru-RU" sz="2000" dirty="0" err="1"/>
              <a:t>Бекенд</a:t>
            </a:r>
            <a:endParaRPr lang="ru-RU" sz="2000" dirty="0"/>
          </a:p>
          <a:p>
            <a:pPr lvl="1"/>
            <a:r>
              <a:rPr lang="ru-RU" sz="2000" dirty="0" err="1"/>
              <a:t>Фронтенд</a:t>
            </a:r>
            <a:r>
              <a:rPr lang="en-US" sz="2000" dirty="0"/>
              <a:t> 101</a:t>
            </a:r>
          </a:p>
          <a:p>
            <a:pPr lvl="1"/>
            <a:r>
              <a:rPr lang="ru-RU" sz="2000" dirty="0"/>
              <a:t>Защита</a:t>
            </a:r>
          </a:p>
          <a:p>
            <a:pPr lvl="1"/>
            <a:endParaRPr lang="ru-RU" sz="2000" b="1" dirty="0"/>
          </a:p>
          <a:p>
            <a:pPr lvl="1"/>
            <a:r>
              <a:rPr lang="ru-RU" sz="2000" b="1" dirty="0"/>
              <a:t>ВАЖНО: </a:t>
            </a:r>
            <a:r>
              <a:rPr lang="ru-RU" sz="2000" dirty="0"/>
              <a:t>победа на </a:t>
            </a:r>
            <a:r>
              <a:rPr lang="ru-RU" sz="2000" dirty="0" err="1"/>
              <a:t>хакатоне</a:t>
            </a:r>
            <a:r>
              <a:rPr lang="ru-RU" sz="2000" dirty="0"/>
              <a:t>* – 10 автоматом</a:t>
            </a:r>
            <a:endParaRPr lang="ru-RU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11828-269E-4A16-23D7-16442C348B2C}"/>
              </a:ext>
            </a:extLst>
          </p:cNvPr>
          <p:cNvSpPr txBox="1"/>
          <p:nvPr/>
        </p:nvSpPr>
        <p:spPr>
          <a:xfrm>
            <a:off x="484552" y="6443396"/>
            <a:ext cx="1169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Победа на 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хакатоне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засчитывается только если было использование облаков, а студент непосредственно работал с облаком</a:t>
            </a:r>
            <a:endParaRPr kumimoji="0" lang="en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EE31-B166-0023-3C9D-EBE89392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Создать </a:t>
            </a:r>
            <a:r>
              <a:rPr lang="en-US" dirty="0" err="1"/>
              <a:t>fastAPI</a:t>
            </a:r>
            <a:r>
              <a:rPr lang="en-US" dirty="0"/>
              <a:t> hello world </a:t>
            </a:r>
            <a:r>
              <a:rPr lang="ru-RU" dirty="0"/>
              <a:t>приложение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ссылка</a:t>
            </a:r>
            <a:r>
              <a:rPr lang="ru-R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Создать </a:t>
            </a:r>
            <a:r>
              <a:rPr lang="en-US" dirty="0"/>
              <a:t>CI/CD </a:t>
            </a:r>
            <a:r>
              <a:rPr lang="ru-RU" dirty="0"/>
              <a:t>скрипт в </a:t>
            </a:r>
            <a:r>
              <a:rPr lang="en-US" dirty="0"/>
              <a:t>GitHub </a:t>
            </a:r>
            <a:r>
              <a:rPr lang="ru-RU" dirty="0"/>
              <a:t>или </a:t>
            </a:r>
            <a:r>
              <a:rPr lang="en-US" dirty="0"/>
              <a:t>GitLab </a:t>
            </a:r>
            <a:r>
              <a:rPr lang="ru-RU" dirty="0"/>
              <a:t>с несколькими этапами</a:t>
            </a:r>
            <a:r>
              <a:rPr lang="en-US" dirty="0"/>
              <a:t>:</a:t>
            </a:r>
            <a:endParaRPr lang="ru-RU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ru-RU" dirty="0"/>
              <a:t>Сборка докер образа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ru-RU" dirty="0"/>
              <a:t>Отправка в </a:t>
            </a:r>
            <a:r>
              <a:rPr lang="en-US" dirty="0"/>
              <a:t>docker hub/</a:t>
            </a:r>
            <a:r>
              <a:rPr lang="en-US" dirty="0" err="1"/>
              <a:t>gitlab</a:t>
            </a:r>
            <a:r>
              <a:rPr lang="en-US" dirty="0"/>
              <a:t> container registry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ru-RU" dirty="0"/>
              <a:t>Запуск контейнера и запуск тестового скрипта </a:t>
            </a:r>
            <a:r>
              <a:rPr lang="en-US" dirty="0" err="1"/>
              <a:t>test.py</a:t>
            </a:r>
            <a:r>
              <a:rPr lang="en-US" dirty="0"/>
              <a:t> </a:t>
            </a:r>
            <a:r>
              <a:rPr lang="ru-RU" dirty="0"/>
              <a:t>внутри контейнера</a:t>
            </a: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b="1" dirty="0"/>
              <a:t>deploy</a:t>
            </a:r>
            <a:r>
              <a:rPr lang="ru-RU" b="1" dirty="0"/>
              <a:t> </a:t>
            </a:r>
            <a:r>
              <a:rPr lang="en-US" b="1" dirty="0"/>
              <a:t>+ manual approval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ru-RU" dirty="0"/>
              <a:t>Эмуляция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ru-RU" dirty="0"/>
              <a:t>сессии или создания </a:t>
            </a:r>
            <a:r>
              <a:rPr lang="en-US" dirty="0"/>
              <a:t>k8s </a:t>
            </a:r>
            <a:r>
              <a:rPr lang="ru-RU" dirty="0"/>
              <a:t>ресурса</a:t>
            </a:r>
            <a:r>
              <a:rPr lang="en-US" dirty="0"/>
              <a:t> </a:t>
            </a:r>
            <a:r>
              <a:rPr lang="ru-RU" b="1" dirty="0"/>
              <a:t>только после ручного одобрения</a:t>
            </a:r>
          </a:p>
        </p:txBody>
      </p:sp>
    </p:spTree>
    <p:extLst>
      <p:ext uri="{BB962C8B-B14F-4D97-AF65-F5344CB8AC3E}">
        <p14:creationId xmlns:p14="http://schemas.microsoft.com/office/powerpoint/2010/main" val="5762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Лекция</a:t>
            </a:r>
            <a:r>
              <a:rPr lang="en-US" dirty="0"/>
              <a:t> 6</a:t>
            </a:r>
            <a:r>
              <a:rPr lang="ru-RU" dirty="0"/>
              <a:t>. Зачем </a:t>
            </a:r>
            <a:r>
              <a:rPr lang="en-US" dirty="0"/>
              <a:t>IT</a:t>
            </a:r>
            <a:r>
              <a:rPr lang="ru-RU" dirty="0"/>
              <a:t> или при чем тут </a:t>
            </a:r>
            <a:r>
              <a:rPr lang="en-US" dirty="0"/>
              <a:t>DevOps </a:t>
            </a:r>
            <a:r>
              <a:rPr lang="ru-RU" dirty="0"/>
              <a:t>?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5A9A0-8D65-50E9-DF5E-1667AB81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4"/>
            <a:ext cx="2589726" cy="6237701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Рябухин</a:t>
            </a:r>
            <a:r>
              <a:rPr lang="en-CZ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Илья Алексеевич</a:t>
            </a:r>
          </a:p>
          <a:p>
            <a:endParaRPr lang="ru-RU" sz="3200" dirty="0"/>
          </a:p>
          <a:p>
            <a:r>
              <a:rPr lang="ru-RU" dirty="0">
                <a:hlinkClick r:id="rId2"/>
              </a:rPr>
              <a:t>i</a:t>
            </a:r>
            <a:r>
              <a:rPr lang="en-US" dirty="0">
                <a:hlinkClick r:id="rId2"/>
              </a:rPr>
              <a:t>ryabuhin@hse.ru</a:t>
            </a:r>
            <a:endParaRPr lang="en-US" dirty="0"/>
          </a:p>
          <a:p>
            <a:endParaRPr lang="en-US" dirty="0"/>
          </a:p>
          <a:p>
            <a:r>
              <a:rPr lang="en-US" dirty="0"/>
              <a:t>89255291848</a:t>
            </a:r>
          </a:p>
          <a:p>
            <a:r>
              <a:rPr lang="en-US" dirty="0"/>
              <a:t>@ilya_2108</a:t>
            </a:r>
            <a:endParaRPr lang="ru-RU" dirty="0"/>
          </a:p>
          <a:p>
            <a:endParaRPr lang="ru-RU" sz="3200" dirty="0"/>
          </a:p>
          <a:p>
            <a:endParaRPr lang="en-US" sz="3200" dirty="0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8EA56AC6-1511-213E-61D2-885B68002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63" b="2465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Зачем нужно </a:t>
            </a:r>
            <a:r>
              <a:rPr lang="en-US" sz="3200" dirty="0"/>
              <a:t>IT?</a:t>
            </a:r>
            <a:endParaRPr lang="en-CZ" sz="3200" dirty="0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Top 10 Must-Have IT Tools for SysAdmins &amp; IT Pros - Lansweeper.com">
            <a:extLst>
              <a:ext uri="{FF2B5EF4-FFF2-40B4-BE49-F238E27FC236}">
                <a16:creationId xmlns:a16="http://schemas.microsoft.com/office/drawing/2014/main" id="{C90A1447-05B8-BFF4-0FC6-76E98C6A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1413857"/>
            <a:ext cx="7908176" cy="395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6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цели </a:t>
            </a:r>
            <a:r>
              <a:rPr lang="en-US" dirty="0"/>
              <a:t>IT?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EE31-B166-0023-3C9D-EBE89392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Ускорение атомарных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Автоматизация процессов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Повышение качества сервиса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Удешевление управления результатом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Вывод: </a:t>
            </a:r>
            <a:r>
              <a:rPr lang="en-US" b="1" dirty="0"/>
              <a:t>IT </a:t>
            </a:r>
            <a:r>
              <a:rPr lang="ru-RU" b="1" dirty="0"/>
              <a:t>нужен только пока в него инвестируют</a:t>
            </a:r>
          </a:p>
        </p:txBody>
      </p:sp>
    </p:spTree>
    <p:extLst>
      <p:ext uri="{BB962C8B-B14F-4D97-AF65-F5344CB8AC3E}">
        <p14:creationId xmlns:p14="http://schemas.microsoft.com/office/powerpoint/2010/main" val="20518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Подходы к разработке</a:t>
            </a:r>
            <a:endParaRPr lang="en-CZ" sz="3200" dirty="0"/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s long as it runs! : r/ProgrammerHumor">
            <a:extLst>
              <a:ext uri="{FF2B5EF4-FFF2-40B4-BE49-F238E27FC236}">
                <a16:creationId xmlns:a16="http://schemas.microsoft.com/office/drawing/2014/main" id="{BFBCDF43-E604-D9B8-09A6-F7566ABEE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761" y="609600"/>
            <a:ext cx="510368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Waterfall?</a:t>
            </a:r>
            <a:endParaRPr lang="en-CZ" sz="3200" dirty="0"/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JIRA Waterfall Model - Javatpoint">
            <a:extLst>
              <a:ext uri="{FF2B5EF4-FFF2-40B4-BE49-F238E27FC236}">
                <a16:creationId xmlns:a16="http://schemas.microsoft.com/office/drawing/2014/main" id="{A8028386-90C9-6ACF-B060-92523709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7122" y="538701"/>
            <a:ext cx="7225748" cy="57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4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Waterfall?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EE31-B166-0023-3C9D-EBE89392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Четкие требования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Последовательное выполнение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Эффективное д</a:t>
            </a:r>
            <a:r>
              <a:rPr lang="ru-RU" sz="2000" dirty="0"/>
              <a:t>олгосрочное планирование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Вязко</a:t>
            </a:r>
            <a:r>
              <a:rPr lang="ru-RU" dirty="0"/>
              <a:t>е управление изменениями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Нет права на ошибку</a:t>
            </a:r>
          </a:p>
        </p:txBody>
      </p:sp>
    </p:spTree>
    <p:extLst>
      <p:ext uri="{BB962C8B-B14F-4D97-AF65-F5344CB8AC3E}">
        <p14:creationId xmlns:p14="http://schemas.microsoft.com/office/powerpoint/2010/main" val="81356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80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Agile?</a:t>
            </a:r>
            <a:endParaRPr lang="en-CZ" sz="3200" dirty="0"/>
          </a:p>
        </p:txBody>
      </p: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What is Agile Project Management? - TechnologyAdvice">
            <a:extLst>
              <a:ext uri="{FF2B5EF4-FFF2-40B4-BE49-F238E27FC236}">
                <a16:creationId xmlns:a16="http://schemas.microsoft.com/office/drawing/2014/main" id="{60F6BFE5-A288-A4F6-7997-61D76B6B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1413856"/>
            <a:ext cx="7908176" cy="3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1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DevOps?</a:t>
            </a:r>
            <a:endParaRPr lang="en-CZ" sz="3200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Что такое DevOps и зачем нужен этот Agile-подход: все о девопс">
            <a:extLst>
              <a:ext uri="{FF2B5EF4-FFF2-40B4-BE49-F238E27FC236}">
                <a16:creationId xmlns:a16="http://schemas.microsoft.com/office/drawing/2014/main" id="{2A68750E-F537-0209-4755-698F483B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1265578"/>
            <a:ext cx="7908176" cy="42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954C6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418</Words>
  <Application>Microsoft Macintosh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Bahnschrift</vt:lpstr>
      <vt:lpstr>Calibri</vt:lpstr>
      <vt:lpstr>Calibri Light</vt:lpstr>
      <vt:lpstr>Office Theme</vt:lpstr>
      <vt:lpstr>MatrixVTI</vt:lpstr>
      <vt:lpstr>Лекция 6. Зачем IT или при чем тут DevOps ?</vt:lpstr>
      <vt:lpstr>Расписание</vt:lpstr>
      <vt:lpstr>Зачем нужно IT?</vt:lpstr>
      <vt:lpstr>Какие цели IT?</vt:lpstr>
      <vt:lpstr>Подходы к разработке</vt:lpstr>
      <vt:lpstr>Что такое Waterfall?</vt:lpstr>
      <vt:lpstr>Что такое Waterfall?</vt:lpstr>
      <vt:lpstr>Что такое Agile?</vt:lpstr>
      <vt:lpstr>Что такое DevOps?</vt:lpstr>
      <vt:lpstr>Практики DevOps</vt:lpstr>
      <vt:lpstr>Что есть DevOps?</vt:lpstr>
      <vt:lpstr>Что такое пайплайн?</vt:lpstr>
      <vt:lpstr>CI/CD</vt:lpstr>
      <vt:lpstr>Развертка в средах</vt:lpstr>
      <vt:lpstr>Демо: CI/CD</vt:lpstr>
      <vt:lpstr>K8S 101</vt:lpstr>
      <vt:lpstr>Виды ресурсов в K8S</vt:lpstr>
      <vt:lpstr>Что нужно для развертки в к8с?</vt:lpstr>
      <vt:lpstr>K8S манифест</vt:lpstr>
      <vt:lpstr>Задание</vt:lpstr>
      <vt:lpstr>Лекция 6. Зачем IT или при чем тут DevOps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Проекты и при чем тут контейнеры?</dc:title>
  <dc:creator>Ilia Ryabukhin</dc:creator>
  <cp:lastModifiedBy>Ilya Ryabukhin (DHL IT Services)</cp:lastModifiedBy>
  <cp:revision>14</cp:revision>
  <dcterms:created xsi:type="dcterms:W3CDTF">2023-10-02T12:22:58Z</dcterms:created>
  <dcterms:modified xsi:type="dcterms:W3CDTF">2023-12-03T16:38:55Z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Theme:8\MatrixVTI:8</vt:lpwstr>
  </property>
  <property fmtid="{D5CDD505-2E9C-101B-9397-08002B2CF9AE}" pid="3" name="ClassificationContentMarkingHeaderText">
    <vt:lpwstr>FOR INTERNAL USE</vt:lpwstr>
  </property>
</Properties>
</file>