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37" autoAdjust="0"/>
  </p:normalViewPr>
  <p:slideViewPr>
    <p:cSldViewPr snapToGrid="0">
      <p:cViewPr varScale="1">
        <p:scale>
          <a:sx n="53" d="100"/>
          <a:sy n="53" d="100"/>
        </p:scale>
        <p:origin x="116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9FFB912A-D1D1-4FF5-9533-D199B794F8B8}"/>
    <pc:docChg chg="delSld modSld">
      <pc:chgData name="Olga Maksimenkova" userId="f2714537069f5c5f" providerId="LiveId" clId="{9FFB912A-D1D1-4FF5-9533-D199B794F8B8}" dt="2024-02-01T08:30:01.053" v="26" actId="113"/>
      <pc:docMkLst>
        <pc:docMk/>
      </pc:docMkLst>
      <pc:sldChg chg="modSp mod">
        <pc:chgData name="Olga Maksimenkova" userId="f2714537069f5c5f" providerId="LiveId" clId="{9FFB912A-D1D1-4FF5-9533-D199B794F8B8}" dt="2024-02-01T08:29:05.794" v="24" actId="12"/>
        <pc:sldMkLst>
          <pc:docMk/>
          <pc:sldMk cId="424869944" sldId="262"/>
        </pc:sldMkLst>
        <pc:spChg chg="mod">
          <ac:chgData name="Olga Maksimenkova" userId="f2714537069f5c5f" providerId="LiveId" clId="{9FFB912A-D1D1-4FF5-9533-D199B794F8B8}" dt="2024-02-01T08:29:05.794" v="24" actId="12"/>
          <ac:spMkLst>
            <pc:docMk/>
            <pc:sldMk cId="424869944" sldId="262"/>
            <ac:spMk id="3" creationId="{D0FEF43F-DD4C-4480-BAE8-6B091145986A}"/>
          </ac:spMkLst>
        </pc:spChg>
      </pc:sldChg>
      <pc:sldChg chg="del">
        <pc:chgData name="Olga Maksimenkova" userId="f2714537069f5c5f" providerId="LiveId" clId="{9FFB912A-D1D1-4FF5-9533-D199B794F8B8}" dt="2024-02-01T08:22:42.631" v="0" actId="47"/>
        <pc:sldMkLst>
          <pc:docMk/>
          <pc:sldMk cId="3252144259" sldId="265"/>
        </pc:sldMkLst>
      </pc:sldChg>
      <pc:sldChg chg="modSp mod">
        <pc:chgData name="Olga Maksimenkova" userId="f2714537069f5c5f" providerId="LiveId" clId="{9FFB912A-D1D1-4FF5-9533-D199B794F8B8}" dt="2024-02-01T08:27:39.859" v="20" actId="20577"/>
        <pc:sldMkLst>
          <pc:docMk/>
          <pc:sldMk cId="3764635881" sldId="268"/>
        </pc:sldMkLst>
        <pc:spChg chg="mod">
          <ac:chgData name="Olga Maksimenkova" userId="f2714537069f5c5f" providerId="LiveId" clId="{9FFB912A-D1D1-4FF5-9533-D199B794F8B8}" dt="2024-02-01T08:27:39.859" v="20" actId="20577"/>
          <ac:spMkLst>
            <pc:docMk/>
            <pc:sldMk cId="3764635881" sldId="268"/>
            <ac:spMk id="2" creationId="{03CA260C-B724-4CC1-B43A-850AF319CFE4}"/>
          </ac:spMkLst>
        </pc:spChg>
      </pc:sldChg>
      <pc:sldChg chg="modSp mod">
        <pc:chgData name="Olga Maksimenkova" userId="f2714537069f5c5f" providerId="LiveId" clId="{9FFB912A-D1D1-4FF5-9533-D199B794F8B8}" dt="2024-02-01T08:30:01.053" v="26" actId="113"/>
        <pc:sldMkLst>
          <pc:docMk/>
          <pc:sldMk cId="965685027" sldId="274"/>
        </pc:sldMkLst>
        <pc:spChg chg="mod">
          <ac:chgData name="Olga Maksimenkova" userId="f2714537069f5c5f" providerId="LiveId" clId="{9FFB912A-D1D1-4FF5-9533-D199B794F8B8}" dt="2024-02-01T08:30:01.053" v="26" actId="113"/>
          <ac:spMkLst>
            <pc:docMk/>
            <pc:sldMk cId="965685027" sldId="274"/>
            <ac:spMk id="3" creationId="{6CA1805E-934D-4222-8968-5231F56768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E90A-B0E3-4FC4-AF3A-F8070F9E7965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45F3-F199-4F98-89AA-2C7039B3E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1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7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5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7E5CE-6912-367D-0557-7E7C5B37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A9D3B-E10F-121A-3476-99E74EA5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9C7F-06DB-A3BD-78BF-D7822A13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A513B-1FA9-A73D-6A7D-96787DEC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Программирование на  С</a:t>
            </a:r>
            <a:r>
              <a:rPr lang="en-US" dirty="0"/>
              <a:t>#</a:t>
            </a:r>
            <a:r>
              <a:rPr lang="ru-RU" dirty="0"/>
              <a:t>, 1 курс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259CC-74DB-FFB4-E80A-8A8C2F3C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888D20A3-4902-A8A7-F90D-5207BCD50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06A2F-3CDE-0434-A654-0998DC3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6EE813-48E7-462A-DF19-5EDE2208D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9DF5A-7061-A9BF-4E52-0C66333C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05B8E-524F-ABEB-B9B4-825D7A78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2F32B-07CE-B2EC-0352-957E80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BDAAA-82CD-FE94-2A0C-FFB3FBEA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F430-4FB2-38B5-3D68-A692346B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8D0E82-6EEF-A545-DC20-CBF878F3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1C876-F1BB-4932-C535-3F2EA9CC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4E548-7877-4B1F-5590-216B34AC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63BE7-DE97-FBBA-B9C9-E77908A0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6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12A61-46F5-0369-21D7-77659E97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D88A69-AF11-D489-3A4C-1608C1B7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ACB7F-F00C-550D-E3EC-FBA5C48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CF3A3-57AC-A480-C09E-0C1EE52D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20BA2-D555-2BA4-3FB9-97F6C69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912231-B0AF-F17F-7C38-03DCCDED7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124" y="45492"/>
            <a:ext cx="1340893" cy="13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 -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9389297-B527-1493-047D-92CB029D1B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19" y="5798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478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Consolas" panose="020B0609020204030204" pitchFamily="49" charset="0"/>
              </a:defRPr>
            </a:lvl1pPr>
            <a:lvl2pPr marL="9144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2pPr>
            <a:lvl3pPr marL="13716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3pPr>
            <a:lvl4pPr marL="17145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4pPr>
            <a:lvl5pPr marL="21717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AD837-F1BF-7765-5F53-F865CD2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4D0C4-FBA3-C9E1-90AA-B906748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A27FD-AD00-BE92-360B-F5907D3B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1AA6F-F5C7-CF1A-2770-379A4DC5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6A6C2-1DBF-706D-C8A7-C70B7BF3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C4A75925-6394-C65D-84C9-D3F03CA9F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00BD8-196B-1D28-00CF-B9292DA3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35E52-A3FB-1B6A-E812-B696850B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BF307-C081-BD7E-9153-9541A998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A8AEE-1D92-CCB6-DE1A-F07F8DB8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3EF1E-07DB-26EA-F092-098D2C1F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4AABA-C146-81F9-2074-9BD73378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E3A9B-9BCF-E076-1804-852143B2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FDD3F-A6D7-7CEA-D39B-66A938D5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76A622-9E53-0F5B-F91C-47B1F808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17E47-0DFD-0AA9-FDA3-002DD553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DB19F7-A7C1-65E9-C86C-D3DECE2D9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D31634-27B2-2543-43E5-1B0E570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57D02-80A2-1C0C-517C-42EB47FB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972FC5-4F33-CF68-D34F-52489BAF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58E2-06C3-4B44-13B7-2AB99A67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12C12B-4522-57E5-3F69-B9D64E29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998AA-01ED-9BFA-9EF1-949BAC47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6045A2-D289-6E8F-6331-AACB4D6E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4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7190F3-D8E0-258C-A2D4-721623EF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2F8DA-15E6-88AE-D3E2-B9CCF60B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85A27F-4806-1804-AB0F-741F7F2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0B23D-9B7C-4864-9818-B7372FF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C2458-EE0A-63EF-B535-8F9A01C4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25345A-9080-BEBE-60AA-5FE7B0F3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68FB8-84FE-F8DD-D78B-0D5DE89E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5E86D-CA0B-E51A-20D9-6E9B8D6C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97A99-5CF2-A87D-A7EA-75DDBE3A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9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878F0-5EF1-BCEC-275A-5AB69CD5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4E846-ABA5-060A-6904-75A212B3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A74E99-DE7E-316B-7FB5-900FCE5BF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A013-D7F4-4DE7-A5AD-08008C54200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F894-DADA-8658-65A8-97A6B418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3E7EC-ABEC-BDC8-BD28-3161E082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2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modern-events?source=recommendations" TargetMode="External"/><Relationship Id="rId2" Type="http://schemas.openxmlformats.org/officeDocument/2006/relationships/hyperlink" Target="https://learn.microsoft.com/en-us/dotnet/csharp/event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sharp/distinguish-delegates-events?source=recommenda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C1B5F-5DD4-C128-C5B1-5168040BA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01"/>
            <a:ext cx="9144000" cy="173990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/>
              <a:t>Семинар №4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B69F55-A7AB-9911-EDDC-DF34F41A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301"/>
            <a:ext cx="9144000" cy="4838699"/>
          </a:xfrm>
        </p:spPr>
        <p:txBody>
          <a:bodyPr/>
          <a:lstStyle/>
          <a:p>
            <a:r>
              <a:rPr lang="ru-RU" sz="2800" dirty="0"/>
              <a:t>Модуль №3</a:t>
            </a:r>
          </a:p>
          <a:p>
            <a:r>
              <a:rPr lang="ru-RU" dirty="0"/>
              <a:t>Тема:</a:t>
            </a:r>
          </a:p>
          <a:p>
            <a:endParaRPr lang="ru-RU" dirty="0"/>
          </a:p>
          <a:p>
            <a:r>
              <a:rPr lang="ru-RU" sz="3600" b="1" dirty="0">
                <a:solidFill>
                  <a:schemeClr val="accent1">
                    <a:lumMod val="75000"/>
                  </a:schemeClr>
                </a:solidFill>
              </a:rPr>
              <a:t>Знакомство со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Standard event pattern</a:t>
            </a:r>
          </a:p>
          <a:p>
            <a:endParaRPr lang="ru-RU" dirty="0"/>
          </a:p>
          <a:p>
            <a:endParaRPr lang="en-US" dirty="0"/>
          </a:p>
          <a:p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7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A260C-B724-4CC1-B43A-850AF319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6" y="365125"/>
            <a:ext cx="11043834" cy="45628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4400" dirty="0"/>
              <a:t>.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Жители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Средиземья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565DF-9A86-4DA9-B987-496668BA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86" y="991891"/>
            <a:ext cx="11229814" cy="5656881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Классы представляют жителей Средиземья: волшебников (</a:t>
            </a:r>
            <a:r>
              <a:rPr lang="ru-RU" sz="2800" dirty="0" err="1"/>
              <a:t>валларов</a:t>
            </a:r>
            <a:r>
              <a:rPr lang="ru-RU" sz="2800" dirty="0"/>
              <a:t>), гномов, эльфов, хоббитов и людей. У всех жителей есть имена и возможность реагировать на появление кольца всевластия.</a:t>
            </a:r>
          </a:p>
          <a:p>
            <a:r>
              <a:rPr lang="ru-RU" sz="2800" dirty="0"/>
              <a:t>Волшебники могут узнать что-то о кольце и оповестить (событие </a:t>
            </a:r>
            <a:r>
              <a:rPr lang="ru-RU" sz="2800" b="1" dirty="0" err="1"/>
              <a:t>RaiseRingIsFoundEvent</a:t>
            </a:r>
            <a:r>
              <a:rPr lang="ru-RU" sz="2800" dirty="0"/>
              <a:t>, основанное на делегате </a:t>
            </a:r>
            <a:r>
              <a:rPr lang="ru-RU" sz="2800" b="1" dirty="0" err="1"/>
              <a:t>RingIsFoundEventHandler</a:t>
            </a:r>
            <a:r>
              <a:rPr lang="ru-RU" sz="2800" dirty="0"/>
              <a:t>) жителей. С событием передаётся текстовое сообщение о месте встречи. Для передачи данных с событием описать класс </a:t>
            </a:r>
            <a:r>
              <a:rPr lang="ru-RU" sz="2800" b="1" dirty="0" err="1"/>
              <a:t>RingIsFoundEventArgs</a:t>
            </a:r>
            <a:r>
              <a:rPr lang="ru-RU" sz="2800" dirty="0"/>
              <a:t> наследник </a:t>
            </a:r>
            <a:r>
              <a:rPr lang="ru-RU" sz="2800" b="1" dirty="0" err="1"/>
              <a:t>EventArgs</a:t>
            </a:r>
            <a:r>
              <a:rPr lang="ru-RU" sz="2800" dirty="0"/>
              <a:t>.</a:t>
            </a:r>
          </a:p>
          <a:p>
            <a:r>
              <a:rPr lang="ru-RU" sz="2800" dirty="0"/>
              <a:t>Остальные классы жителей содержат обработчики события, в которых выводят в консоль информацию о месте назначения.</a:t>
            </a:r>
          </a:p>
          <a:p>
            <a:r>
              <a:rPr lang="ru-RU" sz="2800" dirty="0"/>
              <a:t>В основной программе создать волшебника </a:t>
            </a:r>
            <a:r>
              <a:rPr lang="ru-RU" sz="2800" dirty="0" err="1"/>
              <a:t>Гендальфа</a:t>
            </a:r>
            <a:r>
              <a:rPr lang="ru-RU" sz="2800" dirty="0"/>
              <a:t> и подписать на его события четырёх хоббитов (Фродо, Сэма, Пипина и </a:t>
            </a:r>
            <a:r>
              <a:rPr lang="ru-RU" sz="2800" dirty="0" err="1"/>
              <a:t>Мэрри</a:t>
            </a:r>
            <a:r>
              <a:rPr lang="ru-RU" sz="2800" dirty="0"/>
              <a:t>), двух людей (</a:t>
            </a:r>
            <a:r>
              <a:rPr lang="ru-RU" sz="2800" dirty="0" err="1"/>
              <a:t>Боромира</a:t>
            </a:r>
            <a:r>
              <a:rPr lang="ru-RU" sz="2800" dirty="0"/>
              <a:t> и </a:t>
            </a:r>
            <a:r>
              <a:rPr lang="ru-RU" sz="2800" dirty="0" err="1"/>
              <a:t>Арагорна</a:t>
            </a:r>
            <a:r>
              <a:rPr lang="ru-RU" sz="2800" dirty="0"/>
              <a:t>), гнома (</a:t>
            </a:r>
            <a:r>
              <a:rPr lang="ru-RU" sz="2800" dirty="0" err="1"/>
              <a:t>Гимли</a:t>
            </a:r>
            <a:r>
              <a:rPr lang="ru-RU" sz="2800" dirty="0"/>
              <a:t>) и эльфа (</a:t>
            </a:r>
            <a:r>
              <a:rPr lang="ru-RU" sz="2800" dirty="0" err="1"/>
              <a:t>Леголаса</a:t>
            </a:r>
            <a:r>
              <a:rPr lang="ru-RU" sz="2800" dirty="0"/>
              <a:t>), подпишите их на события </a:t>
            </a:r>
            <a:r>
              <a:rPr lang="ru-RU" sz="2800" dirty="0" err="1"/>
              <a:t>Гендальфа</a:t>
            </a:r>
            <a:r>
              <a:rPr lang="ru-RU" sz="2800" dirty="0"/>
              <a:t>.</a:t>
            </a:r>
          </a:p>
          <a:p>
            <a:r>
              <a:rPr lang="ru-RU" sz="2800" dirty="0"/>
              <a:t>Запустить событие о том, что </a:t>
            </a:r>
            <a:r>
              <a:rPr lang="ru-RU" sz="2800" dirty="0" err="1"/>
              <a:t>Гендальф</a:t>
            </a:r>
            <a:r>
              <a:rPr lang="ru-RU" sz="2800" dirty="0"/>
              <a:t> нашёл кольцо.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63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3568C-46E0-488B-9DA0-0FDBD5E5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" y="365125"/>
            <a:ext cx="10935346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4400" dirty="0"/>
              <a:t>.</a:t>
            </a:r>
            <a:r>
              <a:rPr lang="ru-RU" sz="4400" dirty="0"/>
              <a:t>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Передача данных в событиях Средиземья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5B8CC-5824-4F03-9411-0793C205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9" y="1826478"/>
            <a:ext cx="11623729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ru-RU" sz="2800" b="1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1) класс с данными о событии "Кольцо найдено"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Message = s; 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Будем передавать только строку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 Message {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12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69A13-9A83-42B2-9536-4DA12323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5" y="179146"/>
            <a:ext cx="10997339" cy="64226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3600" dirty="0"/>
              <a:t>.</a:t>
            </a:r>
            <a:r>
              <a:rPr lang="ru-RU" sz="3600" dirty="0"/>
              <a:t>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Передача данных в событиях Средиземья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76EDC-183F-46FA-88BE-6F6AE6C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821411"/>
            <a:ext cx="11778711" cy="627681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endParaRPr lang="ru-RU" sz="40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5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45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//2) </a:t>
            </a:r>
            <a:r>
              <a:rPr lang="ru-RU" sz="45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событийный делегат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delegate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5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45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a);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45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//3) </a:t>
            </a:r>
            <a:r>
              <a:rPr lang="ru-RU" sz="45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событие</a:t>
            </a:r>
            <a:r>
              <a:rPr lang="en-US" sz="45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ru-RU" sz="45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Кольцо найдено</a:t>
            </a:r>
            <a:r>
              <a:rPr lang="en-US" sz="45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RaiseRingIsFoundEvent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Wizard(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45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Wizard() { }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45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Когда волшебнику кажется, что кольцо найдено, он вызывает этот метод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45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45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45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SomeThisIsChangedInTheAir</a:t>
            </a:r>
            <a:r>
              <a:rPr lang="ru-RU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45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ru-RU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45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ru-RU" sz="45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Кольцо найдено у старого </a:t>
            </a:r>
            <a:r>
              <a:rPr lang="ru-RU" sz="45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Бильбо</a:t>
            </a:r>
            <a:r>
              <a:rPr lang="ru-RU" sz="45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Призываю вас в </a:t>
            </a:r>
            <a:r>
              <a:rPr lang="ru-RU" sz="45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Ривендейл</a:t>
            </a:r>
            <a:r>
              <a:rPr lang="en-US" sz="45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"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45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RaiseRingIsFoundEvent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45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45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45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Ривендейл</a:t>
            </a:r>
            <a:r>
              <a:rPr lang="en-US" sz="45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}}</a:t>
            </a:r>
            <a:endParaRPr lang="ru-RU" sz="8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23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2EAF1-D924-471D-B54A-FB4C063D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81" y="108488"/>
            <a:ext cx="11183319" cy="86790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3600" dirty="0"/>
              <a:t>.</a:t>
            </a:r>
            <a:r>
              <a:rPr lang="ru-RU" sz="3600" dirty="0"/>
              <a:t>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Передача данных в событиях Средиземья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109A6-55FE-476E-8952-D1CEB142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81" y="976393"/>
            <a:ext cx="11183319" cy="577311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Hobbit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Hobbit(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{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Покидаю Шир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Иду в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Human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{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Волшебник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{((Wizard)sender).Name}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позвал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Моя цель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09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44E94-03EC-4CF4-8519-9E0F0070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8" y="365125"/>
            <a:ext cx="11059332" cy="73525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3600" dirty="0"/>
              <a:t>.</a:t>
            </a:r>
            <a:r>
              <a:rPr lang="ru-RU" sz="3600" dirty="0"/>
              <a:t>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Передача данных в событиях Средиземья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742DD-BE27-4860-8A01-18FC8155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3" y="1100380"/>
            <a:ext cx="11198817" cy="599784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Elf(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Звёзды светят не так ярко как обычно. Цветы увядают. Листья предсказывают идти в "</a:t>
            </a: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ru-RU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8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Dwarf</a:t>
            </a: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Dwarf(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{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Точим топоры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собираем припасы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Выдвигаемся в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42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1CB43-7FDC-408D-A46B-518F34D7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3" y="1"/>
            <a:ext cx="11198817" cy="58893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4400" dirty="0"/>
              <a:t>.</a:t>
            </a:r>
            <a:r>
              <a:rPr lang="ru-RU" sz="4400" dirty="0"/>
              <a:t>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Передача данных в событиях Средиземья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034B8-9313-4A01-BCD8-424715F3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2" y="588937"/>
            <a:ext cx="11198817" cy="65557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Wizard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Wizard(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Гендальф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Hobbit[] hobbits =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Hobbit[4];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TODO</a:t>
            </a:r>
            <a:r>
              <a:rPr lang="ru-RU" sz="28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08</a:t>
            </a:r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создать объекты хоббитов из Шира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28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TODO</a:t>
            </a:r>
            <a:r>
              <a:rPr lang="ru-RU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09 </a:t>
            </a:r>
            <a:r>
              <a:rPr lang="ru-RU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подписать хоббитов на событие волшебника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Human[] humans = {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Боромир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Арагорн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};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Dwarf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dwarf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Dwarf(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Гимли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Elf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Elf(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Леголас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подписывает гномов, людей и эльфов на событие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wizard.RaiseRingIsFoundEvent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dwarf.RingIsFoundEventHandler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wizard.RaiseRingIsFoundEvent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elf.RingIsFoundEventHandler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(Human h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humans)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wizard.RaiseRingIsFoundEvent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h.RingIsFoundEventHandler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волшебник оповещает всех 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2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wizard.SomeThisIsChangedInTheAir</a:t>
            </a: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3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2444B-6241-41FD-854C-E139B90B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7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ToDo</a:t>
            </a:r>
            <a:r>
              <a:rPr lang="en-US" dirty="0"/>
              <a:t> </a:t>
            </a:r>
            <a:r>
              <a:rPr lang="ru-RU" b="1" dirty="0">
                <a:solidFill>
                  <a:srgbClr val="C00000"/>
                </a:solidFill>
              </a:rPr>
              <a:t>9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– задание на дом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</a:t>
            </a:r>
            <a:r>
              <a:rPr lang="en-US" dirty="0"/>
              <a:t>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1805E-934D-4222-8968-5231F567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878"/>
            <a:ext cx="10515600" cy="5376996"/>
          </a:xfrm>
        </p:spPr>
        <p:txBody>
          <a:bodyPr>
            <a:normAutofit fontScale="92500"/>
          </a:bodyPr>
          <a:lstStyle/>
          <a:p>
            <a:pPr lvl="0"/>
            <a:r>
              <a:rPr lang="ru-RU" sz="2800" dirty="0"/>
              <a:t>Классы </a:t>
            </a:r>
            <a:r>
              <a:rPr lang="en-US" sz="2800" dirty="0"/>
              <a:t>Wizard</a:t>
            </a:r>
            <a:r>
              <a:rPr lang="ru-RU" sz="2800" dirty="0"/>
              <a:t>, </a:t>
            </a:r>
            <a:r>
              <a:rPr lang="en-US" sz="2800" dirty="0"/>
              <a:t>Human</a:t>
            </a:r>
            <a:r>
              <a:rPr lang="ru-RU" sz="2800" dirty="0"/>
              <a:t>, </a:t>
            </a:r>
            <a:r>
              <a:rPr lang="en-US" sz="2800" dirty="0"/>
              <a:t>Dwarf</a:t>
            </a:r>
            <a:r>
              <a:rPr lang="ru-RU" sz="2800" dirty="0"/>
              <a:t>, </a:t>
            </a:r>
            <a:r>
              <a:rPr lang="en-US" sz="2800" dirty="0"/>
              <a:t>Hobbit</a:t>
            </a:r>
            <a:r>
              <a:rPr lang="ru-RU" sz="2800" dirty="0"/>
              <a:t>, </a:t>
            </a:r>
            <a:r>
              <a:rPr lang="en-US" sz="2800" dirty="0"/>
              <a:t>Elf </a:t>
            </a:r>
            <a:r>
              <a:rPr lang="ru-RU" sz="2800" dirty="0"/>
              <a:t>должны быть наследниками абстрактного класса </a:t>
            </a:r>
            <a:r>
              <a:rPr lang="en-US" sz="2800" b="1" dirty="0"/>
              <a:t>Creature</a:t>
            </a:r>
            <a:r>
              <a:rPr lang="ru-RU" sz="2800" dirty="0"/>
              <a:t>. Модифицируйте код, добавив этот класс. </a:t>
            </a:r>
          </a:p>
          <a:p>
            <a:pPr lvl="0"/>
            <a:r>
              <a:rPr lang="ru-RU" sz="2800" dirty="0"/>
              <a:t>В класс </a:t>
            </a:r>
            <a:r>
              <a:rPr lang="en-US" sz="2800" dirty="0"/>
              <a:t>Creature</a:t>
            </a:r>
            <a:r>
              <a:rPr lang="ru-RU" sz="2800" dirty="0"/>
              <a:t> добавьте поле строковое поле </a:t>
            </a:r>
            <a:r>
              <a:rPr lang="en-US" sz="2800" dirty="0"/>
              <a:t>Location</a:t>
            </a:r>
            <a:r>
              <a:rPr lang="ru-RU" sz="2800" dirty="0"/>
              <a:t>, значением которого будет населённый пункт, в котором находится существо.</a:t>
            </a:r>
          </a:p>
          <a:p>
            <a:pPr lvl="0"/>
            <a:r>
              <a:rPr lang="ru-RU" sz="2800" dirty="0"/>
              <a:t>Измените обработчики классов наследников так, чтобы они информировали о текущем местоположении и после этого изменяли место положение на переданное им в данных события.</a:t>
            </a:r>
          </a:p>
          <a:p>
            <a:pPr lvl="0"/>
            <a:r>
              <a:rPr lang="ru-RU" sz="2800" dirty="0"/>
              <a:t>В основной программе всех существ объедините в массив </a:t>
            </a:r>
            <a:r>
              <a:rPr lang="en-US" sz="2800" b="1" dirty="0"/>
              <a:t>Creature</a:t>
            </a:r>
            <a:r>
              <a:rPr lang="ru-RU" sz="2800" b="1" dirty="0"/>
              <a:t>[] </a:t>
            </a:r>
            <a:r>
              <a:rPr lang="ru-RU" sz="2800" dirty="0"/>
              <a:t>и подпишите на события волшебника.</a:t>
            </a:r>
          </a:p>
          <a:p>
            <a:pPr lvl="0"/>
            <a:r>
              <a:rPr lang="ru-RU" sz="2800" dirty="0"/>
              <a:t>Запустите событие волшебника.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68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9B727-5D78-C8AB-9A16-69D8DB43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Задания преподавателя к семинару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A521D-8D3E-C945-89CD-62DD4551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 </a:t>
            </a:r>
            <a:r>
              <a:rPr lang="ru-RU" dirty="0"/>
              <a:t>01 не демонстрирует код, как мы привыкли. Здесь постановка задачи и в описании заданы основные блоки программы.</a:t>
            </a:r>
          </a:p>
          <a:p>
            <a:pPr marL="0" indent="0">
              <a:buNone/>
            </a:pPr>
            <a:r>
              <a:rPr lang="ru-RU" dirty="0"/>
              <a:t>Сначала попробуйте реализовать поставленную задачу, после чего переходите к изучению демонстрационного примера применения стандартного паттерна для реализации задачи про бусы (в </a:t>
            </a:r>
            <a:r>
              <a:rPr lang="en-US" dirty="0"/>
              <a:t>Demo 02</a:t>
            </a:r>
            <a:r>
              <a:rPr lang="ru-RU" dirty="0"/>
              <a:t> основной код представлен).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Выполнить задания к </a:t>
            </a:r>
            <a:r>
              <a:rPr lang="en-US" dirty="0"/>
              <a:t>Demo </a:t>
            </a:r>
            <a:r>
              <a:rPr lang="ru-RU" dirty="0"/>
              <a:t>– примерам.</a:t>
            </a:r>
          </a:p>
        </p:txBody>
      </p:sp>
    </p:spTree>
    <p:extLst>
      <p:ext uri="{BB962C8B-B14F-4D97-AF65-F5344CB8AC3E}">
        <p14:creationId xmlns:p14="http://schemas.microsoft.com/office/powerpoint/2010/main" val="29507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EA8A2-A848-4F29-B325-2A5ADEBB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2" y="365125"/>
            <a:ext cx="10361908" cy="766251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Полезные материалы к семинару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E57E0-A4CE-42B3-8E68-92E8CD6E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47"/>
            <a:ext cx="10515600" cy="47821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Стандартные шаблоны событий .</a:t>
            </a:r>
            <a:r>
              <a:rPr lang="en-US" dirty="0"/>
              <a:t>NET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https://learn.microsoft.com/en-us/dotnet/csharp/event-pattern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Обновленный шаблон событий .NET Core </a:t>
            </a:r>
            <a:r>
              <a:rPr lang="en-US" dirty="0">
                <a:hlinkClick r:id="rId3"/>
              </a:rPr>
              <a:t>https://learn.microsoft.com/en-us/dotnet/csharp/modern-events?source=recommendations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Делегаты и события. </a:t>
            </a:r>
            <a:r>
              <a:rPr lang="en-US" dirty="0">
                <a:hlinkClick r:id="rId4"/>
              </a:rPr>
              <a:t>https://learn.microsoft.com/en-us/dotnet/csharp/distinguish-delegates-events?source=recommendations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63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EC0D-0EB3-4B74-9E95-4D5D22D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234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01</a:t>
            </a:r>
            <a:r>
              <a:rPr lang="en-US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Делаем Бусы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EF8FB-D072-4A06-8121-C3EDE89A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algn="just">
              <a:lnSpc>
                <a:spcPct val="130000"/>
              </a:lnSpc>
              <a:spcAft>
                <a:spcPts val="800"/>
              </a:spcAft>
            </a:pPr>
            <a:r>
              <a:rPr lang="ru-RU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Написать программу, моделирующую поведение цепочки из </a:t>
            </a:r>
            <a:r>
              <a:rPr lang="en-US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N</a:t>
            </a:r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бусин, нанизанных на нить длины </a:t>
            </a:r>
            <a:r>
              <a:rPr lang="en-US" sz="2800" b="1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len</a:t>
            </a:r>
            <a:r>
              <a:rPr lang="ru-RU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Радиус бусин </a:t>
            </a:r>
            <a:r>
              <a:rPr lang="ru-RU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одинаков</a:t>
            </a:r>
            <a:r>
              <a:rPr lang="ru-RU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и равен числу</a:t>
            </a:r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len</a:t>
            </a:r>
            <a:r>
              <a:rPr lang="en-US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/N</a:t>
            </a:r>
            <a:r>
              <a:rPr lang="ru-RU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</a:t>
            </a:r>
            <a:endParaRPr lang="en-US" sz="28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228600" algn="just">
              <a:lnSpc>
                <a:spcPct val="130000"/>
              </a:lnSpc>
              <a:spcAft>
                <a:spcPts val="800"/>
              </a:spcAft>
            </a:pPr>
            <a:r>
              <a:rPr lang="ru-RU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Бусины цепочки должны реагировать на </a:t>
            </a:r>
            <a:r>
              <a:rPr lang="ru-RU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событие 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«изменение длины нити» </a:t>
            </a:r>
            <a:r>
              <a:rPr lang="ru-RU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и настраивать свой размер (количество бусин не изменилось). </a:t>
            </a:r>
            <a:endParaRPr lang="en-US" sz="28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228600" algn="just">
              <a:lnSpc>
                <a:spcPct val="130000"/>
              </a:lnSpc>
              <a:spcAft>
                <a:spcPts val="800"/>
              </a:spcAft>
            </a:pPr>
            <a:r>
              <a:rPr lang="ru-RU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Бусины цепочки должны реагировать </a:t>
            </a:r>
            <a:r>
              <a:rPr lang="ru-RU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на событие 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«изменение количества бусин» </a:t>
            </a:r>
            <a:r>
              <a:rPr lang="ru-RU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и также настраивать свой размер (длина нити не изменилась).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53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FD212-E5E7-4B67-AE9F-0D3C208E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391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01</a:t>
            </a:r>
            <a:r>
              <a:rPr lang="en-US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Делаем Бусы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EF43F-DD4C-4480-BAE8-6B091145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63" y="743919"/>
            <a:ext cx="11012837" cy="611408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000" dirty="0">
                <a:latin typeface="+mn-lt"/>
                <a:ea typeface="Times New Roman"/>
                <a:cs typeface="Times New Roman"/>
              </a:rPr>
              <a:t>Тип</a:t>
            </a:r>
            <a:r>
              <a:rPr lang="en-US" sz="2000" dirty="0">
                <a:latin typeface="+mn-lt"/>
                <a:ea typeface="Times New Roman"/>
                <a:cs typeface="Times New Roman"/>
              </a:rPr>
              <a:t>-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делегат </a:t>
            </a:r>
            <a:r>
              <a:rPr lang="en-US" sz="20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public delegate void </a:t>
            </a:r>
            <a:r>
              <a:rPr lang="en-US" sz="2000" b="1" dirty="0" err="1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ChainLenChanged</a:t>
            </a:r>
            <a:r>
              <a:rPr lang="en-US" sz="20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(double r);</a:t>
            </a:r>
            <a:r>
              <a:rPr lang="ru-RU" sz="20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</a:t>
            </a:r>
            <a:endParaRPr lang="ru-RU" sz="2000" dirty="0">
              <a:latin typeface="+mn-lt"/>
              <a:ea typeface="Times New Roman"/>
              <a:cs typeface="Times New Roman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+mn-lt"/>
                <a:ea typeface="Times New Roman"/>
                <a:cs typeface="Times New Roman"/>
              </a:rPr>
              <a:t>Класс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Bead</a:t>
            </a:r>
            <a:r>
              <a:rPr lang="en-US" sz="2000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- бусина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20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r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 – вещественное число, радиус бусины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latin typeface="+mn-lt"/>
                <a:ea typeface="Times New Roman"/>
                <a:cs typeface="Times New Roman"/>
              </a:rPr>
              <a:t>Конструктор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 с вещественным параметром ( радиус бусины). Если радиус  меньше или равен нулю, конструктор создаёт исключение </a:t>
            </a:r>
            <a:r>
              <a:rPr lang="en-US" sz="2000" b="1" dirty="0" err="1">
                <a:latin typeface="+mn-lt"/>
                <a:ea typeface="Times New Roman"/>
                <a:cs typeface="Times New Roman"/>
              </a:rPr>
              <a:t>ArgumentOutOfRangeException</a:t>
            </a:r>
            <a:endParaRPr lang="ru-RU" sz="2000" dirty="0">
              <a:latin typeface="+mn-lt"/>
              <a:ea typeface="Times New Roman"/>
              <a:cs typeface="Times New Roman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+mn-lt"/>
                <a:ea typeface="Times New Roman"/>
                <a:cs typeface="Times New Roman"/>
              </a:rPr>
              <a:t>Класс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+mn-lt"/>
                <a:ea typeface="Times New Roman"/>
                <a:cs typeface="Times New Roman"/>
              </a:rPr>
              <a:t>Chain</a:t>
            </a:r>
            <a:r>
              <a:rPr lang="en-US" sz="2000" dirty="0">
                <a:latin typeface="+mn-lt"/>
                <a:ea typeface="Times New Roman"/>
                <a:cs typeface="Times New Roman"/>
              </a:rPr>
              <a:t> – 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цепочка бусин 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2000" b="1" dirty="0" err="1">
                <a:latin typeface="+mn-lt"/>
                <a:ea typeface="Times New Roman"/>
                <a:cs typeface="Times New Roman"/>
              </a:rPr>
              <a:t>len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 – вещественное число - длина нити, на которую нанизаны бусины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2000" b="1" dirty="0">
                <a:latin typeface="+mn-lt"/>
                <a:ea typeface="Times New Roman"/>
                <a:cs typeface="Times New Roman"/>
              </a:rPr>
              <a:t>beads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 – список 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List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&lt;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Bead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&gt;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, составленный из бусин, нанизанных на нить (бусы)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Times New Roman"/>
                <a:cs typeface="Times New Roman"/>
              </a:rPr>
              <a:t>Событие </a:t>
            </a:r>
            <a:r>
              <a:rPr lang="ru-RU" sz="2000" b="1" dirty="0" err="1">
                <a:highlight>
                  <a:srgbClr val="00FF00"/>
                </a:highlight>
                <a:latin typeface="+mn-lt"/>
                <a:ea typeface="Times New Roman"/>
                <a:cs typeface="Times New Roman"/>
              </a:rPr>
              <a:t>ChainLenChangedEvent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, определённое типом-делегатом</a:t>
            </a:r>
            <a:r>
              <a:rPr lang="ru-RU" sz="20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ChainLenChanged</a:t>
            </a:r>
            <a:endParaRPr lang="ru-RU" sz="2000" dirty="0">
              <a:latin typeface="+mn-lt"/>
              <a:ea typeface="Times New Roman"/>
              <a:cs typeface="Times New Roman"/>
            </a:endParaRP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Times New Roman"/>
                <a:cs typeface="Times New Roman"/>
              </a:rPr>
              <a:t>Свойство </a:t>
            </a:r>
            <a:r>
              <a:rPr lang="en-US" sz="2000" b="1" dirty="0">
                <a:latin typeface="+mn-lt"/>
                <a:ea typeface="Times New Roman"/>
                <a:cs typeface="Times New Roman"/>
              </a:rPr>
              <a:t>Len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. Обеспечивает доступ к полю – длина нити. </a:t>
            </a:r>
            <a:r>
              <a:rPr lang="ru-RU" sz="2000" dirty="0">
                <a:highlight>
                  <a:srgbClr val="00FF00"/>
                </a:highlight>
                <a:latin typeface="+mn-lt"/>
                <a:ea typeface="Times New Roman"/>
                <a:cs typeface="Times New Roman"/>
              </a:rPr>
              <a:t>При изменении длины нити активируется событие </a:t>
            </a:r>
            <a:r>
              <a:rPr lang="ru-RU" sz="2000" b="1" dirty="0" err="1">
                <a:highlight>
                  <a:srgbClr val="00FF00"/>
                </a:highlight>
                <a:latin typeface="+mn-lt"/>
                <a:ea typeface="Times New Roman"/>
                <a:cs typeface="Times New Roman"/>
              </a:rPr>
              <a:t>ChainLenChangedEvent</a:t>
            </a:r>
            <a:endParaRPr lang="ru-RU" sz="2000" dirty="0">
              <a:highlight>
                <a:srgbClr val="00FF00"/>
              </a:highlight>
              <a:latin typeface="+mn-lt"/>
              <a:ea typeface="Times New Roman"/>
              <a:cs typeface="Times New Roman"/>
            </a:endParaRP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latin typeface="+mn-lt"/>
                <a:ea typeface="Times New Roman"/>
                <a:cs typeface="Times New Roman"/>
              </a:rPr>
              <a:t>Конструктор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 с двумя параметрами – вещественной длиной нити </a:t>
            </a:r>
            <a:r>
              <a:rPr lang="en-US" sz="2000" b="1" dirty="0" err="1">
                <a:latin typeface="+mn-lt"/>
                <a:ea typeface="Times New Roman"/>
                <a:cs typeface="Times New Roman"/>
              </a:rPr>
              <a:t>len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 и целым числом </a:t>
            </a:r>
            <a:r>
              <a:rPr lang="ru-RU" sz="2000" b="1" dirty="0">
                <a:latin typeface="+mn-lt"/>
                <a:ea typeface="Times New Roman"/>
                <a:cs typeface="Times New Roman"/>
              </a:rPr>
              <a:t>N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 бусин в цепочке. Создание бусин выполняет вспомогательный метод </a:t>
            </a:r>
            <a:r>
              <a:rPr lang="en-US" sz="2000" b="1" dirty="0" err="1">
                <a:highlight>
                  <a:srgbClr val="FFFF00"/>
                </a:highlight>
                <a:latin typeface="+mn-lt"/>
                <a:ea typeface="Times New Roman"/>
                <a:cs typeface="Times New Roman"/>
              </a:rPr>
              <a:t>CreateBeads</a:t>
            </a:r>
            <a:r>
              <a:rPr lang="ru-RU" sz="2000" b="1" dirty="0">
                <a:highlight>
                  <a:srgbClr val="FFFF00"/>
                </a:highlight>
                <a:latin typeface="+mn-lt"/>
                <a:ea typeface="Times New Roman"/>
                <a:cs typeface="Times New Roman"/>
              </a:rPr>
              <a:t>()</a:t>
            </a:r>
            <a:r>
              <a:rPr lang="ru-RU" sz="2000" dirty="0">
                <a:highlight>
                  <a:srgbClr val="FFFF00"/>
                </a:highlight>
                <a:latin typeface="+mn-lt"/>
                <a:ea typeface="Times New Roman"/>
                <a:cs typeface="Times New Roman"/>
              </a:rPr>
              <a:t>. 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Times New Roman"/>
                <a:cs typeface="Times New Roman"/>
              </a:rPr>
              <a:t>Метод </a:t>
            </a:r>
            <a:r>
              <a:rPr lang="en-US" sz="2000" b="1" dirty="0" err="1">
                <a:latin typeface="+mn-lt"/>
                <a:ea typeface="Times New Roman"/>
                <a:cs typeface="Times New Roman"/>
              </a:rPr>
              <a:t>CreateBeads</a:t>
            </a:r>
            <a:r>
              <a:rPr lang="ru-RU" sz="2000" b="1" dirty="0">
                <a:latin typeface="+mn-lt"/>
                <a:ea typeface="Times New Roman"/>
                <a:cs typeface="Times New Roman"/>
              </a:rPr>
              <a:t>()</a:t>
            </a:r>
            <a:r>
              <a:rPr lang="ru-RU" sz="2000" dirty="0">
                <a:latin typeface="+mn-lt"/>
                <a:ea typeface="Times New Roman"/>
                <a:cs typeface="Times New Roman"/>
              </a:rPr>
              <a:t> – создаёт объекты-бусины и </a:t>
            </a:r>
            <a:r>
              <a:rPr lang="ru-RU" sz="2000" b="1" dirty="0">
                <a:latin typeface="+mn-lt"/>
                <a:ea typeface="Times New Roman"/>
                <a:cs typeface="Times New Roman"/>
              </a:rPr>
              <a:t>добавляет их методы-обработчики в список обработчиков события </a:t>
            </a:r>
            <a:r>
              <a:rPr lang="ru-RU" sz="2000" b="1" dirty="0" err="1">
                <a:latin typeface="+mn-lt"/>
                <a:ea typeface="Times New Roman"/>
                <a:cs typeface="Times New Roman"/>
              </a:rPr>
              <a:t>ChainLenChangedEvent</a:t>
            </a:r>
            <a:endParaRPr lang="ru-RU" sz="2000" dirty="0">
              <a:latin typeface="+mn-lt"/>
              <a:ea typeface="Times New Roman"/>
              <a:cs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6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8B96C-006B-4190-A3B3-CF790ECE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39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01</a:t>
            </a:r>
            <a:r>
              <a:rPr lang="en-US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Делаем Бусы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67D98-EA70-47E3-A2A7-E33ED0DF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9" y="983848"/>
            <a:ext cx="11189777" cy="58741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ToDo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01</a:t>
            </a:r>
            <a:r>
              <a:rPr lang="en-US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</a:t>
            </a:r>
            <a:r>
              <a:rPr lang="ru-RU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Добавить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ru-RU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в код событие,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ru-RU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возникающее при изменении </a:t>
            </a:r>
            <a:r>
              <a:rPr lang="en-US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N</a:t>
            </a:r>
            <a:r>
              <a:rPr lang="ru-RU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- количества бусин 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на нити, предполагается, что длина нити не изменяется, а размеры бусин «подстраиваются» под длину нити так, чтобы занять её.</a:t>
            </a:r>
            <a:endParaRPr lang="en-US" sz="18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ToDo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02. 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В классе </a:t>
            </a:r>
            <a:r>
              <a:rPr lang="en-US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Chain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реализовать изменение количества бусин в списке</a:t>
            </a:r>
            <a:r>
              <a:rPr lang="en-US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ToDo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03</a:t>
            </a:r>
            <a:r>
              <a:rPr lang="en-US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В </a:t>
            </a:r>
            <a:r>
              <a:rPr lang="ru-RU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обработчике этого события добавить код (в классе </a:t>
            </a:r>
            <a:r>
              <a:rPr lang="en-US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Bead</a:t>
            </a:r>
            <a:r>
              <a:rPr lang="ru-RU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)</a:t>
            </a:r>
            <a:r>
              <a:rPr lang="en-US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ru-RU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изменения радиуса бусин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 err="1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ToDo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04</a:t>
            </a:r>
            <a:r>
              <a:rPr lang="en-US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Тестирование кода выполните в консольном приложении. Получить от пользователя количество бусин и длину нити. Создать объект </a:t>
            </a:r>
            <a:r>
              <a:rPr lang="en-US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Chain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Вывести информацию о цепочке бусин: количество бусин, длина нити (с точностью до двух знаков после запятой), радиус бусины. Предложить пользователю экранное </a:t>
            </a:r>
            <a:r>
              <a:rPr lang="ru-RU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меню: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1) изменить длину нити; 2) изменить количество бусин на нити. После выбора пункта выводить информацию об обновлённой цепочке бусин.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ToDo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05</a:t>
            </a:r>
            <a:r>
              <a:rPr lang="en-US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</a:t>
            </a:r>
            <a:r>
              <a:rPr lang="ru-RU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Добавить в код событие, возникающее при изменении радиуса бусин</a:t>
            </a:r>
            <a:r>
              <a:rPr lang="en-US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</a:t>
            </a:r>
            <a:endParaRPr lang="ru-RU" sz="1800" b="1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Подписать объект </a:t>
            </a:r>
            <a:r>
              <a:rPr lang="en-US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Chain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на </a:t>
            </a:r>
            <a:r>
              <a:rPr lang="ru-RU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это событие (изменение радиуса)</a:t>
            </a:r>
            <a:r>
              <a:rPr lang="en-US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spcAft>
                <a:spcPts val="80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ToDo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06</a:t>
            </a:r>
            <a:r>
              <a:rPr lang="en-US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</a:t>
            </a:r>
            <a:r>
              <a:rPr lang="ru-RU" sz="1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В обработчике пересчитывать количество бусин, которые могут поместиться на нити текущей длины с новым радиусом бусины (удалять/добавлять бусины).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ru-RU" sz="1400" dirty="0">
              <a:effectLst/>
              <a:latin typeface="+mn-lt"/>
              <a:ea typeface="Times New Roman"/>
              <a:cs typeface="Times New Roman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6564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27FB8-99CA-4D59-BEF4-052DC241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Делаем Бусы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 стандартный паттерн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1BE48-98DD-4241-8176-5F467535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382"/>
            <a:ext cx="10515600" cy="57886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Знакомство со </a:t>
            </a:r>
            <a:r>
              <a:rPr lang="en-US" b="1" dirty="0">
                <a:solidFill>
                  <a:srgbClr val="FF0000"/>
                </a:solidFill>
              </a:rPr>
              <a:t>Standard event pattern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ToDo</a:t>
            </a:r>
            <a:r>
              <a:rPr lang="en-US" b="1" dirty="0">
                <a:solidFill>
                  <a:srgbClr val="FF0000"/>
                </a:solidFill>
              </a:rPr>
              <a:t> 7</a:t>
            </a:r>
            <a:r>
              <a:rPr lang="en-US" dirty="0"/>
              <a:t> </a:t>
            </a:r>
            <a:r>
              <a:rPr lang="ru-RU" dirty="0"/>
              <a:t>В условиях предыдущей задачи события </a:t>
            </a:r>
            <a:r>
              <a:rPr lang="ru-RU" b="1" dirty="0"/>
              <a:t>изменения длины нити </a:t>
            </a:r>
            <a:r>
              <a:rPr lang="ru-RU" dirty="0"/>
              <a:t>цепочки бусин и </a:t>
            </a:r>
            <a:r>
              <a:rPr lang="ru-RU" b="1" dirty="0"/>
              <a:t>изменения количества бусин </a:t>
            </a:r>
            <a:r>
              <a:rPr lang="ru-RU" dirty="0"/>
              <a:t>описать при помощи </a:t>
            </a:r>
            <a:r>
              <a:rPr lang="ru-RU" dirty="0">
                <a:highlight>
                  <a:srgbClr val="00FFFF"/>
                </a:highlight>
              </a:rPr>
              <a:t>шаблона стандартных событий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Шаг 1. Объявить класс-наследник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System.EventArgs</a:t>
            </a:r>
            <a:r>
              <a:rPr lang="ru-RU" dirty="0"/>
              <a:t>, для представления параметров события.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Шаг 2.Определить </a:t>
            </a:r>
            <a:r>
              <a:rPr lang="ru-RU" b="1" dirty="0"/>
              <a:t>событие</a:t>
            </a:r>
            <a:r>
              <a:rPr lang="ru-RU" dirty="0"/>
              <a:t> с типом выбранного делегата.</a:t>
            </a:r>
          </a:p>
          <a:p>
            <a:pPr marL="0" indent="0">
              <a:buNone/>
            </a:pPr>
            <a:r>
              <a:rPr lang="ru-RU" dirty="0"/>
              <a:t>Шаг 3. Написать </a:t>
            </a:r>
            <a:r>
              <a:rPr lang="ru-RU" b="1" dirty="0"/>
              <a:t>защищённый виртуальный метод</a:t>
            </a:r>
            <a:r>
              <a:rPr lang="ru-RU" dirty="0"/>
              <a:t>, запускающий событие.</a:t>
            </a:r>
          </a:p>
          <a:p>
            <a:pPr marL="0" indent="0">
              <a:buNone/>
            </a:pPr>
            <a:r>
              <a:rPr lang="ru-RU" dirty="0"/>
              <a:t>Выбрать делегат для события </a:t>
            </a: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System.EventHandler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ru-RU" dirty="0"/>
              <a:t>или </a:t>
            </a: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System.EventHandler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b="1" i="1" dirty="0"/>
          </a:p>
          <a:p>
            <a:pPr marL="0" indent="0">
              <a:buNone/>
            </a:pP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05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B5548-C709-43BA-B84D-1A3A281F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76" y="365126"/>
            <a:ext cx="11136824" cy="6422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01</a:t>
            </a:r>
            <a:r>
              <a:rPr lang="en-US" dirty="0"/>
              <a:t>. </a:t>
            </a:r>
            <a:r>
              <a:rPr lang="ru-RU" sz="4400" b="1" dirty="0">
                <a:solidFill>
                  <a:schemeClr val="accent1">
                    <a:lumMod val="75000"/>
                  </a:schemeClr>
                </a:solidFill>
              </a:rPr>
              <a:t>Бусины и стандартный паттерн событий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35BF6F-B695-4402-B7C5-16880255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8" y="1177925"/>
            <a:ext cx="11312525" cy="30839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шаг. Определяем класс-наследник </a:t>
            </a:r>
            <a:r>
              <a:rPr lang="ru-RU" sz="24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ru-RU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аргументами для своего события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 нас это событие изменения длины нити и аргумент - радиус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b="1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EventArgs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 {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ChainLenChangedEventArgs(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{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4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</a:t>
            </a:r>
            <a:endParaRPr lang="en-US" sz="2400" b="1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Rad = 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36928F-AEDA-467F-961A-D91A528C75A1}"/>
              </a:ext>
            </a:extLst>
          </p:cNvPr>
          <p:cNvSpPr/>
          <p:nvPr/>
        </p:nvSpPr>
        <p:spPr>
          <a:xfrm>
            <a:off x="216976" y="4432381"/>
            <a:ext cx="11312524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шаг  описываем событие.</a:t>
            </a:r>
          </a:p>
          <a:p>
            <a:r>
              <a:rPr lang="ru-RU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Используем предусмотренный обобщённый делегат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event</a:t>
            </a:r>
            <a:r>
              <a:rPr lang="en-US" sz="2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2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sz="2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&gt; </a:t>
            </a:r>
            <a:r>
              <a:rPr lang="ru-RU" sz="2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ChainLenChangedEvent</a:t>
            </a:r>
            <a:r>
              <a:rPr lang="en-US" sz="2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9549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7F088-E6A0-4705-B4AA-0B8BDDB4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6" y="1"/>
            <a:ext cx="11043834" cy="99189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Demo 01</a:t>
            </a:r>
            <a:r>
              <a:rPr lang="en-US" sz="4000" dirty="0"/>
              <a:t>. 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Бусины и стандартный паттерн событий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89797D-317E-4739-A801-44A1FD76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4" y="868363"/>
            <a:ext cx="11043835" cy="247144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шаг. В класс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 </a:t>
            </a:r>
            <a:r>
              <a:rPr lang="ru-RU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добавляем метод запуска события - цепочка)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virtual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OnChainLenChanged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?.</a:t>
            </a:r>
            <a:r>
              <a:rPr lang="en-US" sz="2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Invoke(</a:t>
            </a:r>
            <a:r>
              <a:rPr lang="en-US" sz="2400" b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this</a:t>
            </a:r>
            <a:r>
              <a:rPr lang="en-US" sz="2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 e);</a:t>
            </a:r>
            <a:r>
              <a:rPr lang="ru-RU" sz="2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ru-RU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запуск события</a:t>
            </a: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92A57-9406-4A05-A115-272B8B9E38A8}"/>
              </a:ext>
            </a:extLst>
          </p:cNvPr>
          <p:cNvSpPr/>
          <p:nvPr/>
        </p:nvSpPr>
        <p:spPr>
          <a:xfrm>
            <a:off x="309964" y="4919007"/>
            <a:ext cx="11043834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 шаг. Изменяем код обработчика. </a:t>
            </a:r>
          </a:p>
          <a:p>
            <a:r>
              <a:rPr lang="ru-RU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Добавляем параметры "источник" события и "параметры"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OnChainLenChangedHandler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 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e.Rad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EEDF39-D919-4497-971A-7953DE951696}"/>
              </a:ext>
            </a:extLst>
          </p:cNvPr>
          <p:cNvSpPr/>
          <p:nvPr/>
        </p:nvSpPr>
        <p:spPr>
          <a:xfrm>
            <a:off x="309963" y="3429000"/>
            <a:ext cx="11747718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 </a:t>
            </a:r>
            <a:r>
              <a:rPr lang="ru-RU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шаг. Изменяем код запуска события, там где он производился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OnChainLenChanged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sz="20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новый радиус</a:t>
            </a:r>
            <a:endParaRPr lang="ru-RU" sz="2400" b="1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120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1732</Words>
  <Application>Microsoft Office PowerPoint</Application>
  <PresentationFormat>Широкоэкранный</PresentationFormat>
  <Paragraphs>164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Программирование на C# Семинар №4</vt:lpstr>
      <vt:lpstr>Задания преподавателя к семинару</vt:lpstr>
      <vt:lpstr>Полезные материалы к семинару</vt:lpstr>
      <vt:lpstr>Demo 01. Делаем Бусы</vt:lpstr>
      <vt:lpstr>Demo 01. Делаем Бусы</vt:lpstr>
      <vt:lpstr>Demo 01. Делаем Бусы</vt:lpstr>
      <vt:lpstr>Demo 02. Делаем Бусы и стандартный паттерн</vt:lpstr>
      <vt:lpstr>Demo 01. Бусины и стандартный паттерн событий</vt:lpstr>
      <vt:lpstr>Demo 01. Бусины и стандартный паттерн событий</vt:lpstr>
      <vt:lpstr>Demo 03. Жители Средиземья</vt:lpstr>
      <vt:lpstr>Demo 03. Передача данных в событиях Средиземья</vt:lpstr>
      <vt:lpstr>Demo 03. Передача данных в событиях Средиземья</vt:lpstr>
      <vt:lpstr>Demo 03. Передача данных в событиях Средиземья</vt:lpstr>
      <vt:lpstr>Demo 03. Передача данных в событиях Средиземья</vt:lpstr>
      <vt:lpstr>Demo 03. Передача данных в событиях Средиземья</vt:lpstr>
      <vt:lpstr>ToDo 9 – задание на дом к  Demo 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№</dc:title>
  <dc:creator>Olga Maksimenkova</dc:creator>
  <cp:lastModifiedBy>Olga Maksimenkova</cp:lastModifiedBy>
  <cp:revision>32</cp:revision>
  <dcterms:created xsi:type="dcterms:W3CDTF">2023-08-29T08:44:39Z</dcterms:created>
  <dcterms:modified xsi:type="dcterms:W3CDTF">2024-02-01T08:30:02Z</dcterms:modified>
</cp:coreProperties>
</file>