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364" r:id="rId5"/>
    <p:sldId id="377" r:id="rId6"/>
    <p:sldId id="261" r:id="rId7"/>
    <p:sldId id="262" r:id="rId8"/>
    <p:sldId id="263" r:id="rId9"/>
    <p:sldId id="275" r:id="rId10"/>
    <p:sldId id="359" r:id="rId11"/>
    <p:sldId id="360" r:id="rId12"/>
    <p:sldId id="264" r:id="rId13"/>
    <p:sldId id="361" r:id="rId14"/>
    <p:sldId id="362" r:id="rId15"/>
    <p:sldId id="363" r:id="rId16"/>
    <p:sldId id="365" r:id="rId17"/>
    <p:sldId id="366" r:id="rId18"/>
    <p:sldId id="368" r:id="rId19"/>
    <p:sldId id="369" r:id="rId20"/>
    <p:sldId id="367" r:id="rId21"/>
    <p:sldId id="370" r:id="rId22"/>
    <p:sldId id="371" r:id="rId23"/>
    <p:sldId id="373" r:id="rId24"/>
    <p:sldId id="372" r:id="rId25"/>
    <p:sldId id="374" r:id="rId26"/>
    <p:sldId id="375" r:id="rId27"/>
    <p:sldId id="376" r:id="rId28"/>
    <p:sldId id="378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82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37" autoAdjust="0"/>
  </p:normalViewPr>
  <p:slideViewPr>
    <p:cSldViewPr snapToGrid="0">
      <p:cViewPr varScale="1">
        <p:scale>
          <a:sx n="64" d="100"/>
          <a:sy n="64" d="100"/>
        </p:scale>
        <p:origin x="74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ga Maksimenkova" userId="f2714537069f5c5f" providerId="LiveId" clId="{1F1048BF-3349-4190-8B6C-7745B0069E8A}"/>
    <pc:docChg chg="modSld">
      <pc:chgData name="Olga Maksimenkova" userId="f2714537069f5c5f" providerId="LiveId" clId="{1F1048BF-3349-4190-8B6C-7745B0069E8A}" dt="2024-02-07T07:49:57.914" v="17" actId="20577"/>
      <pc:docMkLst>
        <pc:docMk/>
      </pc:docMkLst>
      <pc:sldChg chg="modSp mod">
        <pc:chgData name="Olga Maksimenkova" userId="f2714537069f5c5f" providerId="LiveId" clId="{1F1048BF-3349-4190-8B6C-7745B0069E8A}" dt="2024-02-07T07:49:57.914" v="17" actId="20577"/>
        <pc:sldMkLst>
          <pc:docMk/>
          <pc:sldMk cId="846571982" sldId="256"/>
        </pc:sldMkLst>
        <pc:spChg chg="mod">
          <ac:chgData name="Olga Maksimenkova" userId="f2714537069f5c5f" providerId="LiveId" clId="{1F1048BF-3349-4190-8B6C-7745B0069E8A}" dt="2024-02-07T07:49:57.914" v="17" actId="20577"/>
          <ac:spMkLst>
            <pc:docMk/>
            <pc:sldMk cId="846571982" sldId="256"/>
            <ac:spMk id="3" creationId="{95B69F55-A7AB-9911-EDDC-DF34F41A5A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1E90A-B0E3-4FC4-AF3A-F8070F9E7965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545F3-F199-4F98-89AA-2C7039B3E5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91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7NM8enFpGE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sdn.microsoft.com/ru-ru/library/system.diagnostics.stopwatch(v=vs.110).aspx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200" b="0" dirty="0"/>
              <a:t>Measure code execution time (C#.NET) [</a:t>
            </a:r>
            <a:r>
              <a:rPr lang="en-US" sz="1200" b="0" dirty="0">
                <a:hlinkClick r:id="rId3"/>
              </a:rPr>
              <a:t>https://www.youtube.com/watch?v=C7NM8enFpGE</a:t>
            </a:r>
            <a:r>
              <a:rPr lang="en-US" sz="1200" b="0" dirty="0"/>
              <a:t>]</a:t>
            </a:r>
          </a:p>
          <a:p>
            <a:pPr fontAlgn="t"/>
            <a:r>
              <a:rPr lang="en-US" sz="1200" b="0" dirty="0"/>
              <a:t>Stopwatch – </a:t>
            </a:r>
            <a:r>
              <a:rPr lang="ru-RU" sz="1200" b="0" dirty="0"/>
              <a:t>класс</a:t>
            </a:r>
            <a:r>
              <a:rPr lang="en-US" sz="1200" b="0" dirty="0"/>
              <a:t> [</a:t>
            </a:r>
            <a:r>
              <a:rPr lang="en-US" sz="1200" b="0" dirty="0">
                <a:hlinkClick r:id="rId4"/>
              </a:rPr>
              <a:t>https://msdn.microsoft.com/ru-ru/library/system.diagnostics.stopwatch(v=vs.110).aspx</a:t>
            </a:r>
            <a:r>
              <a:rPr lang="en-US" sz="1200" b="0" dirty="0"/>
              <a:t>]</a:t>
            </a:r>
            <a:endParaRPr lang="ru-RU" sz="1200" b="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545F3-F199-4F98-89AA-2C7039B3E57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255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7E5CE-6912-367D-0557-7E7C5B370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A9D3B-E10F-121A-3476-99E74EA56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09C7F-06DB-A3BD-78BF-D7822A13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ОП «Программная инженерия»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513B-1FA9-A73D-6A7D-96787DEC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Программирование на  С</a:t>
            </a:r>
            <a:r>
              <a:rPr lang="en-US" dirty="0"/>
              <a:t>#</a:t>
            </a:r>
            <a:r>
              <a:rPr lang="ru-RU" dirty="0"/>
              <a:t>, 1 курс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4259CC-74DB-FFB4-E80A-8A8C2F3CE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888D20A3-4902-A8A7-F90D-5207BCD509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89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506A2F-3CDE-0434-A654-0998DC38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26EE813-48E7-462A-DF19-5EDE2208D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99DF5A-7061-A9BF-4E52-0C66333C31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05B8E-524F-ABEB-B9B4-825D7A78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C2F32B-07CE-B2EC-0352-957E80C51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0BDAAA-82CD-FE94-2A0C-FFB3FBE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731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FF430-4FB2-38B5-3D68-A692346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98D0E82-6EEF-A545-DC20-CBF878F3C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1C876-F1BB-4932-C535-3F2EA9CC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4E548-7877-4B1F-5590-216B34AC6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163BE7-DE97-FBBA-B9C9-E77908A0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46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12A61-46F5-0369-21D7-77659E97E0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D88A69-AF11-D489-3A4C-1608C1B76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ACB7F-F00C-550D-E3EC-FBA5C48C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FCF3A3-57AC-A480-C09E-0C1EE52D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620BA2-D555-2BA4-3FB9-97F6C699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7C1EC3-8419-4E69-A015-2CE490F8CF2A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61457B-3249-4616-A355-8C541A0400B2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50891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52C448-39D4-4585-9D9E-8991FD943167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E9A76C-0BE2-4008-8AB6-56A3F87C08F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0912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4B189-9DFA-451B-B588-2595DCE8A0C5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E46145-EBB4-429D-B3A0-0781CEC2651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5991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77EFEB-BA97-41CF-AD82-3EAE161B7D1C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3B984-0FF3-4BEE-8662-0B47FDF24D07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71994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420B3F-76AD-4988-BE6B-BA5BA3CFFA7F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A07F12-F1FD-45DB-924C-170A739A07F5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19074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54A589-D47D-4324-87EE-74E61E394C31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4BAC3-824D-4287-BB00-DAEE42E77DF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8832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3C25C69-4C03-4F69-B741-53EA5E01B3DC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9035E6-9E77-4403-8A48-37057260EE28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0983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912231-B0AF-F17F-7C38-03DCCDED73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8124" y="45492"/>
            <a:ext cx="1340893" cy="134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Теория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2449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373E06-C186-4945-8179-0995B7DE7071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6148F1-B56D-4D14-A11F-BEAE29DD1CE6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803547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CADC5-FA3F-4762-AD97-8045E0F8640B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37467-9C43-4FA1-BA2D-5702253461E9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523145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62B217-A8FB-4E4A-931A-5D7384848C72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50B991-0841-4B2B-B969-3958ACAE53AF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519004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A61F67-C99E-4419-B701-95E16B6F6F68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87457D-8CA8-45C6-BE1E-34F1F089BB61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51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 - 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9389297-B527-1493-047D-92CB029D1B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19" y="57980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4A2A2-2210-B0DA-ABE4-3C0BCB63B1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/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AF0043-6A68-1ED0-1AE2-D7109584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8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>
                <a:latin typeface="Consolas" panose="020B0609020204030204" pitchFamily="49" charset="0"/>
              </a:defRPr>
            </a:lvl1pPr>
            <a:lvl2pPr marL="9144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2pPr>
            <a:lvl3pPr marL="1371600" indent="-457200">
              <a:buFont typeface="+mj-lt"/>
              <a:buAutoNum type="arabicPeriod"/>
              <a:defRPr>
                <a:latin typeface="Consolas" panose="020B0609020204030204" pitchFamily="49" charset="0"/>
              </a:defRPr>
            </a:lvl3pPr>
            <a:lvl4pPr marL="17145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4pPr>
            <a:lvl5pPr marL="2171700" indent="-342900">
              <a:buFont typeface="+mj-lt"/>
              <a:buAutoNum type="arabicPeriod"/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091F73-0208-1AC3-C166-99B2B10E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111750-47E2-6507-6832-CE285183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BC2E1-3A2B-F886-F715-0AF2E608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71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CAD837-F1BF-7765-5F53-F865CD20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4D0C4-FBA3-C9E1-90AA-B906748F9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A27FD-AD00-BE92-360B-F5907D3B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1AA6F-F5C7-CF1A-2770-379A4DC5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6A6C2-1DBF-706D-C8A7-C70B7BF3C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 descr="Изображение выглядит как Шрифт, символ, логотип, круг&#10;&#10;Автоматически созданное описание">
            <a:extLst>
              <a:ext uri="{FF2B5EF4-FFF2-40B4-BE49-F238E27FC236}">
                <a16:creationId xmlns:a16="http://schemas.microsoft.com/office/drawing/2014/main" id="{C4A75925-6394-C65D-84C9-D3F03CA9F9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1" y="346015"/>
            <a:ext cx="1349072" cy="135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9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00BD8-196B-1D28-00CF-B9292DA3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335E52-A3FB-1B6A-E812-B696850BF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9BF307-C081-BD7E-9153-9541A9985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1A8AEE-1D92-CCB6-DE1A-F07F8DB8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A3EF1E-07DB-26EA-F092-098D2C1F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14AABA-C146-81F9-2074-9BD73378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21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E3A9B-9BCF-E076-1804-852143B2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5FDD3F-A6D7-7CEA-D39B-66A938D56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76A622-9E53-0F5B-F91C-47B1F8083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4217E47-0DFD-0AA9-FDA3-002DD553B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DB19F7-A7C1-65E9-C86C-D3DECE2D9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3D31634-27B2-2543-43E5-1B0E570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957D02-80A2-1C0C-517C-42EB47FBF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972FC5-4F33-CF68-D34F-52489BAF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80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58E2-06C3-4B44-13B7-2AB99A67C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812C12B-4522-57E5-3F69-B9D64E29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CF998AA-01ED-9BFA-9EF1-949BAC47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F6045A2-D289-6E8F-6331-AACB4D6E0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04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7190F3-D8E0-258C-A2D4-721623EF3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2F8DA-15E6-88AE-D3E2-B9CCF60B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85A27F-4806-1804-AB0F-741F7F23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80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0B23D-9B7C-4864-9818-B7372FF7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C2458-EE0A-63EF-B535-8F9A01C4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25345A-9080-BEBE-60AA-5FE7B0F3D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68FB8-84FE-F8DD-D78B-0D5DE89E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5E86D-CA0B-E51A-20D9-6E9B8D6C7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297A99-5CF2-A87D-A7EA-75DDBE3A4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39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878F0-5EF1-BCEC-275A-5AB69CD5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24E846-ABA5-060A-6904-75A212B3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A74E99-DE7E-316B-7FB5-900FCE5BF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A013-D7F4-4DE7-A5AD-08008C542006}" type="datetimeFigureOut">
              <a:rPr lang="ru-RU" smtClean="0"/>
              <a:t>07.02.2024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4F894-DADA-8658-65A8-97A6B418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B3E7EC-ABEC-BDC8-BD28-3161E0823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6E50-2801-4914-8FAE-0BE9FA4DD9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02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4FE4C9-3E91-4583-A239-1A0C4E91C25D}" type="datetime1">
              <a:rPr lang="ru-RU" smtClean="0"/>
              <a:pPr>
                <a:defRPr/>
              </a:pPr>
              <a:t>07.02.2024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BE09E0-85B5-48FD-AE81-E717CA92CD7D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227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hamas10/css-color-names/blob/master/css-color-names.jso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ahamas10/css-color-names/blob/master/css-color-names.js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rohk/million-headlines?select=abcnews-date-text.csv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ru-ru/dotnet/framework/wcf/feature-details/how-to-serialize-and-deserialize-json-data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dn.microsoft.com/en-us/library/ms173109.aspx" TargetMode="External"/><Relationship Id="rId7" Type="http://schemas.openxmlformats.org/officeDocument/2006/relationships/hyperlink" Target="https://msdn.microsoft.com/ru-ru/library/system.diagnostics.stopwatch(v=vs.110).aspx" TargetMode="External"/><Relationship Id="rId2" Type="http://schemas.openxmlformats.org/officeDocument/2006/relationships/hyperlink" Target="http://www.calabonga.net/blog/post/5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7NM8enFpGE" TargetMode="External"/><Relationship Id="rId5" Type="http://schemas.openxmlformats.org/officeDocument/2006/relationships/hyperlink" Target="http://stackoverflow.com/questions/17456788/how-to-randomly-pick-one-of-known-console-colors-for-text" TargetMode="External"/><Relationship Id="rId4" Type="http://schemas.openxmlformats.org/officeDocument/2006/relationships/hyperlink" Target="https://blog.foolsoft.ru/c-otlichie-klassa-ot-struktury-class-vs-struc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project.com/Articles/254617/Serialization-Part-I-Binary-Serialization" TargetMode="External"/><Relationship Id="rId7" Type="http://schemas.openxmlformats.org/officeDocument/2006/relationships/hyperlink" Target="https://docs.microsoft.com/en-us/dotnet/standard/serialization/steps-in-the-serialization-process" TargetMode="External"/><Relationship Id="rId2" Type="http://schemas.openxmlformats.org/officeDocument/2006/relationships/hyperlink" Target="https://msdn.microsoft.com/library/bb738528(v=vs.100)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sdn.microsoft.com/ru-ru/library/72hyey7b(v=vs.120).aspx" TargetMode="External"/><Relationship Id="rId5" Type="http://schemas.openxmlformats.org/officeDocument/2006/relationships/hyperlink" Target="http://www.c-sharpcorner.com/UploadFile/d3e4b1/serializing-and-deserializing-the-object-as-binary-data-usin/" TargetMode="External"/><Relationship Id="rId4" Type="http://schemas.openxmlformats.org/officeDocument/2006/relationships/hyperlink" Target="http://www.dotnetperls.com/serialize-lis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C1B5F-5DD4-C128-C5B1-5168040BA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01"/>
            <a:ext cx="9144000" cy="1739900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Программирование на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C#</a:t>
            </a:r>
            <a:br>
              <a:rPr lang="ru-RU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ru-RU" dirty="0"/>
              <a:t>Семинар №</a:t>
            </a:r>
            <a:r>
              <a:rPr lang="en-US" dirty="0"/>
              <a:t>5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B69F55-A7AB-9911-EDDC-DF34F41A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9301"/>
            <a:ext cx="9144000" cy="4838699"/>
          </a:xfrm>
        </p:spPr>
        <p:txBody>
          <a:bodyPr/>
          <a:lstStyle/>
          <a:p>
            <a:r>
              <a:rPr lang="ru-RU" sz="2800" dirty="0"/>
              <a:t>Модуль №</a:t>
            </a:r>
            <a:r>
              <a:rPr lang="en-US" sz="2800" dirty="0"/>
              <a:t>3</a:t>
            </a:r>
            <a:endParaRPr lang="ru-RU" sz="2800" dirty="0"/>
          </a:p>
          <a:p>
            <a:r>
              <a:rPr lang="ru-RU" dirty="0"/>
              <a:t>Тема: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Адаптеры потоков. Двоичный поток.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JSON-</a:t>
            </a:r>
            <a:r>
              <a:rPr lang="ru-RU" sz="3600" b="1" dirty="0" err="1">
                <a:solidFill>
                  <a:schemeClr val="accent5">
                    <a:lumMod val="75000"/>
                  </a:schemeClr>
                </a:solidFill>
              </a:rPr>
              <a:t>сериализация</a:t>
            </a:r>
            <a:endParaRPr lang="ru-RU" sz="3600" b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B319D-BAD0-4947-B5BB-A202D18F1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6494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Demo 02.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Сигнатуры Файлов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0E68B7-4AB7-43E3-B55E-58C0279EE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949"/>
            <a:ext cx="10515600" cy="65092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AnalyzeDirectoryFiles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files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Directory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.GetFiles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$"Analyzing files in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folder:"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foreach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files)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"unknown"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file =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.ReadAllBytes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HasSignature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(file,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{ 0x47, 0x49, 0x46, 0x38 }))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"GIF"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else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HasSignature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(file,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[] { 0xFF, 0xD8, 0xFF, 0xE1 }))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"Digital camera JPG(EXIF)"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file"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Comleted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files.Length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file(s) analyzed)!"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Exception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ex) {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Console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.WriteLine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$"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ex.GetType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().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ToString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ex.Message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}}</a:t>
            </a:r>
            <a:endParaRPr lang="ru-RU" sz="1600" b="1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AFE07BD-2076-4C54-B102-0F498506F45F}"/>
              </a:ext>
            </a:extLst>
          </p:cNvPr>
          <p:cNvSpPr/>
          <p:nvPr/>
        </p:nvSpPr>
        <p:spPr>
          <a:xfrm>
            <a:off x="9051010" y="1239865"/>
            <a:ext cx="2743200" cy="161182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анализируем сигнатуры всех файлов из папки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b="1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 выводим результат</a:t>
            </a:r>
            <a:endParaRPr lang="ru-RU" sz="1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D93B3DB-88C0-46CC-A656-56730FEFB055}"/>
              </a:ext>
            </a:extLst>
          </p:cNvPr>
          <p:cNvSpPr/>
          <p:nvPr/>
        </p:nvSpPr>
        <p:spPr>
          <a:xfrm>
            <a:off x="7768146" y="232474"/>
            <a:ext cx="2844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AnalyzeDirectoryFiles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689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032CA-8FAA-46EC-B481-201B8B09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987"/>
            <a:ext cx="10515600" cy="55619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Demo 02.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Сигнатуры Файлов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88E98-406B-442B-A16E-D76DD392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7"/>
            <a:ext cx="10515600" cy="4907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04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ополните код сигнатурами файлов из таблицы в задании</a:t>
            </a:r>
            <a:endParaRPr 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ToDo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05</a:t>
            </a:r>
            <a:r>
              <a:rPr lang="en-US" dirty="0">
                <a:solidFill>
                  <a:srgbClr val="000000"/>
                </a:solidFill>
                <a:latin typeface="+mn-lt"/>
              </a:rPr>
              <a:t>: 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Создайте тип, инкапсулирующий информацию об известной сигнатуре файла.</a:t>
            </a:r>
            <a:endParaRPr lang="en-US" dirty="0">
              <a:solidFill>
                <a:srgbClr val="000000"/>
              </a:solidFill>
              <a:latin typeface="+mn-lt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06: </a:t>
            </a:r>
            <a:r>
              <a:rPr lang="ru-RU" dirty="0">
                <a:solidFill>
                  <a:srgbClr val="000000"/>
                </a:solidFill>
                <a:latin typeface="+mn-lt"/>
              </a:rPr>
              <a:t>Создайте коллекцию известных сигнатур и ссылку на эту коллекцию используйте в методе </a:t>
            </a:r>
            <a:r>
              <a:rPr lang="en-US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AnalyzeDirectoryFiles</a:t>
            </a:r>
            <a:r>
              <a:rPr lang="ru-RU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 (вместо ручного поиска сигнатуры через </a:t>
            </a:r>
            <a:r>
              <a:rPr lang="en-US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if … else if …</a:t>
            </a:r>
            <a:r>
              <a:rPr lang="ru-RU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F542D88-00B6-457F-9C8B-F13DE14386F3}"/>
              </a:ext>
            </a:extLst>
          </p:cNvPr>
          <p:cNvSpPr/>
          <p:nvPr/>
        </p:nvSpPr>
        <p:spPr>
          <a:xfrm>
            <a:off x="839492" y="1021147"/>
            <a:ext cx="8534400" cy="258532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0 ?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	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Environment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.CurrentDirectory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AnalyzeDirectoryFiles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15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AA7F7-5AF7-4832-AA92-E3FB876F3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57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Сохранение Структур и Состояний Объектов в Файл</a:t>
            </a:r>
          </a:p>
        </p:txBody>
      </p:sp>
      <p:sp>
        <p:nvSpPr>
          <p:cNvPr id="4" name="Объект 4">
            <a:extLst>
              <a:ext uri="{FF2B5EF4-FFF2-40B4-BE49-F238E27FC236}">
                <a16:creationId xmlns:a16="http://schemas.microsoft.com/office/drawing/2014/main" id="{5416C0BA-5723-4886-B9ED-7777EB36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395413"/>
            <a:ext cx="11074400" cy="5462587"/>
          </a:xfrm>
          <a:ln>
            <a:solidFill>
              <a:srgbClr val="0070C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Объявить структуру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ConsoleSimbolStruct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, описывающую символ, расположенный в определённой позиции консольного окна.  Поля:</a:t>
            </a: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simb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символ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– целочисленная координата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целочисленная координата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Для получения значений полей использовать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свойства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Инициализация полей выполняется </a:t>
            </a: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конструктором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с параметрами типов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int.</a:t>
            </a:r>
          </a:p>
          <a:p>
            <a:pPr marL="0" indent="0">
              <a:buNone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создать массив структур-символов со случайными координатами. Вывести символы на экран поочерёдно, цвет отображения символа генерировать случайным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2119994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7B7E5-7929-4D77-A00F-1AE52935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963" y="108488"/>
            <a:ext cx="2820691" cy="9763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D83C3E-5E37-4D92-AE74-7BEA9C6F3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898"/>
            <a:ext cx="10515600" cy="581961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simbol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coord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y; } }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 {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&lt; 0 || y &lt; 0) </a:t>
            </a:r>
            <a:endParaRPr lang="ru-RU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throw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ArgumentOutOfRangeException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.x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x;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.y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y;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56863FE7-B03E-494F-8460-AAD4AA61274A}"/>
              </a:ext>
            </a:extLst>
          </p:cNvPr>
          <p:cNvSpPr/>
          <p:nvPr/>
        </p:nvSpPr>
        <p:spPr>
          <a:xfrm>
            <a:off x="6803757" y="4959458"/>
            <a:ext cx="4308528" cy="15963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TODO 07</a:t>
            </a:r>
            <a:r>
              <a:rPr lang="ru-RU" sz="28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 </a:t>
            </a:r>
            <a:endParaRPr lang="en-US" sz="2800" dirty="0">
              <a:solidFill>
                <a:schemeClr val="accent1">
                  <a:lumMod val="75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Дополнить ограничениями на максимальные значения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255772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997589-768C-4D8F-A759-4C6490084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01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 Program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6DF125-A1B9-4D91-8B8D-D38418C38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0184"/>
            <a:ext cx="10515600" cy="6177816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1000000;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rand =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Random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getRandomColor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.GetNames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ConsoleColor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)).Length));</a:t>
            </a:r>
          </a:p>
          <a:p>
            <a:r>
              <a:rPr lang="ru-RU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chars =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chars[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'*'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(30),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rand.Next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(30));</a:t>
            </a:r>
          </a:p>
          <a:p>
            <a:r>
              <a:rPr lang="ru-RU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for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2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ArrayLength</a:t>
            </a:r>
            <a:r>
              <a:rPr lang="nn-NO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.ForegroundColor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getRandomColor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.SetCursorPosition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(chars[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].X, chars[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].Y);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(chars[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].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Simb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Thread</a:t>
            </a:r>
            <a:r>
              <a:rPr lang="en-US" sz="2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.Sleep</a:t>
            </a:r>
            <a:r>
              <a:rPr lang="en-US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using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System.Threading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2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42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CA49E-9875-42AB-BAC8-4B32A8FE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365125"/>
            <a:ext cx="10749366" cy="1325563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Для выполнения дополнительного задания к  </a:t>
            </a:r>
            <a:br>
              <a:rPr lang="ru-RU" sz="3600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03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вам понадобится замерять время исполнения кода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830C79-A73D-4330-93A7-CCE4234F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827214"/>
            <a:ext cx="6571308" cy="4801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System.Diagnostics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b="1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DE3B2A-3DE2-4759-A997-89FCE5C28614}"/>
              </a:ext>
            </a:extLst>
          </p:cNvPr>
          <p:cNvSpPr/>
          <p:nvPr/>
        </p:nvSpPr>
        <p:spPr>
          <a:xfrm>
            <a:off x="325438" y="2443871"/>
            <a:ext cx="11028362" cy="403187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Stopwatch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Stopwatch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sw.Start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3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запуск измерения</a:t>
            </a:r>
          </a:p>
          <a:p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//ваш код</a:t>
            </a:r>
          </a:p>
          <a:p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sw.Stop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3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3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останов измерения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2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выводим результат измерения</a:t>
            </a:r>
            <a:endParaRPr lang="ru-RU" sz="32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2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sw.Elapsed.ToString</a:t>
            </a:r>
            <a:r>
              <a:rPr lang="en-US" sz="3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362280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47D1E-5170-4E6C-A1AB-A3D297F1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ToDo 0</a:t>
            </a:r>
            <a:r>
              <a:rPr lang="ru-RU" b="1" dirty="0">
                <a:solidFill>
                  <a:srgbClr val="FF0000"/>
                </a:solidFill>
              </a:rPr>
              <a:t>8</a:t>
            </a:r>
            <a:r>
              <a:rPr lang="en-US" dirty="0"/>
              <a:t>  </a:t>
            </a:r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к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03.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0D9B9-9EFE-4D6B-B570-F1D712774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48" y="1239865"/>
            <a:ext cx="10515600" cy="5108432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Дополните код приложения описанием класса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ConsoleSimbolClass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полностью идентичным структуре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ConsoleSimbolStruct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 основной программе полностью повторите процедуру создания объектов-символов с использованием класса. Проведите измерение времени исполнения. Выведите результаты обоих измерений в консольное окно. Как изменяются результаты измерений при увеличении/уменьшении элементов массивов?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190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A2A420-3103-46F3-AE32-2635FAB6F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42" y="2"/>
            <a:ext cx="4446721" cy="7439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ToDo</a:t>
            </a:r>
            <a:r>
              <a:rPr lang="en-US" dirty="0"/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 03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3AFEAA-4989-4298-991D-05BF578F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743920"/>
            <a:ext cx="11716719" cy="5643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ToDo 09. </a:t>
            </a:r>
            <a:r>
              <a:rPr lang="ru-RU" sz="2400" dirty="0"/>
              <a:t>Дополните программу записью массива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файл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с помощью средств бинарного потока: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bwr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ToDo 10</a:t>
            </a:r>
            <a:r>
              <a:rPr lang="en-US" sz="2400" b="1" dirty="0"/>
              <a:t>. </a:t>
            </a:r>
            <a:r>
              <a:rPr lang="ru-RU" sz="2400" dirty="0"/>
              <a:t>Прочитайте из файла 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400" dirty="0"/>
              <a:t>данные</a:t>
            </a:r>
            <a:r>
              <a:rPr lang="ru-RU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/>
              <a:t>первых семи структур, создайте соответствующие экземпляры структуры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ConsoleSimbolStruct</a:t>
            </a:r>
            <a:r>
              <a:rPr lang="en-US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2400" dirty="0"/>
              <a:t>и выведите сведения о структурах в консольное окно. 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</a:t>
            </a:r>
            <a:r>
              <a:rPr lang="ru-RU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Структуры.</a:t>
            </a:r>
            <a:r>
              <a:rPr lang="en-US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</a:t>
            </a:r>
            <a:r>
              <a:rPr lang="en-US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fbr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pPr marL="0" indent="0">
              <a:buNone/>
            </a:pPr>
            <a:r>
              <a:rPr lang="ru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326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9C539F-AF89-454E-A957-977E1EEB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475"/>
            <a:ext cx="10515600" cy="759417"/>
          </a:xfrm>
        </p:spPr>
        <p:txBody>
          <a:bodyPr/>
          <a:lstStyle/>
          <a:p>
            <a:r>
              <a:rPr lang="en-US" altLang="ru-RU" sz="4400" b="1" dirty="0">
                <a:solidFill>
                  <a:schemeClr val="accent5">
                    <a:lumMod val="75000"/>
                  </a:schemeClr>
                </a:solidFill>
              </a:rPr>
              <a:t>JSON-</a:t>
            </a:r>
            <a:r>
              <a:rPr lang="ru-RU" altLang="ru-RU" sz="4400" b="1" dirty="0" err="1">
                <a:solidFill>
                  <a:schemeClr val="accent5">
                    <a:lumMod val="75000"/>
                  </a:schemeClr>
                </a:solidFill>
              </a:rPr>
              <a:t>сериализация</a:t>
            </a:r>
            <a:r>
              <a:rPr lang="ru-RU" altLang="ru-RU" sz="4400" b="1" dirty="0">
                <a:solidFill>
                  <a:schemeClr val="accent5">
                    <a:lumMod val="75000"/>
                  </a:schemeClr>
                </a:solidFill>
              </a:rPr>
              <a:t> объекта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CE61BD-51CB-4167-A9F2-61875585A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468" y="991892"/>
            <a:ext cx="11059332" cy="5633633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Пространство имен </a:t>
            </a:r>
            <a:r>
              <a:rPr lang="en-US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sz="5800" dirty="0" err="1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сериализации</a:t>
            </a: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5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System.Runtime.Serialization</a:t>
            </a:r>
            <a:r>
              <a:rPr lang="en-US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.Json</a:t>
            </a:r>
            <a:endParaRPr lang="en-US" altLang="ru-RU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Добавить сборку </a:t>
            </a:r>
            <a:r>
              <a:rPr lang="en-US" sz="5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System.Runtime.Serialization</a:t>
            </a:r>
            <a:r>
              <a:rPr lang="en-US" sz="5800" dirty="0">
                <a:latin typeface="Arial" panose="020B0604020202020204" pitchFamily="34" charset="0"/>
                <a:cs typeface="Arial" panose="020B0604020202020204" pitchFamily="34" charset="0"/>
              </a:rPr>
              <a:t>.dll</a:t>
            </a:r>
            <a:endParaRPr lang="ru-RU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форматера – объекта класса: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ru-RU" sz="5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DataContractJsonSerialize</a:t>
            </a:r>
            <a:r>
              <a:rPr lang="en-US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58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formater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ru-RU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ru-RU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5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DataContractJsonSerializer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ru-RU" sz="5800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typeof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(*</a:t>
            </a:r>
            <a:r>
              <a:rPr lang="ru-RU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название_класса</a:t>
            </a:r>
            <a:r>
              <a:rPr lang="ru-RU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ru-RU" altLang="ru-RU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потока и файла: 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</a:pPr>
            <a:r>
              <a:rPr lang="en-US" altLang="ru-RU" sz="5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FileStream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sz="5800" b="1" dirty="0">
                <a:latin typeface="Arial" panose="020B0604020202020204" pitchFamily="34" charset="0"/>
                <a:cs typeface="Arial" panose="020B0604020202020204" pitchFamily="34" charset="0"/>
              </a:rPr>
              <a:t>fs 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ru-RU" sz="5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altLang="ru-RU" sz="5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FileStream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ru-RU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Имя_файла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  <a:r>
              <a:rPr lang="en-US" altLang="ru-RU" sz="58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FileMode</a:t>
            </a:r>
            <a:r>
              <a:rPr lang="en-US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.Create</a:t>
            </a:r>
            <a:r>
              <a:rPr lang="en-US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5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Собственно </a:t>
            </a:r>
            <a:r>
              <a:rPr lang="ru-RU" altLang="ru-RU" sz="5800" dirty="0" err="1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r>
              <a:rPr lang="ru-RU" altLang="ru-RU" sz="5800" dirty="0">
                <a:solidFill>
                  <a:srgbClr val="C828B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обращение к методу: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5800" b="1" dirty="0" err="1">
                <a:latin typeface="Arial" panose="020B0604020202020204" pitchFamily="34" charset="0"/>
                <a:cs typeface="Arial" panose="020B0604020202020204" pitchFamily="34" charset="0"/>
              </a:rPr>
              <a:t>formater</a:t>
            </a:r>
            <a:r>
              <a:rPr lang="ru-RU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WriteObject</a:t>
            </a:r>
            <a:r>
              <a:rPr lang="ru-RU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(поток, </a:t>
            </a:r>
            <a:r>
              <a:rPr lang="ru-RU" altLang="ru-RU" sz="5800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сериализуемый_объект</a:t>
            </a:r>
            <a:r>
              <a:rPr lang="ru-RU" altLang="ru-RU" sz="5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7213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6C554-1F19-429F-AE06-5A01F910C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0"/>
            <a:ext cx="11167820" cy="7129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04.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JSON-</a:t>
            </a:r>
            <a:r>
              <a:rPr lang="ru-RU" sz="4400" dirty="0" err="1">
                <a:solidFill>
                  <a:schemeClr val="accent1">
                    <a:lumMod val="75000"/>
                  </a:schemeClr>
                </a:solidFill>
              </a:rPr>
              <a:t>сериализация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 Студенты и Группы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64C809-A83B-461C-9AD2-9A1807B9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712922"/>
            <a:ext cx="11168062" cy="591136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System;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System.IO;   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FileStream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DataContractJsonSerializer</a:t>
            </a:r>
            <a:endParaRPr lang="en-US" sz="1600" b="1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System.Runtime.Serialization.JSON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using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System.Runtime.Serialization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SerializationException</a:t>
            </a:r>
            <a:endParaRPr lang="ru-RU" sz="1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  <a:r>
              <a:rPr lang="en-US" sz="1600" b="1" dirty="0" err="1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DataContract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name;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[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DataMember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year;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Student(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n,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y)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 name = n;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 year = y;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b="1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Правая фигурная скобка 2">
            <a:extLst>
              <a:ext uri="{FF2B5EF4-FFF2-40B4-BE49-F238E27FC236}">
                <a16:creationId xmlns:a16="http://schemas.microsoft.com/office/drawing/2014/main" id="{84310B01-2F12-4CD3-8A66-2F814FE24376}"/>
              </a:ext>
            </a:extLst>
          </p:cNvPr>
          <p:cNvSpPr/>
          <p:nvPr/>
        </p:nvSpPr>
        <p:spPr>
          <a:xfrm>
            <a:off x="7439186" y="1813302"/>
            <a:ext cx="418455" cy="74391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2D3DF4F0-42B4-4611-86F3-CE9A632F3513}"/>
              </a:ext>
            </a:extLst>
          </p:cNvPr>
          <p:cNvSpPr/>
          <p:nvPr/>
        </p:nvSpPr>
        <p:spPr>
          <a:xfrm>
            <a:off x="8059118" y="1425844"/>
            <a:ext cx="3294682" cy="1379349"/>
          </a:xfrm>
          <a:prstGeom prst="ellipse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rgbClr val="FF0000"/>
                </a:solidFill>
              </a:rPr>
              <a:t>Не забываем эти две  обязательные директивы!</a:t>
            </a:r>
          </a:p>
        </p:txBody>
      </p:sp>
    </p:spTree>
    <p:extLst>
      <p:ext uri="{BB962C8B-B14F-4D97-AF65-F5344CB8AC3E}">
        <p14:creationId xmlns:p14="http://schemas.microsoft.com/office/powerpoint/2010/main" val="165801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9B727-5D78-C8AB-9A16-69D8DB43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Задания преподавателя к семинару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A521D-8D3E-C945-89CD-62DD45517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346"/>
            <a:ext cx="10515600" cy="5082529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 семинаре много заданий, требующих изучения дополнительных материалов. Изучите документацию по ссылкам.</a:t>
            </a:r>
          </a:p>
          <a:p>
            <a:pPr marL="0" indent="0">
              <a:buNone/>
            </a:pPr>
            <a:r>
              <a:rPr lang="ru-RU" dirty="0"/>
              <a:t>Начинаем с задач без использования </a:t>
            </a:r>
            <a:r>
              <a:rPr lang="en-US" dirty="0"/>
              <a:t>JSON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Переходит к заданиям с </a:t>
            </a:r>
            <a:r>
              <a:rPr lang="en-US" dirty="0"/>
              <a:t>JSON</a:t>
            </a:r>
            <a:r>
              <a:rPr lang="ru-RU" dirty="0"/>
              <a:t>-</a:t>
            </a:r>
            <a:r>
              <a:rPr lang="ru-RU" dirty="0" err="1"/>
              <a:t>сериализацией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0780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7C4EB-0C7A-4E77-9CEA-984417DC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269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04.      </a:t>
            </a:r>
            <a:endParaRPr lang="ru-RU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E5ABA-6160-44C9-8EA6-81C0B73D6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35431"/>
            <a:ext cx="11353800" cy="6059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[</a:t>
            </a:r>
            <a:r>
              <a:rPr lang="en-US" sz="3400" b="1" dirty="0" err="1">
                <a:solidFill>
                  <a:schemeClr val="accent5">
                    <a:lumMod val="75000"/>
                  </a:schemeClr>
                </a:solidFill>
              </a:rPr>
              <a:t>DataContract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ident; 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название группы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list;  </a:t>
            </a:r>
            <a:r>
              <a:rPr lang="en-US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массив студентов</a:t>
            </a:r>
            <a:endParaRPr lang="en-US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Group(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id, 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ident = id;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.list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list;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}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  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override 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ToString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ident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":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foreach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en-US" b="1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Student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list)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            temp += st.name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"-"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st.year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 </a:t>
            </a:r>
            <a:r>
              <a:rPr lang="en-US" b="1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  "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C92C8F4-2490-44DC-9464-4908F4EDF91A}"/>
              </a:ext>
            </a:extLst>
          </p:cNvPr>
          <p:cNvSpPr/>
          <p:nvPr/>
        </p:nvSpPr>
        <p:spPr>
          <a:xfrm>
            <a:off x="7707178" y="1073258"/>
            <a:ext cx="3812583" cy="235574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ToDo 11</a:t>
            </a:r>
            <a:r>
              <a:rPr lang="en-US" sz="3200" dirty="0"/>
              <a:t>. </a:t>
            </a:r>
            <a:r>
              <a:rPr lang="ru-RU" sz="3200" dirty="0"/>
              <a:t>Добавьте атрибуты!</a:t>
            </a:r>
          </a:p>
        </p:txBody>
      </p:sp>
    </p:spTree>
    <p:extLst>
      <p:ext uri="{BB962C8B-B14F-4D97-AF65-F5344CB8AC3E}">
        <p14:creationId xmlns:p14="http://schemas.microsoft.com/office/powerpoint/2010/main" val="2045302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B66CB7C-8BD3-4FB8-89C1-1A570FA5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478" y="251720"/>
            <a:ext cx="10817817" cy="635456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list171 = {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Иванов"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1),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Петров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1),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"Сидоров"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,1)};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gr171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"ПИ-171"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list171);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list271 = {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Яковлев"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2),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Юрьевa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2),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Белов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,2)};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gr271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"ПИ-271"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list271);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Group[] 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groups = {gr171, gr271};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group.json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format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				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DataContractJsonSerializer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typeof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(Group[]));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format.WriteObject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(bas, groups); 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ru-RU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"Выполнена запись в файл </a:t>
            </a:r>
            <a:r>
              <a:rPr lang="ru-RU" sz="16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json</a:t>
            </a:r>
            <a:r>
              <a:rPr lang="ru-RU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ru-RU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 =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"group. json"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grps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Group[]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format.ReadObject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(bas);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ru-RU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Exception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 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- в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конце</a:t>
            </a:r>
            <a:r>
              <a:rPr lang="en-US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файла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bas.Close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ru-RU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600" b="1" dirty="0"/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23FD872F-7FB8-4036-A476-D9145F327148}"/>
              </a:ext>
            </a:extLst>
          </p:cNvPr>
          <p:cNvSpPr/>
          <p:nvPr/>
        </p:nvSpPr>
        <p:spPr>
          <a:xfrm>
            <a:off x="7547676" y="2878810"/>
            <a:ext cx="3310180" cy="1410346"/>
          </a:xfrm>
          <a:prstGeom prst="wedgeRectCallout">
            <a:avLst>
              <a:gd name="adj1" fmla="val -105110"/>
              <a:gd name="adj2" fmla="val 943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ToDo 12</a:t>
            </a:r>
            <a:r>
              <a:rPr lang="en-US" sz="2800" dirty="0"/>
              <a:t>. </a:t>
            </a:r>
            <a:r>
              <a:rPr lang="ru-RU" sz="2400" dirty="0">
                <a:solidFill>
                  <a:schemeClr val="accent5">
                    <a:lumMod val="50000"/>
                  </a:schemeClr>
                </a:solidFill>
              </a:rPr>
              <a:t>Добавьте вывод!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6433FC7-7762-4CD5-A655-35746105D2D6}"/>
              </a:ext>
            </a:extLst>
          </p:cNvPr>
          <p:cNvSpPr/>
          <p:nvPr/>
        </p:nvSpPr>
        <p:spPr>
          <a:xfrm>
            <a:off x="7547676" y="1379350"/>
            <a:ext cx="3310180" cy="61993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accent5">
                    <a:lumMod val="75000"/>
                  </a:schemeClr>
                </a:solidFill>
              </a:rPr>
              <a:t>Demo 0</a:t>
            </a:r>
            <a:r>
              <a:rPr lang="ru-RU" sz="48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123146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969" y="274638"/>
            <a:ext cx="9931831" cy="655260"/>
          </a:xfrm>
        </p:spPr>
        <p:txBody>
          <a:bodyPr>
            <a:normAutofit/>
          </a:bodyPr>
          <a:lstStyle/>
          <a:p>
            <a:r>
              <a:rPr lang="en-US" sz="3600" b="1" dirty="0" err="1">
                <a:solidFill>
                  <a:srgbClr val="FF0000"/>
                </a:solidFill>
              </a:rPr>
              <a:t>ToDo</a:t>
            </a:r>
            <a:r>
              <a:rPr lang="en-US" sz="3600" b="1" dirty="0">
                <a:solidFill>
                  <a:srgbClr val="FF0000"/>
                </a:solidFill>
              </a:rPr>
              <a:t> 13</a:t>
            </a:r>
            <a:r>
              <a:rPr lang="en-US" sz="3600" b="1" dirty="0"/>
              <a:t>.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JSON-</a:t>
            </a:r>
            <a:r>
              <a:rPr lang="ru-RU" sz="3600" b="1" dirty="0" err="1">
                <a:solidFill>
                  <a:schemeClr val="accent1">
                    <a:lumMod val="75000"/>
                  </a:schemeClr>
                </a:solidFill>
              </a:rPr>
              <a:t>сериализация</a:t>
            </a:r>
            <a:endParaRPr lang="ru-RU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2088A-F097-4D7A-BACB-71E0D575649B}" type="slidenum">
              <a:rPr lang="ru-RU" altLang="ru-RU" smtClean="0"/>
              <a:pPr/>
              <a:t>22</a:t>
            </a:fld>
            <a:endParaRPr lang="ru-RU" altLang="ru-RU"/>
          </a:p>
        </p:txBody>
      </p:sp>
      <p:sp>
        <p:nvSpPr>
          <p:cNvPr id="4" name="TextBox 3"/>
          <p:cNvSpPr txBox="1"/>
          <p:nvPr/>
        </p:nvSpPr>
        <p:spPr>
          <a:xfrm>
            <a:off x="278968" y="1011635"/>
            <a:ext cx="7051729" cy="16619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Создать новый проект, и выполнить </a:t>
            </a:r>
            <a:r>
              <a:rPr lang="en-US" sz="28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lang="ru-RU" sz="2800" b="1" u="sng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</a:t>
            </a:r>
            <a:r>
              <a:rPr lang="ru-RU" sz="2800" b="1" u="sng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сериализацию</a:t>
            </a: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объектов из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Demo 04</a:t>
            </a:r>
            <a:r>
              <a:rPr lang="ru-RU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Просмотрите </a:t>
            </a:r>
            <a:r>
              <a:rPr lang="en-US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JSON</a:t>
            </a:r>
            <a:r>
              <a:rPr lang="ru-RU" sz="28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файл.</a:t>
            </a: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endParaRPr lang="ru-RU" dirty="0">
              <a:latin typeface="Verdana" panose="020B060403050404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5923A-D05C-4D42-B306-08BDA59B31D1}"/>
              </a:ext>
            </a:extLst>
          </p:cNvPr>
          <p:cNvSpPr txBox="1"/>
          <p:nvPr/>
        </p:nvSpPr>
        <p:spPr>
          <a:xfrm>
            <a:off x="278969" y="2999482"/>
            <a:ext cx="7051728" cy="35394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 программу добавим классы: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наследник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Department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 (композиционно включает список сотрудников – объекты типа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агрегационно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включает список департаментов)</a:t>
            </a:r>
          </a:p>
        </p:txBody>
      </p:sp>
      <p:pic>
        <p:nvPicPr>
          <p:cNvPr id="6" name="Рисунок 4" descr="Вырезка экрана">
            <a:extLst>
              <a:ext uri="{FF2B5EF4-FFF2-40B4-BE49-F238E27FC236}">
                <a16:creationId xmlns:a16="http://schemas.microsoft.com/office/drawing/2014/main" id="{9DB01525-96DC-5146-9EFA-29280324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573437"/>
            <a:ext cx="3409627" cy="57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7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A18A5-AA2B-4CDD-8F51-80BFD09C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9756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Self 01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.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Цвета и их Коды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E2DE6-4EEF-4480-BBDB-59462380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88" y="1084882"/>
            <a:ext cx="11245312" cy="5773118"/>
          </a:xfrm>
        </p:spPr>
        <p:txBody>
          <a:bodyPr/>
          <a:lstStyle/>
          <a:p>
            <a:pPr marL="0" indent="0">
              <a:buNone/>
            </a:pPr>
            <a:r>
              <a:rPr lang="ru-RU" sz="20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Знакомство со структурой </a:t>
            </a:r>
            <a:r>
              <a:rPr lang="en-US" sz="20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JSON-</a:t>
            </a:r>
            <a:r>
              <a:rPr lang="ru-RU" sz="2000" b="1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файлов</a:t>
            </a:r>
            <a:endParaRPr lang="en-US" sz="2000" b="1" i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JSON-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файле (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https://github.com/bahamas10/css-color-names/blob/master/css-color-names.json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сохранён справочник цветов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палитры.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Сохраните этот файл к себе на диск, в папку проекта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программе опишите класс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MyColor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представления в программе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цветов. Поля класса: имя цвета (строка),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R-G-B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компоненты (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Прочитайте данные в объекты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MyColor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(обычным способом для чтения текста, поскольку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css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-color-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names.json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содержит только один объект) 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Разработайте приложение, которое по данным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css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-color-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names.json</a:t>
            </a:r>
            <a:r>
              <a:rPr lang="ru-RU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выводит на экран палитру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web-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цветов</a:t>
            </a:r>
          </a:p>
          <a:p>
            <a:pPr marL="0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Дополнительно потребуется:</a:t>
            </a:r>
          </a:p>
          <a:p>
            <a:pPr marL="457200" lvl="1" indent="0">
              <a:buNone/>
            </a:pP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Метод, преобразующий шестнадцатеричное представление цвета в три значения типа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R-G-B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составляющих (самостоятельно определите будет ли он статическим или </a:t>
            </a:r>
            <a:r>
              <a:rPr lang="ru-RU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экземплярным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ru-RU" sz="2000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упрощения работы с набором цветов может быть разработан класс </a:t>
            </a:r>
            <a:r>
              <a:rPr lang="en-US" sz="20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MyColorsList</a:t>
            </a:r>
            <a:r>
              <a:rPr lang="ru-RU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отвечающий за групповые операции над цветами.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026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57B66E-183C-46C7-96A3-C9E30F51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827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 </a:t>
            </a:r>
            <a:r>
              <a:rPr lang="en-US" b="1" dirty="0">
                <a:solidFill>
                  <a:srgbClr val="FF0000"/>
                </a:solidFill>
              </a:rPr>
              <a:t>Self 01 </a:t>
            </a:r>
            <a:r>
              <a:rPr lang="ru-RU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2D28B5-788F-42D5-A1C3-5C03F6A8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384"/>
            <a:ext cx="10956010" cy="5423492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JSON-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файле (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https://github.com/bahamas10/css-color-names/blob/master/css-color-names.json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 сохранён справочник цветов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палитры.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Сохраните этот файл к себе на диск, в папку проекта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программе опишите класс</a:t>
            </a: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MyColor</a:t>
            </a: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представления в программе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цветов. Поля класса: имя цвета (строка),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R-G-B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компоненты (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ru-RU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Прочитайте данные в объекты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MyColor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(обычным способом для чтения текста, поскольку</a:t>
            </a: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css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-color-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names.json</a:t>
            </a: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содержит только один объект)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Разработайте приложение, которое по данным 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css</a:t>
            </a:r>
            <a:r>
              <a:rPr lang="en-US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-color-</a:t>
            </a:r>
            <a:r>
              <a:rPr lang="en-US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names.json</a:t>
            </a:r>
            <a:r>
              <a:rPr lang="ru-RU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выводит на экран палитру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web-</a:t>
            </a: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цветов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Дополнительно потребуется: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Метод, преобразующий шестнадцатеричное представление цвета в три значения типа </a:t>
            </a:r>
            <a:r>
              <a:rPr lang="en-US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byte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для </a:t>
            </a: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R-G-B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составляющих (самостоятельно определите будет ли он статическим или </a:t>
            </a:r>
            <a:r>
              <a:rPr lang="ru-RU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экземплярным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* 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Для упрощения работы с набором цветов может быть разработан класс </a:t>
            </a:r>
            <a:r>
              <a:rPr lang="en-US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MyColorsList</a:t>
            </a:r>
            <a:r>
              <a:rPr lang="ru-RU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отвечающий за групповые операции над цветами.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8346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77BCB-57DE-4ABC-A3B3-F56AEFC9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83"/>
            <a:ext cx="10515600" cy="5252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Self 02.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B510E6-D0E0-4162-BEA7-10E8E193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972" y="852406"/>
            <a:ext cx="11105827" cy="60055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Небольшой конвертер данных из </a:t>
            </a:r>
            <a:r>
              <a:rPr lang="en-US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CSV </a:t>
            </a:r>
            <a:r>
              <a:rPr lang="ru-RU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sz="9600" b="1" i="1" dirty="0">
                <a:latin typeface="Arial" panose="020B0604020202020204" pitchFamily="34" charset="0"/>
                <a:cs typeface="Arial" panose="020B0604020202020204" pitchFamily="34" charset="0"/>
              </a:rPr>
              <a:t> JSON</a:t>
            </a:r>
            <a:endParaRPr lang="ru-RU" sz="9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Получить данные из файла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 abcnews-date-text-shorten.csv (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https://www.kaggle.com/datasets/therohk/million-headlines?select=abcnews-date-text.csv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Для каждой записи файла создать объект пользовательского класса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FileRecord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. Поля класса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FileRecord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определяются заголовками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abcnews-date-text-shorten.csv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Для представления записей использовать элемент управления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DataGridView</a:t>
            </a:r>
            <a:endParaRPr lang="ru-RU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Одновременной в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DataGridView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отображается не более 30 записей файла.</a:t>
            </a:r>
          </a:p>
          <a:p>
            <a:pPr lvl="0"/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При «пролистывании» элемента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DataGridView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по одной добавлять к отображающимся следующие или предыдущие записи.</a:t>
            </a:r>
          </a:p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По нажатию кнопки «Упорядочить» упорядочивать записи, выведенные в </a:t>
            </a:r>
            <a:r>
              <a:rPr lang="en-US" sz="9600" b="1" dirty="0" err="1">
                <a:latin typeface="Arial" panose="020B0604020202020204" pitchFamily="34" charset="0"/>
                <a:cs typeface="Arial" panose="020B0604020202020204" pitchFamily="34" charset="0"/>
              </a:rPr>
              <a:t>DataGridView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 по значению выделенного пользователем поля.</a:t>
            </a:r>
            <a:endParaRPr lang="en-U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По нажатию кнопки «Выгрузить» все отображённые объекты сохраняются в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JSON-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файле.</a:t>
            </a:r>
          </a:p>
          <a:p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По нажатию кнопки «Выгрузить всё» все объекты, данные для которых получен из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abcnews-date-text-shorten.csv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, сохраняются в </a:t>
            </a:r>
            <a:r>
              <a:rPr lang="en-US" sz="9600" dirty="0">
                <a:latin typeface="Arial" panose="020B0604020202020204" pitchFamily="34" charset="0"/>
                <a:cs typeface="Arial" panose="020B0604020202020204" pitchFamily="34" charset="0"/>
              </a:rPr>
              <a:t>JSON-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файле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9962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2B238-D977-4E80-AADB-979DBE0D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2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Self 03</a:t>
            </a:r>
            <a:r>
              <a:rPr lang="en-US" dirty="0"/>
              <a:t>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541ADA-0CBC-4695-BCE5-9AA5A8B1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47" y="1007390"/>
            <a:ext cx="10873353" cy="5850610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Чтение данных о нескольких однотипных объектах из </a:t>
            </a:r>
            <a:r>
              <a:rPr lang="en-US" sz="2800" dirty="0"/>
              <a:t>JSON</a:t>
            </a:r>
            <a:r>
              <a:rPr lang="ru-RU" sz="2800" dirty="0"/>
              <a:t>-файла</a:t>
            </a:r>
            <a:endParaRPr lang="en-US" sz="2800" dirty="0"/>
          </a:p>
          <a:p>
            <a:pPr marL="0" indent="0">
              <a:buNone/>
            </a:pPr>
            <a:r>
              <a:rPr lang="ru-RU" sz="2800" dirty="0"/>
              <a:t>Данные о студентах и их успеваемости хранятся в файле</a:t>
            </a:r>
            <a:endParaRPr lang="en-US" sz="2800" dirty="0"/>
          </a:p>
          <a:p>
            <a:r>
              <a:rPr lang="ru-RU" sz="2800" dirty="0"/>
              <a:t>В программе описать класс </a:t>
            </a:r>
            <a:r>
              <a:rPr lang="en-US" sz="2800" b="1" dirty="0"/>
              <a:t>Student</a:t>
            </a:r>
            <a:r>
              <a:rPr lang="ru-RU" sz="2800" dirty="0"/>
              <a:t> поля класса определяются</a:t>
            </a:r>
            <a:r>
              <a:rPr lang="en-US" sz="2800" dirty="0"/>
              <a:t> </a:t>
            </a:r>
            <a:r>
              <a:rPr lang="ru-RU" sz="2800" dirty="0"/>
              <a:t>данными файла</a:t>
            </a:r>
            <a:r>
              <a:rPr lang="en-US" sz="2800" dirty="0"/>
              <a:t> </a:t>
            </a:r>
            <a:r>
              <a:rPr lang="en-US" sz="2800" b="1" dirty="0" err="1"/>
              <a:t>Students.json</a:t>
            </a:r>
            <a:r>
              <a:rPr lang="ru-RU" sz="2800" dirty="0"/>
              <a:t>. См. пример (</a:t>
            </a:r>
            <a:r>
              <a:rPr lang="en-US" sz="2800" dirty="0">
                <a:hlinkClick r:id="rId2"/>
              </a:rPr>
              <a:t>https://docs.microsoft.com/ru-ru/dotnet/framework/wcf/feature-details/how-to-serialize-and-deserialize-json-data</a:t>
            </a:r>
            <a:r>
              <a:rPr lang="ru-RU" sz="2800" dirty="0"/>
              <a:t>)</a:t>
            </a:r>
          </a:p>
          <a:p>
            <a:r>
              <a:rPr lang="ru-RU" sz="2800" dirty="0"/>
              <a:t>В консольное окно в табличном виде вывести информацию о студентах и их успеваемости по трём предметам. В подвале таблицы привести средние значения оценок по алгебре, программированию и английскому (точность вывода 2 знака после запятой)</a:t>
            </a:r>
            <a:r>
              <a:rPr lang="en-US" dirty="0"/>
              <a:t>. 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539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A132DB-863B-4DFB-AA09-B3EAA38C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74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Self 04. 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FFF9B-6202-4E68-B4BA-227E3415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Дополнить задачу 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 03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возможностью сохранения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и получения данных о студентах и их успеваемости, полученных из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Students.json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в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файлы.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739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7E4F-4AEE-4A27-A6E5-2B338ED0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37"/>
            <a:ext cx="10515600" cy="488195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636F3-E64D-4041-AE41-00DC7F6BC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5912"/>
            <a:ext cx="10515600" cy="5920351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C# NET 4.0: Class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или в чём различия между Классом и Структурой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http://www.calabonga.net/blog/post/56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Classes and Structs (C# Programming Guide) 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https://msdn.microsoft.com/en-us/library/ms173109.aspx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C#: Отличие класса от структуры (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 err="1"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[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https://blog.foolsoft.ru/c-otlichie-klassa-ot-struktury-class-vs-struct/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ru-RU" sz="24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Метод получения случайного цвета 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http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://</a:t>
            </a:r>
            <a:r>
              <a:rPr lang="en-US" sz="2400" u="sng" kern="12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stackoverflow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.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com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/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questions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/17456788/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how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to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randomly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pick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one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of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known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console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colors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for</a:t>
            </a:r>
            <a:r>
              <a:rPr lang="ru-RU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-</a:t>
            </a:r>
            <a:r>
              <a:rPr lang="en-US" sz="2400" u="sng" kern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5"/>
              </a:rPr>
              <a:t>text</a:t>
            </a:r>
            <a:endParaRPr lang="en-US" sz="2400" u="sng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Measure code execution time (C#.NET)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https://www.youtube.com/watch?v=C7NM8enFpGE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Stopwatch – </a:t>
            </a: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класс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https://msdn.microsoft.com/ru-ru/library/system.diagnostics.stopwatch(v=vs.110).aspx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Метод получения случайного цвета 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http://stackoverflow.com/questions/17456788/how-to-randomly-pick-one-of-known-console-colors-for-text</a:t>
            </a:r>
            <a:r>
              <a:rPr lang="en-US" sz="2400" dirty="0"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t"/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u="sng" kern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2000" kern="1200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en-US" sz="1800" b="1" dirty="0">
              <a:solidFill>
                <a:srgbClr val="000000"/>
              </a:solidFill>
              <a:highlight>
                <a:srgbClr val="FFFFFF"/>
              </a:highlight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1800" b="1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86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52807-9116-42D2-AED1-78C1EF93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1" y="365126"/>
            <a:ext cx="11183319" cy="378794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Полезные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9DC8E8-6D02-4B3B-B740-7D979D36B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61" y="1131376"/>
            <a:ext cx="10997339" cy="5517397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How to: Serialize and Deserialize Objects To and From Binary Stream [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https://msdn.microsoft.com/library/bb738528(v=vs.100).aspx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Serialization 101 - Part I: Binary Serialization</a:t>
            </a:r>
            <a:r>
              <a:rPr lang="ru-RU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http://www.codeproject.com/Articles/254617/Serialization-Part-I-Binary-Serialization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Serialize List [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http://www.dotnetperls.com/serialize-list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ru-RU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Serializing and Deserializing an Object as Binary Data Using Binary Formatter ASP.NET C#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http://www.c-sharpcorner.com/UploadFile/d3e4b1/serializing-and-deserializing-the-object-as-binary-data-usin/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</a:p>
          <a:p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Двоичная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сериализация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https://msdn.microsoft.com/ru-ru/library/72hyey7b(v=vs.120).aspx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Steps in the serialization process: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https://docs.microsoft.com/en-us/dotnet/standard/serialization/steps-in-the-serialization-process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2010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34EC0D-0EB3-4B74-9E95-4D5D22D1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365125"/>
            <a:ext cx="1116782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01.</a:t>
            </a:r>
            <a:r>
              <a:rPr lang="ru-RU" sz="4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Пишем Целые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исла в Двоичный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оток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C25F00-812A-46A3-A31F-C08FCE5F7C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5738" y="1827213"/>
            <a:ext cx="11825287" cy="40226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Будем записывать целые числа (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int)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 в файл, с использованием двоичного адаптера. Выполните следующие задания, указанные в комментариях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 01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Прочитать и напечатать все числа из файла в обратном порядке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02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: увеличить  все числа в файле в 5 раз</a:t>
            </a:r>
          </a:p>
          <a:p>
            <a:pPr marL="0" indent="0">
              <a:buNone/>
            </a:pP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</a:t>
            </a:r>
            <a:r>
              <a:rPr 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03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: Прочитать и напечатать все числа из файла в прямом порядке</a:t>
            </a:r>
          </a:p>
        </p:txBody>
      </p:sp>
    </p:spTree>
    <p:extLst>
      <p:ext uri="{BB962C8B-B14F-4D97-AF65-F5344CB8AC3E}">
        <p14:creationId xmlns:p14="http://schemas.microsoft.com/office/powerpoint/2010/main" val="750531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DEDE6-9A39-40EF-A2E3-D5BB17C9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49" y="365125"/>
            <a:ext cx="10888851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Demo 01.</a:t>
            </a:r>
            <a:r>
              <a:rPr lang="ru-RU" sz="4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Пишем Целые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Ч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исла в Двоичный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</a:t>
            </a:r>
            <a:r>
              <a:rPr lang="ru-RU" sz="4400" dirty="0">
                <a:solidFill>
                  <a:schemeClr val="accent1">
                    <a:lumMod val="75000"/>
                  </a:schemeClr>
                </a:solidFill>
              </a:rPr>
              <a:t>оток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3CB9B5-8234-4F41-A08C-71B96A99F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6477"/>
            <a:ext cx="10515600" cy="4915285"/>
          </a:xfrm>
        </p:spPr>
        <p:txBody>
          <a:bodyPr>
            <a:normAutofit fontScale="62500" lnSpcReduction="20000"/>
          </a:bodyPr>
          <a:lstStyle/>
          <a:p>
            <a:r>
              <a:rPr lang="ru-RU" sz="3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Запись целых чисел в двоичный поток </a:t>
            </a:r>
            <a:endParaRPr lang="ru-RU" sz="3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BinaryWriter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"../../../../t.dat"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.Create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nn-NO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nn-NO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&lt;= 10; i += 2)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fOut.Write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fOut.Close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327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BF033-1F7B-4409-99CA-7FE271AC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1783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Demo 01.</a:t>
            </a:r>
            <a:r>
              <a:rPr lang="ru-RU" sz="3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Пишем Целые Числа в Двоичный Поток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CE157-727C-485D-9229-6637190A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7390"/>
            <a:ext cx="10515600" cy="5718874"/>
          </a:xfrm>
        </p:spPr>
        <p:txBody>
          <a:bodyPr>
            <a:normAutofit fontScale="47500" lnSpcReduction="20000"/>
          </a:bodyPr>
          <a:lstStyle/>
          <a:p>
            <a:r>
              <a:rPr lang="en-US" sz="3800" b="1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ru-RU" sz="3800" b="1" dirty="0">
                <a:solidFill>
                  <a:srgbClr val="008000"/>
                </a:solidFill>
                <a:highlight>
                  <a:srgbClr val="FFFFFF"/>
                </a:highlight>
              </a:rPr>
              <a:t>Ч</a:t>
            </a:r>
            <a:r>
              <a:rPr lang="ru-RU" sz="3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тение целых из двоичного потока. </a:t>
            </a:r>
          </a:p>
          <a:p>
            <a:r>
              <a:rPr lang="en-US" sz="3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sz="3800" b="1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ЧИТАТЬ И ЗАПИСЫВАТЬ СТРОГО ПО ОДНОМУ ЧИСЛУ!!! </a:t>
            </a:r>
          </a:p>
          <a:p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System;</a:t>
            </a:r>
          </a:p>
          <a:p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System.IO;</a:t>
            </a:r>
          </a:p>
          <a:p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 {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 =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FileStream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"../../../../t.dat"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FileMode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.Open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BinaryReader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(f);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 =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f.Length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4;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a;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3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n;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++) { </a:t>
            </a:r>
            <a:endParaRPr lang="ru-RU" sz="3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 = fIn.ReadInt32();</a:t>
            </a:r>
            <a:endParaRPr lang="ru-RU" sz="3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 + </a:t>
            </a:r>
            <a:r>
              <a:rPr lang="en-US" sz="3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"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endParaRPr lang="ru-RU" sz="3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38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3800" b="1" dirty="0">
                <a:highlight>
                  <a:srgbClr val="FFFFFF"/>
                </a:highlight>
              </a:rPr>
              <a:t> </a:t>
            </a:r>
            <a:r>
              <a:rPr lang="en-US" sz="38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Console.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WriteLine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3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</a:t>
            </a:r>
            <a:r>
              <a:rPr lang="ru-RU" sz="3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Числа в обратном порядке:</a:t>
            </a:r>
            <a:r>
              <a:rPr lang="en-US" sz="3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3800" b="1" dirty="0">
                <a:highlight>
                  <a:srgbClr val="FFFFFF"/>
                </a:highlight>
              </a:rPr>
              <a:t>);</a:t>
            </a:r>
            <a:endParaRPr lang="ru-RU" sz="3800" b="1" dirty="0">
              <a:highlight>
                <a:srgbClr val="FFFFFF"/>
              </a:highlight>
            </a:endParaRPr>
          </a:p>
          <a:p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fIn.Close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3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f.Close</a:t>
            </a:r>
            <a:r>
              <a:rPr lang="en-US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ru-RU" sz="3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9050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963" y="122237"/>
            <a:ext cx="6788257" cy="792162"/>
          </a:xfrm>
        </p:spPr>
        <p:txBody>
          <a:bodyPr>
            <a:normAutofit/>
          </a:bodyPr>
          <a:lstStyle/>
          <a:p>
            <a:pPr>
              <a:tabLst>
                <a:tab pos="449263" algn="l"/>
                <a:tab pos="620713" algn="l"/>
              </a:tabLst>
              <a:defRPr/>
            </a:pP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Demo 02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+mn-lt"/>
                <a:cs typeface="Calibri Light" panose="020F0302020204030204" pitchFamily="34" charset="0"/>
              </a:rPr>
              <a:t>.</a:t>
            </a:r>
            <a:r>
              <a:rPr lang="en-US" sz="3600" b="1" dirty="0">
                <a:latin typeface="+mn-lt"/>
              </a:rPr>
              <a:t> 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Сигнатуры Файлов</a:t>
            </a:r>
          </a:p>
        </p:txBody>
      </p:sp>
      <p:sp>
        <p:nvSpPr>
          <p:cNvPr id="3075" name="Номер слайда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DBF5CD-6899-4C8A-8EDD-81CDE9545B2D}" type="slidenum">
              <a:rPr kumimoji="0" lang="ru-RU" altLang="ru-RU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09600" y="990600"/>
            <a:ext cx="10972800" cy="148829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Написать программу, осуществляющую определение типов всех файлов из указанной пользователем папки (или из текущей папки, если папка не задана) по их сигнатурам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см. таблицу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Если тип файла не определён – выводить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“unknown”.</a:t>
            </a:r>
          </a:p>
          <a:p>
            <a:pPr marL="0" marR="0" lvl="0" indent="0" algn="just" defTabSz="914400" rtl="0" eaLnBrk="0" fontAlgn="base" latinLnBrk="0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Сигнатура файла – это набор байтов, обеспечивающий идентификацию типа файла.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241344"/>
              </p:ext>
            </p:extLst>
          </p:nvPr>
        </p:nvGraphicFramePr>
        <p:xfrm>
          <a:off x="1394848" y="2743201"/>
          <a:ext cx="9113004" cy="3978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96914">
                  <a:extLst>
                    <a:ext uri="{9D8B030D-6E8A-4147-A177-3AD203B41FA5}">
                      <a16:colId xmlns:a16="http://schemas.microsoft.com/office/drawing/2014/main" val="2894726496"/>
                    </a:ext>
                  </a:extLst>
                </a:gridCol>
                <a:gridCol w="2602761">
                  <a:extLst>
                    <a:ext uri="{9D8B030D-6E8A-4147-A177-3AD203B41FA5}">
                      <a16:colId xmlns:a16="http://schemas.microsoft.com/office/drawing/2014/main" val="3595384422"/>
                    </a:ext>
                  </a:extLst>
                </a:gridCol>
                <a:gridCol w="3913329">
                  <a:extLst>
                    <a:ext uri="{9D8B030D-6E8A-4147-A177-3AD203B41FA5}">
                      <a16:colId xmlns:a16="http://schemas.microsoft.com/office/drawing/2014/main" val="2559186535"/>
                    </a:ext>
                  </a:extLst>
                </a:gridCol>
              </a:tblGrid>
              <a:tr h="24622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Сигнатура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 (hex)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chemeClr val="tx1"/>
                          </a:solidFill>
                          <a:effectLst/>
                        </a:rPr>
                        <a:t>Примечание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4446288"/>
                  </a:ext>
                </a:extLst>
              </a:tr>
              <a:tr h="764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solidFill>
                            <a:schemeClr val="tx1"/>
                          </a:solidFill>
                          <a:effectLst/>
                        </a:rPr>
                        <a:t>47 49 46 38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GIF file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GIF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4 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6670911"/>
                  </a:ext>
                </a:extLst>
              </a:tr>
              <a:tr h="764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25 50 44 46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PDF file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PDF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4 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882441"/>
                  </a:ext>
                </a:extLst>
              </a:tr>
              <a:tr h="76474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89 50 4E 47 0D 0A 1A 0A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PNG image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PNG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8 байт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4413927"/>
                  </a:ext>
                </a:extLst>
              </a:tr>
              <a:tr h="7189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FF D8 FF E0</a:t>
                      </a:r>
                      <a:endParaRPr lang="ru-RU" sz="1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JPEG image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>
                          <a:effectLst/>
                        </a:rPr>
                        <a:t>“</a:t>
                      </a:r>
                      <a:r>
                        <a:rPr lang="en-US" sz="1400" dirty="0">
                          <a:effectLst/>
                        </a:rPr>
                        <a:t>JPEG</a:t>
                      </a:r>
                      <a:r>
                        <a:rPr lang="ru-RU" sz="1400" dirty="0">
                          <a:effectLst/>
                        </a:rPr>
                        <a:t>”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</a:t>
                      </a:r>
                      <a:r>
                        <a:rPr lang="en-US" sz="1400" dirty="0">
                          <a:effectLst/>
                        </a:rPr>
                        <a:t>4 </a:t>
                      </a:r>
                      <a:r>
                        <a:rPr lang="ru-RU" sz="1400" dirty="0">
                          <a:effectLst/>
                        </a:rPr>
                        <a:t>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1625014"/>
                  </a:ext>
                </a:extLst>
              </a:tr>
              <a:tr h="71891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FF D8 FF E1</a:t>
                      </a: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Digital camera JPG (EXIF)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“Digital camera JPG (EXIF)”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Размер: </a:t>
                      </a:r>
                      <a:r>
                        <a:rPr lang="en-US" sz="1400" dirty="0">
                          <a:effectLst/>
                        </a:rPr>
                        <a:t>4 </a:t>
                      </a:r>
                      <a:r>
                        <a:rPr lang="ru-RU" sz="1400" dirty="0">
                          <a:effectLst/>
                        </a:rPr>
                        <a:t>байта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Смещение: 0 байт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88452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0929" y="152401"/>
            <a:ext cx="9559871" cy="6597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Demo 02. </a:t>
            </a:r>
            <a:r>
              <a:rPr lang="ru-RU" sz="3200" b="1" dirty="0">
                <a:solidFill>
                  <a:schemeClr val="accent1">
                    <a:lumMod val="75000"/>
                  </a:schemeClr>
                </a:solidFill>
              </a:rPr>
              <a:t>Сигнатуры Файлов</a:t>
            </a:r>
          </a:p>
        </p:txBody>
      </p:sp>
      <p:sp>
        <p:nvSpPr>
          <p:cNvPr id="4099" name="Номер слайда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92BE9F0-E780-464A-9F50-1F8D34A0581F}" type="slidenum">
              <a:rPr lang="ru-RU" altLang="ru-RU" sz="1400"/>
              <a:pPr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ru-RU" altLang="ru-RU" sz="1400"/>
          </a:p>
        </p:txBody>
      </p:sp>
      <p:sp>
        <p:nvSpPr>
          <p:cNvPr id="4" name="Прямоугольник 3"/>
          <p:cNvSpPr/>
          <p:nvPr/>
        </p:nvSpPr>
        <p:spPr>
          <a:xfrm>
            <a:off x="240224" y="812165"/>
            <a:ext cx="11113576" cy="553997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проверка вхождения сигнатуры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signature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в начало файла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file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содержимое файла</a:t>
            </a:r>
            <a:r>
              <a:rPr lang="ru-RU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pt-BR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signature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pt-BR" sz="2400" dirty="0">
                <a:solidFill>
                  <a:srgbClr val="008000"/>
                </a:solidFill>
                <a:latin typeface="Consolas" panose="020B0609020204030204" pitchFamily="49" charset="0"/>
              </a:rPr>
              <a:t>сигнатура</a:t>
            </a:r>
            <a:r>
              <a:rPr lang="pt-BR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true -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сигнатура содержится в файле, иначе -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HasSignature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file,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signature)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signature.Length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signature.Length;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(signature[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!= file[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0210800" y="593989"/>
            <a:ext cx="1704313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HasSignature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7093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3009</Words>
  <Application>Microsoft Office PowerPoint</Application>
  <PresentationFormat>Широкоэкранный</PresentationFormat>
  <Paragraphs>345</Paragraphs>
  <Slides>27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Cascadia Mono</vt:lpstr>
      <vt:lpstr>Consolas</vt:lpstr>
      <vt:lpstr>Verdana</vt:lpstr>
      <vt:lpstr>Тема Office</vt:lpstr>
      <vt:lpstr>1_Тема Office</vt:lpstr>
      <vt:lpstr>Программирование на C# Семинар №5</vt:lpstr>
      <vt:lpstr>Задания преподавателя к семинару</vt:lpstr>
      <vt:lpstr>Полезные Материалы</vt:lpstr>
      <vt:lpstr>Полезные материалы</vt:lpstr>
      <vt:lpstr>Demo 01. Пишем Целые Числа в Двоичный Поток</vt:lpstr>
      <vt:lpstr>Demo 01. Пишем Целые Числа в Двоичный Поток</vt:lpstr>
      <vt:lpstr>Demo 01. Пишем Целые Числа в Двоичный Поток</vt:lpstr>
      <vt:lpstr>Demo 02. Сигнатуры Файлов</vt:lpstr>
      <vt:lpstr>Demo 02. Сигнатуры Файлов</vt:lpstr>
      <vt:lpstr>Demo 02. Сигнатуры Файлов   </vt:lpstr>
      <vt:lpstr>Demo 02. Сигнатуры Файлов</vt:lpstr>
      <vt:lpstr>Demo 03. Сохранение Структур и Состояний Объектов в Файл</vt:lpstr>
      <vt:lpstr>Demo 03. </vt:lpstr>
      <vt:lpstr>Demo 03. Program</vt:lpstr>
      <vt:lpstr>Для выполнения дополнительного задания к   Demo 03 вам понадобится замерять время исполнения кода:</vt:lpstr>
      <vt:lpstr>ToDo 08  к Demo 03.</vt:lpstr>
      <vt:lpstr>ToDo к Demo 03</vt:lpstr>
      <vt:lpstr>JSON-сериализация объекта</vt:lpstr>
      <vt:lpstr>Demo 04. JSON-сериализация: Студенты и Группы </vt:lpstr>
      <vt:lpstr>Demo 04.      </vt:lpstr>
      <vt:lpstr>Презентация PowerPoint</vt:lpstr>
      <vt:lpstr>ToDo 13. JSON-сериализация</vt:lpstr>
      <vt:lpstr>Self 01. Цвета и их Коды</vt:lpstr>
      <vt:lpstr>К Self 01 :</vt:lpstr>
      <vt:lpstr>Self 02. </vt:lpstr>
      <vt:lpstr>Self 03. </vt:lpstr>
      <vt:lpstr>Self 04.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Семинар №</dc:title>
  <dc:creator>Olga Maksimenkova</dc:creator>
  <cp:lastModifiedBy>Olga Maksimenkova</cp:lastModifiedBy>
  <cp:revision>42</cp:revision>
  <dcterms:created xsi:type="dcterms:W3CDTF">2023-08-29T08:44:39Z</dcterms:created>
  <dcterms:modified xsi:type="dcterms:W3CDTF">2024-02-07T07:50:03Z</dcterms:modified>
</cp:coreProperties>
</file>