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8" r:id="rId4"/>
    <p:sldId id="279" r:id="rId5"/>
    <p:sldId id="280" r:id="rId6"/>
    <p:sldId id="281" r:id="rId7"/>
    <p:sldId id="262" r:id="rId8"/>
    <p:sldId id="263" r:id="rId9"/>
    <p:sldId id="26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37" autoAdjust="0"/>
  </p:normalViewPr>
  <p:slideViewPr>
    <p:cSldViewPr snapToGrid="0">
      <p:cViewPr varScale="1">
        <p:scale>
          <a:sx n="41" d="100"/>
          <a:sy n="41" d="100"/>
        </p:scale>
        <p:origin x="7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E90A-B0E3-4FC4-AF3A-F8070F9E7965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545F3-F199-4F98-89AA-2C7039B3E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1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7E5CE-6912-367D-0557-7E7C5B37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A9D3B-E10F-121A-3476-99E74EA5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9C7F-06DB-A3BD-78BF-D7822A13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A513B-1FA9-A73D-6A7D-96787DEC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Программирование на  С</a:t>
            </a:r>
            <a:r>
              <a:rPr lang="en-US" dirty="0"/>
              <a:t>#</a:t>
            </a:r>
            <a:r>
              <a:rPr lang="ru-RU" dirty="0"/>
              <a:t>, 1 курс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259CC-74DB-FFB4-E80A-8A8C2F3C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888D20A3-4902-A8A7-F90D-5207BCD50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06A2F-3CDE-0434-A654-0998DC38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6EE813-48E7-462A-DF19-5EDE2208D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99DF5A-7061-A9BF-4E52-0C66333C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05B8E-524F-ABEB-B9B4-825D7A78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2F32B-07CE-B2EC-0352-957E80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BDAAA-82CD-FE94-2A0C-FFB3FBEA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31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F430-4FB2-38B5-3D68-A692346B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8D0E82-6EEF-A545-DC20-CBF878F3C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1C876-F1BB-4932-C535-3F2EA9CC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4E548-7877-4B1F-5590-216B34AC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63BE7-DE97-FBBA-B9C9-E77908A0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6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712A61-46F5-0369-21D7-77659E97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D88A69-AF11-D489-3A4C-1608C1B76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ACB7F-F00C-550D-E3EC-FBA5C48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CF3A3-57AC-A480-C09E-0C1EE52D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20BA2-D555-2BA4-3FB9-97F6C699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912231-B0AF-F17F-7C38-03DCCDED7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124" y="45492"/>
            <a:ext cx="1340893" cy="13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 -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9389297-B527-1493-047D-92CB029D1B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919" y="5798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478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Consolas" panose="020B0609020204030204" pitchFamily="49" charset="0"/>
              </a:defRPr>
            </a:lvl1pPr>
            <a:lvl2pPr marL="9144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2pPr>
            <a:lvl3pPr marL="13716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3pPr>
            <a:lvl4pPr marL="17145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4pPr>
            <a:lvl5pPr marL="21717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AD837-F1BF-7765-5F53-F865CD2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4D0C4-FBA3-C9E1-90AA-B906748F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A27FD-AD00-BE92-360B-F5907D3B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1AA6F-F5C7-CF1A-2770-379A4DC5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6A6C2-1DBF-706D-C8A7-C70B7BF3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C4A75925-6394-C65D-84C9-D3F03CA9F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00BD8-196B-1D28-00CF-B9292DA3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35E52-A3FB-1B6A-E812-B696850BF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9BF307-C081-BD7E-9153-9541A998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A8AEE-1D92-CCB6-DE1A-F07F8DB8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3EF1E-07DB-26EA-F092-098D2C1F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4AABA-C146-81F9-2074-9BD73378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21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E3A9B-9BCF-E076-1804-852143B2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5FDD3F-A6D7-7CEA-D39B-66A938D5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76A622-9E53-0F5B-F91C-47B1F808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17E47-0DFD-0AA9-FDA3-002DD553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DB19F7-A7C1-65E9-C86C-D3DECE2D9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D31634-27B2-2543-43E5-1B0E570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957D02-80A2-1C0C-517C-42EB47FB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972FC5-4F33-CF68-D34F-52489BAF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58E2-06C3-4B44-13B7-2AB99A67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12C12B-4522-57E5-3F69-B9D64E29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998AA-01ED-9BFA-9EF1-949BAC47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6045A2-D289-6E8F-6331-AACB4D6E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4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7190F3-D8E0-258C-A2D4-721623EF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2F8DA-15E6-88AE-D3E2-B9CCF60B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85A27F-4806-1804-AB0F-741F7F2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0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0B23D-9B7C-4864-9818-B7372FF7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C2458-EE0A-63EF-B535-8F9A01C4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25345A-9080-BEBE-60AA-5FE7B0F3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E68FB8-84FE-F8DD-D78B-0D5DE89E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5E86D-CA0B-E51A-20D9-6E9B8D6C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97A99-5CF2-A87D-A7EA-75DDBE3A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9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878F0-5EF1-BCEC-275A-5AB69CD5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4E846-ABA5-060A-6904-75A212B3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A74E99-DE7E-316B-7FB5-900FCE5BF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A013-D7F4-4DE7-A5AD-08008C54200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F894-DADA-8658-65A8-97A6B418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3E7EC-ABEC-BDC8-BD28-3161E0823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2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olgamaksimenkova/GenericLimintedNumber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ytehide.com/blog/single-responsibility-principle-in-csharp-solid-principles" TargetMode="External"/><Relationship Id="rId2" Type="http://schemas.openxmlformats.org/officeDocument/2006/relationships/hyperlink" Target="https://replit.com/@olgamaksimenkova/Logg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center.heroku.com/articles/writing-best-practices-for-application-lo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38.php" TargetMode="External"/><Relationship Id="rId2" Type="http://schemas.openxmlformats.org/officeDocument/2006/relationships/hyperlink" Target="https://ru.stackoverflow.com/questions/376728/%D0%9E%D0%B1%D0%BE%D0%B1%D1%89%D0%B5%D0%BD%D0%B8%D1%8F-%D0%B8-%D0%B8%D0%BD%D1%82%D0%B5%D1%80%D1%84%D0%B5%D0%B9%D1%81%D1%8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aesar_ciph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esar_ciphe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C1B5F-5DD4-C128-C5B1-5168040BA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01"/>
            <a:ext cx="9144000" cy="173990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Программирование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/>
              <a:t>Семинар №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B69F55-A7AB-9911-EDDC-DF34F41A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301"/>
            <a:ext cx="9144000" cy="4838699"/>
          </a:xfrm>
        </p:spPr>
        <p:txBody>
          <a:bodyPr/>
          <a:lstStyle/>
          <a:p>
            <a:r>
              <a:rPr lang="ru-RU" sz="2800" dirty="0"/>
              <a:t>Модуль №</a:t>
            </a:r>
            <a:r>
              <a:rPr lang="en-US" sz="2800" dirty="0"/>
              <a:t>3</a:t>
            </a:r>
            <a:endParaRPr lang="ru-RU" sz="2800" dirty="0"/>
          </a:p>
          <a:p>
            <a:r>
              <a:rPr lang="ru-RU" dirty="0"/>
              <a:t>Тема:</a:t>
            </a:r>
          </a:p>
          <a:p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Обобщённые типы, практика использования и не использования</a:t>
            </a:r>
          </a:p>
          <a:p>
            <a:endParaRPr lang="ru-RU" dirty="0"/>
          </a:p>
          <a:p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7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35E37-776E-46E7-82D6-654B8F7B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116238"/>
            <a:ext cx="10501393" cy="7671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01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89582-2709-4206-B6C0-81AFA089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80" y="883405"/>
            <a:ext cx="11167820" cy="585835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// алгоритм равномерного кодирования 8-ми направлений ветра: </a:t>
            </a:r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3300" dirty="0">
                <a:solidFill>
                  <a:srgbClr val="008000"/>
                </a:solidFill>
                <a:latin typeface="Cascadia Mono" panose="020B0609020000020004" pitchFamily="49" charset="0"/>
              </a:rPr>
              <a:t>// С, Ю, З, В, СЗ, СВ, ЮЗ, ЮВ.</a:t>
            </a:r>
            <a:endParaRPr lang="ru-RU" sz="3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WindEncoder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33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BinaryToStringEncoder</a:t>
            </a:r>
            <a:endParaRPr lang="en-US" sz="33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Dictionary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[]&gt; </a:t>
            </a:r>
            <a:r>
              <a:rPr lang="en-US" sz="3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GetDictionary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Dictionary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[]&gt;</a:t>
            </a: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ru-RU" sz="3300" dirty="0">
                <a:solidFill>
                  <a:srgbClr val="A31515"/>
                </a:solidFill>
                <a:latin typeface="Cascadia Mono" panose="020B0609020000020004" pitchFamily="49" charset="0"/>
              </a:rPr>
              <a:t>"С"</a:t>
            </a: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[] { 0, 0, 0 } },</a:t>
            </a: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ru-RU" sz="3300" dirty="0">
                <a:solidFill>
                  <a:srgbClr val="A31515"/>
                </a:solidFill>
                <a:latin typeface="Cascadia Mono" panose="020B0609020000020004" pitchFamily="49" charset="0"/>
              </a:rPr>
              <a:t>"Ю"</a:t>
            </a: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[] { 1, 0, 0 } },</a:t>
            </a: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ru-RU" sz="3300" dirty="0">
                <a:solidFill>
                  <a:srgbClr val="A31515"/>
                </a:solidFill>
                <a:latin typeface="Cascadia Mono" panose="020B0609020000020004" pitchFamily="49" charset="0"/>
              </a:rPr>
              <a:t>"З"</a:t>
            </a: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[] { 1, 1, 0 } },</a:t>
            </a: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ru-RU" sz="3300" dirty="0">
                <a:solidFill>
                  <a:srgbClr val="A31515"/>
                </a:solidFill>
                <a:latin typeface="Cascadia Mono" panose="020B0609020000020004" pitchFamily="49" charset="0"/>
              </a:rPr>
              <a:t>"В"</a:t>
            </a: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[] { 0, 1, 0 } },</a:t>
            </a: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ru-RU" sz="3300" dirty="0">
                <a:solidFill>
                  <a:srgbClr val="A31515"/>
                </a:solidFill>
                <a:latin typeface="Cascadia Mono" panose="020B0609020000020004" pitchFamily="49" charset="0"/>
              </a:rPr>
              <a:t>"СЗ"</a:t>
            </a: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[] { 1, 1, 1 } },</a:t>
            </a: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ru-RU" sz="3300" dirty="0">
                <a:solidFill>
                  <a:srgbClr val="A31515"/>
                </a:solidFill>
                <a:latin typeface="Cascadia Mono" panose="020B0609020000020004" pitchFamily="49" charset="0"/>
              </a:rPr>
              <a:t>"СВ"</a:t>
            </a: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[] { 0, 0, 1 } },</a:t>
            </a: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ru-RU" sz="3300" dirty="0">
                <a:solidFill>
                  <a:srgbClr val="A31515"/>
                </a:solidFill>
                <a:latin typeface="Cascadia Mono" panose="020B0609020000020004" pitchFamily="49" charset="0"/>
              </a:rPr>
              <a:t>"ЮЗ"</a:t>
            </a: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[] { 1, 0, 1 } },</a:t>
            </a: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ru-RU" sz="3300" dirty="0">
                <a:solidFill>
                  <a:srgbClr val="A31515"/>
                </a:solidFill>
                <a:latin typeface="Cascadia Mono" panose="020B0609020000020004" pitchFamily="49" charset="0"/>
              </a:rPr>
              <a:t>"ЮВ"</a:t>
            </a: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[] { 0, 1, 1 } }</a:t>
            </a: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58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D525D-9198-4F8F-8930-E5FF987F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365126"/>
            <a:ext cx="11167820" cy="4097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02.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Подпоследовательности Целых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01940D-A6DF-469C-BC2B-408B53E9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80" y="1146875"/>
            <a:ext cx="11167820" cy="571112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основной программе создайте две обобщённые коллекции: коллекцию целых чётных чисел и коллекцию целых, положительных нечётных чисел. Элементам последовательности являются объекты класса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LimitedNumber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&lt;int&gt;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ограничение на значение элемента последовательности передаются при помощи делегата, используйте лямбда-выражение при создании объекта. 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Продумайте и разработайте интерфейс взаимодействия с пользователем для управления последовательностями. Пользователю доступны следующие функции:</a:t>
            </a:r>
          </a:p>
          <a:p>
            <a:pPr algn="just"/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Создать последовательность на основе данных текстового файла (числа расположены по одному в строке и могут содержать некорректные данные); файл располагается рядом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файлом программы</a:t>
            </a:r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04.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Удалить элемент с некоторым значением из последовательности; если элемента с таким значением нет, программа должна оставаться работоспособной</a:t>
            </a:r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05.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Добавить элемент к уже существующей последовательности (помните, что последовательность имеет ограничения на ВСЕ свои элементы)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Используйте следующую заготовку кода из лекции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https://replit.com/@olgamaksimenkova/GenericLimintedNumbers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она потребует модификаций и дополнений.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36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B929F-6393-48BE-8BB3-D8AC2E1D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7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о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03</a:t>
            </a:r>
            <a:r>
              <a:rPr lang="en-US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Логирование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61677-7E77-44DB-A4AD-DFA3A7958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78" y="1131375"/>
            <a:ext cx="11152322" cy="5726625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Используйте следующую заготовку кода из лекции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https://replit.com/@olgamaksimenkova/Logger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она потребует модификаций и дополнений.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Завершите реализацию записи в консоль на основе логгера, предложенного на лекции. Реализуйте метод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DetailsLevel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GetDetailsLevel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получающий детализацию информации, выводимой об объекте. Низкий уровень детализации отвечает выводу только информации об объекте, высокий уровень детализации дополнение информации об объекте временем и датой логирования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Отойдём от печати в консоль и реализуем логгер: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Унаследуйте от класса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два частных логгера для классов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Gamer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соответственно. Логгеры наследники должны содержать информацию о лог-файле (путь). Классы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при создании связываются с логгерами соответствующего типа (да, это будет композиция!!!, логгеры не могут существовать без своего объекта).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Логировать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будем изменения состояний объектов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Gamer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каждое изменение состояния должно быть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залогировано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файле с меткой времени. Последняя запись лога – об уничтожении объекта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Важно удержаться при работе с классами без нарушений принципа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единственной ответственности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SRP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 Пример логгера, где раскрыт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SRP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можно посмотреть по ссылке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▷Uncover Single Responsibility Principle in C# + Examples✓ (bytehide.com)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Промышленные рекомендации о том, как могут выглядеть записи в лог, можно подсмотреть по ссылке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Writing Best Practices For Application Logs | Heroku Dev Center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31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D928F-30C1-4DD6-9333-01E0789B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Полезные Материалы к Семинару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31AB3-02B0-426C-B0A1-EDD7D422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20" y="1555520"/>
            <a:ext cx="11539959" cy="5092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Обобщения и интерфейсы </a:t>
            </a:r>
            <a:r>
              <a:rPr lang="en-US" dirty="0">
                <a:hlinkClick r:id="rId2"/>
              </a:rPr>
              <a:t>https://ru.stackoverflow.com/questions/376728/%D0%9E%D0%B1%D0%BE%D0%B1%D1%89%D0%B5%D0%BD%D0%B8%D1%8F-%D0%B8-%D0%B8%D0%BD%D1%82%D0%B5%D1%80%D1%84%D0%B5%D0%B9%D1%81%D1%8B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Ограничения обобщений </a:t>
            </a:r>
            <a:r>
              <a:rPr lang="en-US" dirty="0">
                <a:hlinkClick r:id="rId3"/>
              </a:rPr>
              <a:t>https://metanit.com/sharp/tutorial/3.38.php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Алгоритм шифрования </a:t>
            </a:r>
            <a:r>
              <a:rPr lang="en-US" dirty="0">
                <a:hlinkClick r:id="rId4"/>
              </a:rPr>
              <a:t>https://en.wikipedia.org/wiki/Caesar_cipher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37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5BBD3-8183-4264-96EE-DBDF5B67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41" y="126607"/>
            <a:ext cx="10998759" cy="120624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5">
                    <a:lumMod val="75000"/>
                  </a:schemeClr>
                </a:solidFill>
              </a:rPr>
              <a:t>В заданиях используются словари. Начинаем с краткого практикума!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AF0797-5419-4030-BED4-05A4764EF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7350" y="1437637"/>
            <a:ext cx="11449609" cy="5386090"/>
          </a:xfrm>
          <a:prstGeom prst="rect">
            <a:avLst/>
          </a:prstGeom>
          <a:solidFill>
            <a:srgbClr val="F5F5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Словарь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вид коллекции для быстрого поиска данных по ключу.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Синтаксис: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Dictionary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&lt;K, V&gt;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типизируется  параметром  K ( тип ключей) и параметром  V (тип значений).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Варианты конструкторов: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Dictionary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Dictionary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IDictionary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TKey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TValue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dictionary)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Dictionary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capacity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Пример использования конструктора класса без инициализации: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Dictionary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int, string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fam1 =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Dictionary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int, string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Конструктор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инициализатором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fam2 =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Dictionary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int, string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&gt;()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{ 1992,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"Ivanov"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},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{ 2000,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"Petrov"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},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{ 2011,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Sidorov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1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1D7E7C8-4136-4EAD-86D2-ED919554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61" y="371958"/>
            <a:ext cx="10997339" cy="6323309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ts val="1575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Значения из коллекции извлекаются по ключу.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575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Методы и свойства </a:t>
            </a:r>
            <a:r>
              <a:rPr lang="ru-RU" sz="2000" b="1" dirty="0" err="1">
                <a:solidFill>
                  <a:srgbClr val="4472C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Dictionary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(K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V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добавляет новый элемент в словарь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Clear() 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очищает словарь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ContainsKey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(K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проверяет наличие элемента с определенным ключом и возвращает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при его наличии 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ContainsValue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(V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проверяет наличие элемента с определенным значением и возвращает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при его наличии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Remove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(K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удаляет по ключу элемент из словаря. Удаление похоже на работу с List&lt;T&gt;, но не влияет на производительность, так как нет необходимости смещения последующих элементов в памяти. Но размер словаря не меняется, память тратится(. 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Удаленный элемент помещается в выходной параметр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Remove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(K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TryGetValue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(K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получает из словаря элемент по ключу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TryAdd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(K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V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добавляет в словарь элемент с ключом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значением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9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7B719F-26E6-41FA-961C-2E8DF6394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71" y="278969"/>
            <a:ext cx="11090329" cy="6579031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Свойства: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ru-RU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возвращает количество элементов в словаре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Comparer</a:t>
            </a:r>
            <a:r>
              <a:rPr lang="ru-RU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получает метод сравнения для вызывающего словаря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Ключи и значения, содержащиеся в коллекции, доступны отдельными списками: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Keys</a:t>
            </a:r>
            <a:r>
              <a:rPr lang="ru-RU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получает коллекцию ключей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Values</a:t>
            </a:r>
            <a:r>
              <a:rPr lang="ru-RU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получает коллекцию значений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Примененяется</a:t>
            </a:r>
            <a:r>
              <a:rPr lang="ru-RU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индексатор</a:t>
            </a:r>
            <a:r>
              <a:rPr lang="ru-RU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определенный в интерфейсе 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IDictionary</a:t>
            </a:r>
            <a:r>
              <a:rPr lang="en-US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TKey</a:t>
            </a:r>
            <a:r>
              <a:rPr lang="en-US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TValue&gt;: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TValue </a:t>
            </a:r>
            <a:r>
              <a:rPr lang="en-US" sz="32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TKey</a:t>
            </a:r>
            <a:r>
              <a:rPr lang="en-US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r>
              <a:rPr lang="ru-RU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  <a:r>
              <a:rPr lang="en-US" sz="32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32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2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r>
              <a:rPr lang="ru-RU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в качестве индекса в данном случае служит ключ элемента, а не сам индекс.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53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DD8A87D-90D9-443F-9178-6FA4057BE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7816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Пример. Рассмотрим еще один способ наполнения словаря помимо инициализатора, а также использование в качестве ключа строкового значения.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ts val="1575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string, string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dict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string, string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ts val="1575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ts val="1575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[</a:t>
            </a:r>
            <a:r>
              <a:rPr lang="ru-RU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ru-RU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]= </a:t>
            </a:r>
            <a:r>
              <a:rPr lang="ru-RU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"Один"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ts val="1575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[</a:t>
            </a:r>
            <a:r>
              <a:rPr lang="ru-RU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Two</a:t>
            </a:r>
            <a:r>
              <a:rPr lang="ru-RU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ru-RU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"Два"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ts val="1575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[</a:t>
            </a:r>
            <a:r>
              <a:rPr lang="ru-RU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Five</a:t>
            </a:r>
            <a:r>
              <a:rPr lang="ru-RU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ru-RU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"Пять"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ts val="1575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ts val="1575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AC4AD2C-C7DE-4590-B7A5-3DC27E220D01}"/>
              </a:ext>
            </a:extLst>
          </p:cNvPr>
          <p:cNvSpPr/>
          <p:nvPr/>
        </p:nvSpPr>
        <p:spPr>
          <a:xfrm>
            <a:off x="4200041" y="2805193"/>
            <a:ext cx="7991959" cy="405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Задание: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1. Создайте словарь с ключом типа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ru-RU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значением типа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из 2-3 записей.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Выведите на экран все ключи коллекции.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Выведи на экран все значения коллекции.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Очистите словарь.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Занесите новые записи (2-3).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Выведите на экран пары ключ-значение.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4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C1837-8FAB-48DA-AD8C-F07992A4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" y="365125"/>
            <a:ext cx="11229814" cy="8502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Dem0 01.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Обобщённый Интерфейс Шифрования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027CC-A16E-4803-AE2D-93BCCB6E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86" y="1215342"/>
            <a:ext cx="11229814" cy="54954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 обобщенный интерфейс, описывающий классы, которые умеют кодировать и декодировать информацию. 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F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fr-F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IEncrypted</a:t>
            </a:r>
            <a:r>
              <a:rPr lang="fr-F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2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fr-F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2800" dirty="0">
                <a:solidFill>
                  <a:srgbClr val="2B91AF"/>
                </a:solidFill>
                <a:latin typeface="Cascadia Mono" panose="020B0609020000020004" pitchFamily="49" charset="0"/>
              </a:rPr>
              <a:t>TU</a:t>
            </a:r>
            <a:r>
              <a:rPr lang="fr-F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T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Encode(TU u);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        TU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Decode(T t);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Необходимо написать классы, реализующие данный интерфейс.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Первый класс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Caesar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конкретный класс, реализация алгоритма шифрования Цезаря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https://en.wikipedia.org/wiki/Caesar_cipher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с неотрицательным ключом.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Второй класс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WindEncoder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кодирует 8 направлений ветра с помощью равномерного кодирования.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Третий класс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SideOfTheWorldEncoder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кодирует 4 стороны света с помощью равномерного кодирования. 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основной программе (консольном приложении) протестируйте решение.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вызова методов второго и третьего классов используйте массив объектов, реализующих обобщенный интерфейс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47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9961D-2603-43F6-8C0A-BFF32F4D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3"/>
            <a:ext cx="10515600" cy="405114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Demo 01. </a:t>
            </a:r>
            <a:endParaRPr lang="ru-RU" sz="3200" b="1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B3C0F-E528-4247-A3FF-F0CFB9C99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3" y="833377"/>
            <a:ext cx="11105827" cy="602462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abstract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class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BinaryToStringEncoder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IEncrypted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byte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[],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protected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abstract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Dictionary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byte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[]&gt;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GetDictionary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byte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[] Encode(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u)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TODO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реализовать данный метод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throw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NotImplementedException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 return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GetDictionary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Decode(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byte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[] 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TODO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02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реализовать данный метод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throw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NotImplementedException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 return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GetDictionary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4619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FB9F0-F135-45B9-B9F2-4FB552F5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018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Demo 01.</a:t>
            </a:r>
            <a:endParaRPr lang="ru-RU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29DDB0-9277-418A-9EB7-A0EE7530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102"/>
            <a:ext cx="10515600" cy="5309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SideOfTheWorldEncoder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BinaryToStringEncoder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Dictionary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[]&gt; </a:t>
            </a:r>
            <a:r>
              <a:rPr lang="en-US" sz="4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GetDictionary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Dictionary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[]&gt;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ru-RU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"С"</a:t>
            </a: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[] { 0, 0 } },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ru-RU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"Ю"</a:t>
            </a: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[] { 1, 0 } },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ru-RU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"З"</a:t>
            </a: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[] { 1, 1 } },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ru-RU" sz="4000" dirty="0">
                <a:solidFill>
                  <a:srgbClr val="A31515"/>
                </a:solidFill>
                <a:latin typeface="Cascadia Mono" panose="020B0609020000020004" pitchFamily="49" charset="0"/>
              </a:rPr>
              <a:t>"В"</a:t>
            </a: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[] { 0, 1 } }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986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1545</Words>
  <Application>Microsoft Office PowerPoint</Application>
  <PresentationFormat>Широкоэкранный</PresentationFormat>
  <Paragraphs>157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Consolas</vt:lpstr>
      <vt:lpstr>Тема Office</vt:lpstr>
      <vt:lpstr>Программирование на C# Семинар №7</vt:lpstr>
      <vt:lpstr>Полезные Материалы к Семинару</vt:lpstr>
      <vt:lpstr>В заданиях используются словари. Начинаем с краткого практикума! </vt:lpstr>
      <vt:lpstr>Презентация PowerPoint</vt:lpstr>
      <vt:lpstr>Презентация PowerPoint</vt:lpstr>
      <vt:lpstr>Презентация PowerPoint</vt:lpstr>
      <vt:lpstr>Dem0 01. Обобщённый Интерфейс Шифрования</vt:lpstr>
      <vt:lpstr>Demo 01. </vt:lpstr>
      <vt:lpstr>Demo 01.</vt:lpstr>
      <vt:lpstr>Demo 01</vt:lpstr>
      <vt:lpstr>Demo 02. Подпоследовательности Целых Чисел</vt:lpstr>
      <vt:lpstr>Demо 03. Логирование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№</dc:title>
  <dc:creator>Olga Maksimenkova</dc:creator>
  <cp:lastModifiedBy>Ирина Лесовская</cp:lastModifiedBy>
  <cp:revision>47</cp:revision>
  <dcterms:created xsi:type="dcterms:W3CDTF">2023-08-29T08:44:39Z</dcterms:created>
  <dcterms:modified xsi:type="dcterms:W3CDTF">2024-02-20T19:29:15Z</dcterms:modified>
</cp:coreProperties>
</file>