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sldIdLst>
    <p:sldId id="256" r:id="rId5"/>
    <p:sldId id="258" r:id="rId6"/>
    <p:sldId id="259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127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371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91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60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363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264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1734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128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4924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62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705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E028B6F-D647-4878-B4BB-2D1F673AE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4584" y="11386"/>
            <a:ext cx="7767416" cy="6777596"/>
          </a:xfrm>
          <a:custGeom>
            <a:avLst/>
            <a:gdLst>
              <a:gd name="connsiteX0" fmla="*/ 7767416 w 7767416"/>
              <a:gd name="connsiteY0" fmla="*/ 1399861 h 6777596"/>
              <a:gd name="connsiteX1" fmla="*/ 7767416 w 7767416"/>
              <a:gd name="connsiteY1" fmla="*/ 2360732 h 6777596"/>
              <a:gd name="connsiteX2" fmla="*/ 5766870 w 7767416"/>
              <a:gd name="connsiteY2" fmla="*/ 6058701 h 6777596"/>
              <a:gd name="connsiteX3" fmla="*/ 5364742 w 7767416"/>
              <a:gd name="connsiteY3" fmla="*/ 5841156 h 6777596"/>
              <a:gd name="connsiteX4" fmla="*/ 7767416 w 7767416"/>
              <a:gd name="connsiteY4" fmla="*/ 241367 h 6777596"/>
              <a:gd name="connsiteX5" fmla="*/ 7767416 w 7767416"/>
              <a:gd name="connsiteY5" fmla="*/ 1202237 h 6777596"/>
              <a:gd name="connsiteX6" fmla="*/ 5008532 w 7767416"/>
              <a:gd name="connsiteY6" fmla="*/ 6301980 h 6777596"/>
              <a:gd name="connsiteX7" fmla="*/ 4606405 w 7767416"/>
              <a:gd name="connsiteY7" fmla="*/ 6084435 h 6777596"/>
              <a:gd name="connsiteX8" fmla="*/ 7271266 w 7767416"/>
              <a:gd name="connsiteY8" fmla="*/ 0 h 6777596"/>
              <a:gd name="connsiteX9" fmla="*/ 7767416 w 7767416"/>
              <a:gd name="connsiteY9" fmla="*/ 0 h 6777596"/>
              <a:gd name="connsiteX10" fmla="*/ 7767416 w 7767416"/>
              <a:gd name="connsiteY10" fmla="*/ 43746 h 6777596"/>
              <a:gd name="connsiteX11" fmla="*/ 4124504 w 7767416"/>
              <a:gd name="connsiteY11" fmla="*/ 6777596 h 6777596"/>
              <a:gd name="connsiteX12" fmla="*/ 3722377 w 7767416"/>
              <a:gd name="connsiteY12" fmla="*/ 6560053 h 6777596"/>
              <a:gd name="connsiteX13" fmla="*/ 6644537 w 7767416"/>
              <a:gd name="connsiteY13" fmla="*/ 0 h 6777596"/>
              <a:gd name="connsiteX14" fmla="*/ 7164353 w 7767416"/>
              <a:gd name="connsiteY14" fmla="*/ 0 h 6777596"/>
              <a:gd name="connsiteX15" fmla="*/ 3936690 w 7767416"/>
              <a:gd name="connsiteY15" fmla="*/ 5966271 h 6777596"/>
              <a:gd name="connsiteX16" fmla="*/ 3534563 w 7767416"/>
              <a:gd name="connsiteY16" fmla="*/ 5748726 h 6777596"/>
              <a:gd name="connsiteX17" fmla="*/ 6017810 w 7767416"/>
              <a:gd name="connsiteY17" fmla="*/ 0 h 6777596"/>
              <a:gd name="connsiteX18" fmla="*/ 6537626 w 7767416"/>
              <a:gd name="connsiteY18" fmla="*/ 0 h 6777596"/>
              <a:gd name="connsiteX19" fmla="*/ 3371597 w 7767416"/>
              <a:gd name="connsiteY19" fmla="*/ 5852342 h 6777596"/>
              <a:gd name="connsiteX20" fmla="*/ 2969470 w 7767416"/>
              <a:gd name="connsiteY20" fmla="*/ 5634798 h 6777596"/>
              <a:gd name="connsiteX21" fmla="*/ 5391082 w 7767416"/>
              <a:gd name="connsiteY21" fmla="*/ 0 h 6777596"/>
              <a:gd name="connsiteX22" fmla="*/ 5910897 w 7767416"/>
              <a:gd name="connsiteY22" fmla="*/ 0 h 6777596"/>
              <a:gd name="connsiteX23" fmla="*/ 3063713 w 7767416"/>
              <a:gd name="connsiteY23" fmla="*/ 5262964 h 6777596"/>
              <a:gd name="connsiteX24" fmla="*/ 2661586 w 7767416"/>
              <a:gd name="connsiteY24" fmla="*/ 5045420 h 6777596"/>
              <a:gd name="connsiteX25" fmla="*/ 4764354 w 7767416"/>
              <a:gd name="connsiteY25" fmla="*/ 0 h 6777596"/>
              <a:gd name="connsiteX26" fmla="*/ 5284169 w 7767416"/>
              <a:gd name="connsiteY26" fmla="*/ 0 h 6777596"/>
              <a:gd name="connsiteX27" fmla="*/ 2900020 w 7767416"/>
              <a:gd name="connsiteY27" fmla="*/ 4407053 h 6777596"/>
              <a:gd name="connsiteX28" fmla="*/ 2497893 w 7767416"/>
              <a:gd name="connsiteY28" fmla="*/ 4189509 h 6777596"/>
              <a:gd name="connsiteX29" fmla="*/ 4137627 w 7767416"/>
              <a:gd name="connsiteY29" fmla="*/ 0 h 6777596"/>
              <a:gd name="connsiteX30" fmla="*/ 4657442 w 7767416"/>
              <a:gd name="connsiteY30" fmla="*/ 0 h 6777596"/>
              <a:gd name="connsiteX31" fmla="*/ 2118158 w 7767416"/>
              <a:gd name="connsiteY31" fmla="*/ 4693817 h 6777596"/>
              <a:gd name="connsiteX32" fmla="*/ 1716031 w 7767416"/>
              <a:gd name="connsiteY32" fmla="*/ 4476272 h 6777596"/>
              <a:gd name="connsiteX33" fmla="*/ 3510898 w 7767416"/>
              <a:gd name="connsiteY33" fmla="*/ 0 h 6777596"/>
              <a:gd name="connsiteX34" fmla="*/ 4030714 w 7767416"/>
              <a:gd name="connsiteY34" fmla="*/ 0 h 6777596"/>
              <a:gd name="connsiteX35" fmla="*/ 1997663 w 7767416"/>
              <a:gd name="connsiteY35" fmla="*/ 3758054 h 6777596"/>
              <a:gd name="connsiteX36" fmla="*/ 1595536 w 7767416"/>
              <a:gd name="connsiteY36" fmla="*/ 3540509 h 6777596"/>
              <a:gd name="connsiteX37" fmla="*/ 2884170 w 7767416"/>
              <a:gd name="connsiteY37" fmla="*/ 0 h 6777596"/>
              <a:gd name="connsiteX38" fmla="*/ 3403986 w 7767416"/>
              <a:gd name="connsiteY38" fmla="*/ 0 h 6777596"/>
              <a:gd name="connsiteX39" fmla="*/ 1715921 w 7767416"/>
              <a:gd name="connsiteY39" fmla="*/ 3120354 h 6777596"/>
              <a:gd name="connsiteX40" fmla="*/ 1313794 w 7767416"/>
              <a:gd name="connsiteY40" fmla="*/ 2902810 h 6777596"/>
              <a:gd name="connsiteX41" fmla="*/ 2257443 w 7767416"/>
              <a:gd name="connsiteY41" fmla="*/ 0 h 6777596"/>
              <a:gd name="connsiteX42" fmla="*/ 2777258 w 7767416"/>
              <a:gd name="connsiteY42" fmla="*/ 0 h 6777596"/>
              <a:gd name="connsiteX43" fmla="*/ 1541206 w 7767416"/>
              <a:gd name="connsiteY43" fmla="*/ 2284819 h 6777596"/>
              <a:gd name="connsiteX44" fmla="*/ 1139079 w 7767416"/>
              <a:gd name="connsiteY44" fmla="*/ 2067274 h 6777596"/>
              <a:gd name="connsiteX45" fmla="*/ 1630716 w 7767416"/>
              <a:gd name="connsiteY45" fmla="*/ 0 h 6777596"/>
              <a:gd name="connsiteX46" fmla="*/ 2150531 w 7767416"/>
              <a:gd name="connsiteY46" fmla="*/ 0 h 6777596"/>
              <a:gd name="connsiteX47" fmla="*/ 840733 w 7767416"/>
              <a:gd name="connsiteY47" fmla="*/ 2421135 h 6777596"/>
              <a:gd name="connsiteX48" fmla="*/ 438606 w 7767416"/>
              <a:gd name="connsiteY48" fmla="*/ 2203590 h 6777596"/>
              <a:gd name="connsiteX49" fmla="*/ 1003987 w 7767416"/>
              <a:gd name="connsiteY49" fmla="*/ 0 h 6777596"/>
              <a:gd name="connsiteX50" fmla="*/ 1523803 w 7767416"/>
              <a:gd name="connsiteY50" fmla="*/ 0 h 6777596"/>
              <a:gd name="connsiteX51" fmla="*/ 584934 w 7767416"/>
              <a:gd name="connsiteY51" fmla="*/ 1735481 h 6777596"/>
              <a:gd name="connsiteX52" fmla="*/ 182807 w 7767416"/>
              <a:gd name="connsiteY52" fmla="*/ 1517936 h 6777596"/>
              <a:gd name="connsiteX53" fmla="*/ 377260 w 7767416"/>
              <a:gd name="connsiteY53" fmla="*/ 0 h 6777596"/>
              <a:gd name="connsiteX54" fmla="*/ 897075 w 7767416"/>
              <a:gd name="connsiteY54" fmla="*/ 0 h 6777596"/>
              <a:gd name="connsiteX55" fmla="*/ 402127 w 7767416"/>
              <a:gd name="connsiteY55" fmla="*/ 914901 h 6777596"/>
              <a:gd name="connsiteX56" fmla="*/ 0 w 7767416"/>
              <a:gd name="connsiteY56" fmla="*/ 697357 h 677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767416" h="6777596">
                <a:moveTo>
                  <a:pt x="7767416" y="1399861"/>
                </a:moveTo>
                <a:lnTo>
                  <a:pt x="7767416" y="2360732"/>
                </a:lnTo>
                <a:lnTo>
                  <a:pt x="5766870" y="6058701"/>
                </a:lnTo>
                <a:lnTo>
                  <a:pt x="5364742" y="5841156"/>
                </a:lnTo>
                <a:close/>
                <a:moveTo>
                  <a:pt x="7767416" y="241367"/>
                </a:moveTo>
                <a:lnTo>
                  <a:pt x="7767416" y="1202237"/>
                </a:lnTo>
                <a:lnTo>
                  <a:pt x="5008532" y="6301980"/>
                </a:lnTo>
                <a:lnTo>
                  <a:pt x="4606405" y="6084435"/>
                </a:lnTo>
                <a:close/>
                <a:moveTo>
                  <a:pt x="7271266" y="0"/>
                </a:moveTo>
                <a:lnTo>
                  <a:pt x="7767416" y="0"/>
                </a:lnTo>
                <a:lnTo>
                  <a:pt x="7767416" y="43746"/>
                </a:lnTo>
                <a:lnTo>
                  <a:pt x="4124504" y="6777596"/>
                </a:lnTo>
                <a:lnTo>
                  <a:pt x="3722377" y="6560053"/>
                </a:lnTo>
                <a:close/>
                <a:moveTo>
                  <a:pt x="6644537" y="0"/>
                </a:moveTo>
                <a:lnTo>
                  <a:pt x="7164353" y="0"/>
                </a:lnTo>
                <a:lnTo>
                  <a:pt x="3936690" y="5966271"/>
                </a:lnTo>
                <a:lnTo>
                  <a:pt x="3534563" y="5748726"/>
                </a:lnTo>
                <a:close/>
                <a:moveTo>
                  <a:pt x="6017810" y="0"/>
                </a:moveTo>
                <a:lnTo>
                  <a:pt x="6537626" y="0"/>
                </a:lnTo>
                <a:lnTo>
                  <a:pt x="3371597" y="5852342"/>
                </a:lnTo>
                <a:lnTo>
                  <a:pt x="2969470" y="5634798"/>
                </a:lnTo>
                <a:close/>
                <a:moveTo>
                  <a:pt x="5391082" y="0"/>
                </a:moveTo>
                <a:lnTo>
                  <a:pt x="5910897" y="0"/>
                </a:lnTo>
                <a:lnTo>
                  <a:pt x="3063713" y="5262964"/>
                </a:lnTo>
                <a:lnTo>
                  <a:pt x="2661586" y="5045420"/>
                </a:lnTo>
                <a:close/>
                <a:moveTo>
                  <a:pt x="4764354" y="0"/>
                </a:moveTo>
                <a:lnTo>
                  <a:pt x="5284169" y="0"/>
                </a:lnTo>
                <a:lnTo>
                  <a:pt x="2900020" y="4407053"/>
                </a:lnTo>
                <a:lnTo>
                  <a:pt x="2497893" y="4189509"/>
                </a:lnTo>
                <a:close/>
                <a:moveTo>
                  <a:pt x="4137627" y="0"/>
                </a:moveTo>
                <a:lnTo>
                  <a:pt x="4657442" y="0"/>
                </a:lnTo>
                <a:lnTo>
                  <a:pt x="2118158" y="4693817"/>
                </a:lnTo>
                <a:lnTo>
                  <a:pt x="1716031" y="4476272"/>
                </a:lnTo>
                <a:close/>
                <a:moveTo>
                  <a:pt x="3510898" y="0"/>
                </a:moveTo>
                <a:lnTo>
                  <a:pt x="4030714" y="0"/>
                </a:lnTo>
                <a:lnTo>
                  <a:pt x="1997663" y="3758054"/>
                </a:lnTo>
                <a:lnTo>
                  <a:pt x="1595536" y="3540509"/>
                </a:lnTo>
                <a:close/>
                <a:moveTo>
                  <a:pt x="2884170" y="0"/>
                </a:moveTo>
                <a:lnTo>
                  <a:pt x="3403986" y="0"/>
                </a:lnTo>
                <a:lnTo>
                  <a:pt x="1715921" y="3120354"/>
                </a:lnTo>
                <a:lnTo>
                  <a:pt x="1313794" y="2902810"/>
                </a:lnTo>
                <a:close/>
                <a:moveTo>
                  <a:pt x="2257443" y="0"/>
                </a:moveTo>
                <a:lnTo>
                  <a:pt x="2777258" y="0"/>
                </a:lnTo>
                <a:lnTo>
                  <a:pt x="1541206" y="2284819"/>
                </a:lnTo>
                <a:lnTo>
                  <a:pt x="1139079" y="2067274"/>
                </a:lnTo>
                <a:close/>
                <a:moveTo>
                  <a:pt x="1630716" y="0"/>
                </a:moveTo>
                <a:lnTo>
                  <a:pt x="2150531" y="0"/>
                </a:lnTo>
                <a:lnTo>
                  <a:pt x="840733" y="2421135"/>
                </a:lnTo>
                <a:lnTo>
                  <a:pt x="438606" y="2203590"/>
                </a:lnTo>
                <a:close/>
                <a:moveTo>
                  <a:pt x="1003987" y="0"/>
                </a:moveTo>
                <a:lnTo>
                  <a:pt x="1523803" y="0"/>
                </a:lnTo>
                <a:lnTo>
                  <a:pt x="584934" y="1735481"/>
                </a:lnTo>
                <a:lnTo>
                  <a:pt x="182807" y="1517936"/>
                </a:lnTo>
                <a:close/>
                <a:moveTo>
                  <a:pt x="377260" y="0"/>
                </a:moveTo>
                <a:lnTo>
                  <a:pt x="897075" y="0"/>
                </a:lnTo>
                <a:lnTo>
                  <a:pt x="402127" y="914901"/>
                </a:lnTo>
                <a:lnTo>
                  <a:pt x="0" y="6973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37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65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27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82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63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380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65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92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6FB03F-7BF3-4565-AC00-516255C96F4F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3F6B30-E7B7-4E92-8F6B-9527AB0C61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455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Funkcjonalności biblioteki online z systemem rekomendacyjnym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872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546808" y="856791"/>
            <a:ext cx="4563291" cy="4739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2000" b="1" dirty="0">
                <a:solidFill>
                  <a:schemeClr val="bg1"/>
                </a:solidFill>
                <a:cs typeface="Arial" pitchFamily="34" charset="0"/>
              </a:rPr>
              <a:t>Do stworzenia </a:t>
            </a:r>
            <a:r>
              <a:rPr lang="pl-PL" altLang="ko-KR" sz="2000" b="1" dirty="0" err="1">
                <a:solidFill>
                  <a:schemeClr val="bg1"/>
                </a:solidFill>
                <a:cs typeface="Arial" pitchFamily="34" charset="0"/>
              </a:rPr>
              <a:t>frontendu</a:t>
            </a:r>
            <a:r>
              <a:rPr lang="pl-PL" altLang="ko-KR" sz="2000" b="1" dirty="0">
                <a:solidFill>
                  <a:schemeClr val="bg1"/>
                </a:solidFill>
                <a:cs typeface="Arial" pitchFamily="34" charset="0"/>
              </a:rPr>
              <a:t> proponuje:</a:t>
            </a:r>
          </a:p>
          <a:p>
            <a:r>
              <a:rPr lang="pl-PL" altLang="ko-KR" sz="1400" dirty="0">
                <a:solidFill>
                  <a:schemeClr val="bg1"/>
                </a:solidFill>
                <a:cs typeface="Arial" pitchFamily="34" charset="0"/>
              </a:rPr>
              <a:t>-</a:t>
            </a:r>
            <a:r>
              <a:rPr lang="pl-PL" altLang="ko-KR" sz="2000" dirty="0">
                <a:solidFill>
                  <a:schemeClr val="bg1"/>
                </a:solidFill>
                <a:cs typeface="Arial" pitchFamily="34" charset="0"/>
              </a:rPr>
              <a:t>JavaScript wraz z </a:t>
            </a:r>
            <a:r>
              <a:rPr lang="pl-PL" altLang="ko-KR" sz="2000" dirty="0" err="1">
                <a:solidFill>
                  <a:schemeClr val="bg1"/>
                </a:solidFill>
                <a:cs typeface="Arial" pitchFamily="34" charset="0"/>
              </a:rPr>
              <a:t>frameworkiem</a:t>
            </a:r>
            <a:r>
              <a:rPr lang="pl-PL" altLang="ko-KR" sz="2000" dirty="0">
                <a:solidFill>
                  <a:schemeClr val="bg1"/>
                </a:solidFill>
                <a:cs typeface="Arial" pitchFamily="34" charset="0"/>
              </a:rPr>
              <a:t> Vue lub </a:t>
            </a:r>
            <a:r>
              <a:rPr lang="pl-PL" altLang="ko-KR" sz="2000" dirty="0" err="1">
                <a:solidFill>
                  <a:schemeClr val="bg1"/>
                </a:solidFill>
                <a:cs typeface="Arial" pitchFamily="34" charset="0"/>
              </a:rPr>
              <a:t>React</a:t>
            </a:r>
            <a:r>
              <a:rPr lang="pl-PL" altLang="ko-KR" sz="20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pl-PL" altLang="ko-KR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Popularne strony internetowe korzystające z </a:t>
            </a:r>
            <a:r>
              <a:rPr lang="pl-PL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Reacta</a:t>
            </a:r>
            <a:r>
              <a:rPr lang="pl-PL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</a:p>
          <a:p>
            <a:endParaRPr lang="pl-PL" altLang="ko-KR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Netflix</a:t>
            </a:r>
            <a:endParaRPr lang="pl-PL" altLang="ko-KR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altLang="ko-KR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Popularne strony internetowe stworzone za pomocą Vue.js: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Gitlab</a:t>
            </a:r>
            <a:endParaRPr lang="pl-PL" altLang="ko-KR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Nintendo</a:t>
            </a:r>
          </a:p>
          <a:p>
            <a:endParaRPr lang="pl-PL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46808" y="425732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Frontend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Symbol zastępczy obrazu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3" r="21963"/>
          <a:stretch/>
        </p:blipFill>
        <p:spPr>
          <a:xfrm>
            <a:off x="6581885" y="162200"/>
            <a:ext cx="5610115" cy="48952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964588" y="5924102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1271061" y="5924102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664" y="6346199"/>
            <a:ext cx="22048" cy="218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343214" y="5596550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0649687" y="5596550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491" y="6418671"/>
            <a:ext cx="17638" cy="174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1527072" y="5784420"/>
            <a:ext cx="488595" cy="61735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4" name="Picture 4" descr="React.js from scratch - DEV Community">
            <a:extLst>
              <a:ext uri="{FF2B5EF4-FFF2-40B4-BE49-F238E27FC236}">
                <a16:creationId xmlns:a16="http://schemas.microsoft.com/office/drawing/2014/main" id="{398DA0D8-2C95-46F0-83CD-D9351230D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84" y="4651734"/>
            <a:ext cx="3633895" cy="204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8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524730" y="2767280"/>
            <a:ext cx="456329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Proponuję MySQL lub </a:t>
            </a:r>
            <a:r>
              <a:rPr lang="pl-PL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PostgreSQL</a:t>
            </a:r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Obie propozycje są wydajne oraz mają bardzo dobrą dokumentację. </a:t>
            </a:r>
            <a:endParaRPr lang="pl-PL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99651" y="489752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Baza danych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964588" y="5924102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1271061" y="5924102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664" y="6346199"/>
            <a:ext cx="22048" cy="218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343214" y="5596550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0649687" y="5596550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491" y="6418671"/>
            <a:ext cx="17638" cy="174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1527072" y="5784420"/>
            <a:ext cx="488595" cy="61735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8" name="Picture 4" descr="Jak zezwolić na zdalne połączenia z MySQL - PL Atsit">
            <a:extLst>
              <a:ext uri="{FF2B5EF4-FFF2-40B4-BE49-F238E27FC236}">
                <a16:creationId xmlns:a16="http://schemas.microsoft.com/office/drawing/2014/main" id="{F724971C-2A41-44D7-9660-288E98967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02" y="4791186"/>
            <a:ext cx="2945328" cy="190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ezpieczna zmiana hasła PostgreSQL w terminalu linuxa. - Rascal Blog">
            <a:extLst>
              <a:ext uri="{FF2B5EF4-FFF2-40B4-BE49-F238E27FC236}">
                <a16:creationId xmlns:a16="http://schemas.microsoft.com/office/drawing/2014/main" id="{AA728354-B1CA-44EC-9527-A11C1426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95" y="-22664"/>
            <a:ext cx="5286375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8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EB7298-AE60-44CC-A138-2409BAA8375E}"/>
              </a:ext>
            </a:extLst>
          </p:cNvPr>
          <p:cNvGrpSpPr/>
          <p:nvPr/>
        </p:nvGrpSpPr>
        <p:grpSpPr>
          <a:xfrm>
            <a:off x="-287406" y="2836315"/>
            <a:ext cx="12923469" cy="1087542"/>
            <a:chOff x="-304749" y="4154271"/>
            <a:chExt cx="12923469" cy="10875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426721" y="4154271"/>
              <a:ext cx="1219199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4000" dirty="0">
                  <a:cs typeface="Arial" pitchFamily="34" charset="0"/>
                </a:rPr>
                <a:t>Dziękuje za uwagę</a:t>
              </a:r>
              <a:endParaRPr lang="ko-KR" altLang="en-US" sz="4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-304749" y="4862157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1867" dirty="0">
                  <a:cs typeface="Arial" pitchFamily="34" charset="0"/>
                </a:rPr>
                <a:t>Aplikacja biblioteki online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25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707424" y="2694441"/>
            <a:ext cx="4777152" cy="1358183"/>
            <a:chOff x="6675588" y="2534159"/>
            <a:chExt cx="4777152" cy="13581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75588" y="2534159"/>
              <a:ext cx="4777152" cy="12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3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cs typeface="Arial" pitchFamily="34" charset="0"/>
                </a:rPr>
                <a:t>   Dostępne funkcjonalności</a:t>
              </a:r>
              <a:endParaRPr lang="ko-KR" altLang="en-US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75616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19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01037"/>
            <a:ext cx="11573197" cy="724247"/>
          </a:xfrm>
        </p:spPr>
        <p:txBody>
          <a:bodyPr>
            <a:normAutofit fontScale="77500" lnSpcReduction="20000"/>
          </a:bodyPr>
          <a:lstStyle/>
          <a:p>
            <a:r>
              <a:rPr lang="pl-PL" dirty="0">
                <a:solidFill>
                  <a:schemeClr val="bg1"/>
                </a:solidFill>
              </a:rPr>
              <a:t>Funkcje które zostaną zaimplementowane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9373D7A-C532-457C-BAAA-1E18C415A432}"/>
              </a:ext>
            </a:extLst>
          </p:cNvPr>
          <p:cNvSpPr/>
          <p:nvPr/>
        </p:nvSpPr>
        <p:spPr>
          <a:xfrm>
            <a:off x="4728661" y="1753657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86C59D-B4FE-4B64-B2C7-2F2DF121FAB3}"/>
              </a:ext>
            </a:extLst>
          </p:cNvPr>
          <p:cNvSpPr/>
          <p:nvPr/>
        </p:nvSpPr>
        <p:spPr>
          <a:xfrm rot="10800000">
            <a:off x="1526089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825FBC-67F3-4B0E-A830-BE642C3E9245}"/>
              </a:ext>
            </a:extLst>
          </p:cNvPr>
          <p:cNvSpPr/>
          <p:nvPr/>
        </p:nvSpPr>
        <p:spPr>
          <a:xfrm rot="10800000">
            <a:off x="976656" y="3650248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BF56B4-8E35-4EEF-8ADE-D6E051A8B87C}"/>
              </a:ext>
            </a:extLst>
          </p:cNvPr>
          <p:cNvSpPr/>
          <p:nvPr/>
        </p:nvSpPr>
        <p:spPr>
          <a:xfrm>
            <a:off x="7400225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F88CA4-5D30-479C-B0FD-19AB3FC8236B}"/>
              </a:ext>
            </a:extLst>
          </p:cNvPr>
          <p:cNvSpPr/>
          <p:nvPr/>
        </p:nvSpPr>
        <p:spPr>
          <a:xfrm rot="10800000">
            <a:off x="7898676" y="3650248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283BC6E-C84E-4F96-88DA-A9D40B6329E9}"/>
              </a:ext>
            </a:extLst>
          </p:cNvPr>
          <p:cNvSpPr/>
          <p:nvPr/>
        </p:nvSpPr>
        <p:spPr>
          <a:xfrm rot="10800000">
            <a:off x="1068373" y="505090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23E6919D-DB61-47DF-8827-D5B41D077743}"/>
              </a:ext>
            </a:extLst>
          </p:cNvPr>
          <p:cNvSpPr/>
          <p:nvPr/>
        </p:nvSpPr>
        <p:spPr>
          <a:xfrm rot="10800000">
            <a:off x="7863512" y="505090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CF9C5629-96AA-4108-A0CC-0FD496C1D347}"/>
              </a:ext>
            </a:extLst>
          </p:cNvPr>
          <p:cNvSpPr/>
          <p:nvPr/>
        </p:nvSpPr>
        <p:spPr>
          <a:xfrm rot="10800000">
            <a:off x="4722544" y="577329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DCBF60-B8BA-488B-9EFB-74E31D30E4F0}"/>
              </a:ext>
            </a:extLst>
          </p:cNvPr>
          <p:cNvGrpSpPr/>
          <p:nvPr/>
        </p:nvGrpSpPr>
        <p:grpSpPr>
          <a:xfrm rot="16200000">
            <a:off x="5649640" y="2745038"/>
            <a:ext cx="990152" cy="729604"/>
            <a:chOff x="3352620" y="2401127"/>
            <a:chExt cx="1954451" cy="1440160"/>
          </a:xfrm>
          <a:solidFill>
            <a:schemeClr val="bg1"/>
          </a:solidFill>
        </p:grpSpPr>
        <p:sp>
          <p:nvSpPr>
            <p:cNvPr id="18" name="Rounded Rectangle 19">
              <a:extLst>
                <a:ext uri="{FF2B5EF4-FFF2-40B4-BE49-F238E27FC236}">
                  <a16:creationId xmlns:a16="http://schemas.microsoft.com/office/drawing/2014/main" id="{D55BC77A-095E-435C-8AB2-F16F597A6D7C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970F7A-DF06-448B-97AD-B1C6F7043CC7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EDD2B6-EA3B-469B-A7E9-67F1F9A330DF}"/>
              </a:ext>
            </a:extLst>
          </p:cNvPr>
          <p:cNvGrpSpPr/>
          <p:nvPr/>
        </p:nvGrpSpPr>
        <p:grpSpPr>
          <a:xfrm rot="19800000">
            <a:off x="6306115" y="3158571"/>
            <a:ext cx="990151" cy="729605"/>
            <a:chOff x="3352621" y="2401127"/>
            <a:chExt cx="1954450" cy="1440160"/>
          </a:xfrm>
          <a:solidFill>
            <a:schemeClr val="bg1"/>
          </a:solidFill>
        </p:grpSpPr>
        <p:sp>
          <p:nvSpPr>
            <p:cNvPr id="21" name="Rounded Rectangle 22">
              <a:extLst>
                <a:ext uri="{FF2B5EF4-FFF2-40B4-BE49-F238E27FC236}">
                  <a16:creationId xmlns:a16="http://schemas.microsoft.com/office/drawing/2014/main" id="{05F44A29-FF3F-42BA-A7A7-1492D35E5883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C17140-B06E-462D-8D84-F959D01A7401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9E8F3-6C09-45B6-A54C-62E1134AAD7B}"/>
              </a:ext>
            </a:extLst>
          </p:cNvPr>
          <p:cNvGrpSpPr/>
          <p:nvPr/>
        </p:nvGrpSpPr>
        <p:grpSpPr>
          <a:xfrm rot="12600000">
            <a:off x="5000445" y="3158571"/>
            <a:ext cx="990152" cy="729605"/>
            <a:chOff x="3352622" y="2401122"/>
            <a:chExt cx="1954454" cy="1440160"/>
          </a:xfrm>
          <a:solidFill>
            <a:schemeClr val="bg1"/>
          </a:solidFill>
        </p:grpSpPr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B94AB72B-9748-48B3-A701-22880E10F262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690AD6-3FE1-428A-8ED6-A96610D2137C}"/>
                </a:ext>
              </a:extLst>
            </p:cNvPr>
            <p:cNvSpPr/>
            <p:nvPr/>
          </p:nvSpPr>
          <p:spPr>
            <a:xfrm rot="18900000">
              <a:off x="3352622" y="2905184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6" name="Block Arc 25">
            <a:extLst>
              <a:ext uri="{FF2B5EF4-FFF2-40B4-BE49-F238E27FC236}">
                <a16:creationId xmlns:a16="http://schemas.microsoft.com/office/drawing/2014/main" id="{CA9659A6-7AEE-497D-8224-66F47928C43C}"/>
              </a:ext>
            </a:extLst>
          </p:cNvPr>
          <p:cNvSpPr/>
          <p:nvPr/>
        </p:nvSpPr>
        <p:spPr>
          <a:xfrm>
            <a:off x="4495209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DB48306A-8372-4FD1-8CCF-428087DC76DB}"/>
              </a:ext>
            </a:extLst>
          </p:cNvPr>
          <p:cNvSpPr/>
          <p:nvPr/>
        </p:nvSpPr>
        <p:spPr>
          <a:xfrm rot="10800000">
            <a:off x="4495210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79A5A5-CA23-4B8D-8C8E-B566105F4A81}"/>
              </a:ext>
            </a:extLst>
          </p:cNvPr>
          <p:cNvGrpSpPr/>
          <p:nvPr/>
        </p:nvGrpSpPr>
        <p:grpSpPr>
          <a:xfrm rot="9000000">
            <a:off x="4990921" y="3941846"/>
            <a:ext cx="990151" cy="729605"/>
            <a:chOff x="3352621" y="2401127"/>
            <a:chExt cx="1954450" cy="1440160"/>
          </a:xfrm>
        </p:grpSpPr>
        <p:sp>
          <p:nvSpPr>
            <p:cNvPr id="32" name="Rounded Rectangle 33">
              <a:extLst>
                <a:ext uri="{FF2B5EF4-FFF2-40B4-BE49-F238E27FC236}">
                  <a16:creationId xmlns:a16="http://schemas.microsoft.com/office/drawing/2014/main" id="{824893E3-020C-4FF4-8160-DBFB6BA6C8A5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FC69A3-7CF3-42C7-9DAB-DD28576A6320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29B179-E804-44C9-A106-E4D576B26C89}"/>
              </a:ext>
            </a:extLst>
          </p:cNvPr>
          <p:cNvGrpSpPr/>
          <p:nvPr/>
        </p:nvGrpSpPr>
        <p:grpSpPr>
          <a:xfrm rot="1800000">
            <a:off x="6296590" y="3941846"/>
            <a:ext cx="990153" cy="729605"/>
            <a:chOff x="3352621" y="2401122"/>
            <a:chExt cx="1954455" cy="1440160"/>
          </a:xfrm>
        </p:grpSpPr>
        <p:sp>
          <p:nvSpPr>
            <p:cNvPr id="35" name="Rounded Rectangle 36">
              <a:extLst>
                <a:ext uri="{FF2B5EF4-FFF2-40B4-BE49-F238E27FC236}">
                  <a16:creationId xmlns:a16="http://schemas.microsoft.com/office/drawing/2014/main" id="{2FE0F873-963F-4EEE-8263-4B2685D90DF0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ABB00E-524B-4858-8F66-8D91E1C57D23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0DBDB4-B5D9-4BDE-BB0A-41A6823FF8EC}"/>
              </a:ext>
            </a:extLst>
          </p:cNvPr>
          <p:cNvSpPr txBox="1"/>
          <p:nvPr/>
        </p:nvSpPr>
        <p:spPr>
          <a:xfrm>
            <a:off x="4880024" y="1837422"/>
            <a:ext cx="24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Przeglądanie zbioru książek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DE2934-22AA-46F1-8395-10EA7F81F2BC}"/>
              </a:ext>
            </a:extLst>
          </p:cNvPr>
          <p:cNvSpPr txBox="1"/>
          <p:nvPr/>
        </p:nvSpPr>
        <p:spPr>
          <a:xfrm>
            <a:off x="1682986" y="2349016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Dodawanie do ulubionych książek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D6943B-F096-416D-B5FF-1E6F37749875}"/>
              </a:ext>
            </a:extLst>
          </p:cNvPr>
          <p:cNvSpPr txBox="1"/>
          <p:nvPr/>
        </p:nvSpPr>
        <p:spPr>
          <a:xfrm>
            <a:off x="1133554" y="3734013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System rekomendacji książek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E23900-2BB3-4A30-BE0F-F7902CEB01EA}"/>
              </a:ext>
            </a:extLst>
          </p:cNvPr>
          <p:cNvSpPr txBox="1"/>
          <p:nvPr/>
        </p:nvSpPr>
        <p:spPr>
          <a:xfrm>
            <a:off x="7515064" y="2349016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Opis książek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89AB5D-BC04-4408-BB74-A317CD0377FC}"/>
              </a:ext>
            </a:extLst>
          </p:cNvPr>
          <p:cNvSpPr txBox="1"/>
          <p:nvPr/>
        </p:nvSpPr>
        <p:spPr>
          <a:xfrm>
            <a:off x="7972256" y="3734013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Ocena książek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5AB585-6DFB-40D2-903A-BB9886AC3E2E}"/>
              </a:ext>
            </a:extLst>
          </p:cNvPr>
          <p:cNvSpPr txBox="1"/>
          <p:nvPr/>
        </p:nvSpPr>
        <p:spPr>
          <a:xfrm>
            <a:off x="1225270" y="5134672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Możliwość dodawania opinii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D4C723-7273-453B-A91F-AEC7C961398A}"/>
              </a:ext>
            </a:extLst>
          </p:cNvPr>
          <p:cNvSpPr txBox="1"/>
          <p:nvPr/>
        </p:nvSpPr>
        <p:spPr>
          <a:xfrm>
            <a:off x="8020410" y="5134672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Możliwość założenia konta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28C2FA-B902-457A-85CB-DE92EB7ABC97}"/>
              </a:ext>
            </a:extLst>
          </p:cNvPr>
          <p:cNvSpPr txBox="1"/>
          <p:nvPr/>
        </p:nvSpPr>
        <p:spPr>
          <a:xfrm>
            <a:off x="4858410" y="5822618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pl-PL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ostęp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do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historii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wyszukiwania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2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35429" y="3429000"/>
            <a:ext cx="341376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altLang="ko-KR" sz="5000" dirty="0">
                <a:latin typeface="+mj-lt"/>
                <a:cs typeface="Arial" pitchFamily="34" charset="0"/>
              </a:rPr>
              <a:t>Biblioteka</a:t>
            </a:r>
          </a:p>
          <a:p>
            <a:pPr algn="ctr"/>
            <a:r>
              <a:rPr lang="pl-PL" altLang="ko-KR" sz="5000" dirty="0">
                <a:latin typeface="+mj-lt"/>
                <a:cs typeface="Arial" pitchFamily="34" charset="0"/>
              </a:rPr>
              <a:t>online</a:t>
            </a:r>
            <a:endParaRPr lang="ko-KR" altLang="en-US" sz="5000" dirty="0"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4B1F9-D992-489D-873C-DBCB507B4718}"/>
              </a:ext>
            </a:extLst>
          </p:cNvPr>
          <p:cNvSpPr txBox="1"/>
          <p:nvPr/>
        </p:nvSpPr>
        <p:spPr>
          <a:xfrm>
            <a:off x="4223657" y="922642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Możliwość założenia konta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65029-B4CA-4855-BE60-E0623A51C280}"/>
              </a:ext>
            </a:extLst>
          </p:cNvPr>
          <p:cNvSpPr txBox="1"/>
          <p:nvPr/>
        </p:nvSpPr>
        <p:spPr>
          <a:xfrm>
            <a:off x="5124162" y="1492116"/>
            <a:ext cx="54602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b="1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-Możliwość logowania oraz założenia konta </a:t>
            </a:r>
          </a:p>
          <a:p>
            <a:r>
              <a:rPr lang="pl-PL" altLang="ko-KR" b="1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w bibliotece online</a:t>
            </a:r>
          </a:p>
          <a:p>
            <a:endParaRPr lang="pl-PL" altLang="ko-KR" sz="1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sz="1800" b="1" dirty="0">
                <a:cs typeface="Arial" pitchFamily="34" charset="0"/>
              </a:rPr>
              <a:t>-System rekomendacji książek</a:t>
            </a:r>
            <a:endParaRPr lang="ko-KR" altLang="en-US" sz="1800" b="1" dirty="0"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Rekomendacja książek na podstawie typu oraz rodzaju książek.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Możliwość wyszukiwania książek poprzez autora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Lub nazwę albo rodzaj.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4821027" y="41352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Wymagania o priorytecie wysokim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Biblioteka z poezją: wprowadzenie :: Biuro Literackie">
            <a:extLst>
              <a:ext uri="{FF2B5EF4-FFF2-40B4-BE49-F238E27FC236}">
                <a16:creationId xmlns:a16="http://schemas.microsoft.com/office/drawing/2014/main" id="{6D91C47A-716C-4B25-860C-2E06E19C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1" y="413523"/>
            <a:ext cx="4704926" cy="264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4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4B1F9-D992-489D-873C-DBCB507B4718}"/>
              </a:ext>
            </a:extLst>
          </p:cNvPr>
          <p:cNvSpPr txBox="1"/>
          <p:nvPr/>
        </p:nvSpPr>
        <p:spPr>
          <a:xfrm>
            <a:off x="5059679" y="2829020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-Opis książek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65029-B4CA-4855-BE60-E0623A51C280}"/>
              </a:ext>
            </a:extLst>
          </p:cNvPr>
          <p:cNvSpPr txBox="1"/>
          <p:nvPr/>
        </p:nvSpPr>
        <p:spPr>
          <a:xfrm>
            <a:off x="5181600" y="3403808"/>
            <a:ext cx="5460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-Ocena książek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pl-PL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pl-PL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-Możliwość dodawania opinii</a:t>
            </a:r>
          </a:p>
          <a:p>
            <a:endParaRPr lang="pl-PL" altLang="ko-KR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pl-PL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-Dodawanie do ulubionych książek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pl-PL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pl-PL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CCBB4E9-3063-42BA-A275-7AE5C06A3CEC}"/>
              </a:ext>
            </a:extLst>
          </p:cNvPr>
          <p:cNvSpPr txBox="1"/>
          <p:nvPr/>
        </p:nvSpPr>
        <p:spPr>
          <a:xfrm>
            <a:off x="4532811" y="2261558"/>
            <a:ext cx="598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Wymagania o priorytecie średnim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 descr="TOLKIEN WŁADCA PIERŚCIENI 1-3 TRYLOGIA Skibniewska - 79,89 zł - Allegro.pl  - Raty 0%, Darmowa dostawa ze Smart! - ŁÓDŹ - Stan: nowy - ID oferty:  6677556729">
            <a:extLst>
              <a:ext uri="{FF2B5EF4-FFF2-40B4-BE49-F238E27FC236}">
                <a16:creationId xmlns:a16="http://schemas.microsoft.com/office/drawing/2014/main" id="{51987775-79FB-4DF7-830E-C26C61AD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6" y="1145868"/>
            <a:ext cx="4649231" cy="54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461560" y="524545"/>
            <a:ext cx="364760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altLang="ko-KR" sz="5000" dirty="0">
                <a:solidFill>
                  <a:schemeClr val="bg1"/>
                </a:solidFill>
                <a:latin typeface="+mj-lt"/>
                <a:cs typeface="Arial" pitchFamily="34" charset="0"/>
              </a:rPr>
              <a:t>Biblioteka</a:t>
            </a:r>
          </a:p>
          <a:p>
            <a:pPr algn="ctr"/>
            <a:r>
              <a:rPr lang="pl-PL" altLang="ko-KR" sz="5000" dirty="0">
                <a:solidFill>
                  <a:schemeClr val="bg1"/>
                </a:solidFill>
                <a:latin typeface="+mj-lt"/>
                <a:cs typeface="Arial" pitchFamily="34" charset="0"/>
              </a:rPr>
              <a:t>online</a:t>
            </a:r>
            <a:endParaRPr lang="ko-KR" altLang="en-US" sz="5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3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65029-B4CA-4855-BE60-E0623A51C280}"/>
              </a:ext>
            </a:extLst>
          </p:cNvPr>
          <p:cNvSpPr txBox="1"/>
          <p:nvPr/>
        </p:nvSpPr>
        <p:spPr>
          <a:xfrm>
            <a:off x="5256855" y="2636979"/>
            <a:ext cx="5460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dirty="0">
                <a:cs typeface="Arial" pitchFamily="34" charset="0"/>
              </a:rPr>
              <a:t>-Możliwość dodania powiadomień o nowych książkach.</a:t>
            </a:r>
          </a:p>
          <a:p>
            <a:endParaRPr lang="pl-PL" altLang="ko-KR" sz="1800" dirty="0">
              <a:cs typeface="Arial" pitchFamily="34" charset="0"/>
            </a:endParaRPr>
          </a:p>
          <a:p>
            <a:r>
              <a:rPr lang="pl-PL" altLang="ko-KR" dirty="0">
                <a:cs typeface="Arial" pitchFamily="34" charset="0"/>
              </a:rPr>
              <a:t>-Profil użytkownika z możliwością dodania informacji o sobie.</a:t>
            </a:r>
            <a:endParaRPr lang="pl-PL" altLang="ko-KR" sz="1800" dirty="0">
              <a:cs typeface="Arial" pitchFamily="34" charset="0"/>
            </a:endParaRPr>
          </a:p>
          <a:p>
            <a:endParaRPr lang="pl-PL" altLang="ko-KR" dirty="0">
              <a:cs typeface="Arial" pitchFamily="34" charset="0"/>
            </a:endParaRPr>
          </a:p>
          <a:p>
            <a:r>
              <a:rPr lang="pl-PL" altLang="ko-KR" dirty="0">
                <a:cs typeface="Arial" pitchFamily="34" charset="0"/>
              </a:rPr>
              <a:t>-</a:t>
            </a:r>
            <a:r>
              <a:rPr lang="pl-PL" altLang="ko-KR" sz="1800" dirty="0">
                <a:cs typeface="Arial" pitchFamily="34" charset="0"/>
              </a:rPr>
              <a:t>D</a:t>
            </a:r>
            <a:r>
              <a:rPr lang="en-US" altLang="ko-KR" sz="1800" dirty="0" err="1">
                <a:cs typeface="Arial" pitchFamily="34" charset="0"/>
              </a:rPr>
              <a:t>ostęp</a:t>
            </a:r>
            <a:r>
              <a:rPr lang="en-US" altLang="ko-KR" sz="1800" dirty="0">
                <a:cs typeface="Arial" pitchFamily="34" charset="0"/>
              </a:rPr>
              <a:t> do </a:t>
            </a:r>
            <a:r>
              <a:rPr lang="en-US" altLang="ko-KR" sz="1800" dirty="0" err="1">
                <a:cs typeface="Arial" pitchFamily="34" charset="0"/>
              </a:rPr>
              <a:t>historii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wyszukiwania</a:t>
            </a:r>
            <a:endParaRPr lang="ko-KR" altLang="en-US" sz="1800" dirty="0"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A38064E-D055-468C-91F6-9918CF95C391}"/>
              </a:ext>
            </a:extLst>
          </p:cNvPr>
          <p:cNvSpPr txBox="1"/>
          <p:nvPr/>
        </p:nvSpPr>
        <p:spPr>
          <a:xfrm>
            <a:off x="4417710" y="1800978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altLang="ko-KR" sz="24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Wymagania o priorytecie niskim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0C59930-4449-48EB-AA70-DB87F7660C82}"/>
              </a:ext>
            </a:extLst>
          </p:cNvPr>
          <p:cNvSpPr txBox="1"/>
          <p:nvPr/>
        </p:nvSpPr>
        <p:spPr>
          <a:xfrm>
            <a:off x="5514336" y="400595"/>
            <a:ext cx="367373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altLang="ko-KR" sz="5000" dirty="0">
                <a:solidFill>
                  <a:schemeClr val="bg1"/>
                </a:solidFill>
                <a:latin typeface="+mj-lt"/>
                <a:cs typeface="Arial" pitchFamily="34" charset="0"/>
              </a:rPr>
              <a:t>Biblioteka</a:t>
            </a:r>
          </a:p>
          <a:p>
            <a:pPr algn="ctr"/>
            <a:r>
              <a:rPr lang="pl-PL" altLang="ko-KR" sz="5000" dirty="0">
                <a:solidFill>
                  <a:schemeClr val="bg1"/>
                </a:solidFill>
                <a:latin typeface="+mj-lt"/>
                <a:cs typeface="Arial" pitchFamily="34" charset="0"/>
              </a:rPr>
              <a:t>online</a:t>
            </a:r>
            <a:endParaRPr lang="ko-KR" altLang="en-US" sz="5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4" name="Picture 2" descr="Harry Potter I Kamień Filozoficzny (20 rocznica)">
            <a:extLst>
              <a:ext uri="{FF2B5EF4-FFF2-40B4-BE49-F238E27FC236}">
                <a16:creationId xmlns:a16="http://schemas.microsoft.com/office/drawing/2014/main" id="{98BE4F24-F495-4F8F-A3B4-F76CAE9D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7" y="400595"/>
            <a:ext cx="3737973" cy="554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7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707424" y="2694441"/>
            <a:ext cx="4777152" cy="1358183"/>
            <a:chOff x="6675588" y="2534159"/>
            <a:chExt cx="4777152" cy="13581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75588" y="2534159"/>
              <a:ext cx="4777152" cy="12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3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cs typeface="Arial" pitchFamily="34" charset="0"/>
                </a:rPr>
                <a:t>Proponowane </a:t>
              </a:r>
            </a:p>
            <a:p>
              <a:pPr algn="ctr"/>
              <a:r>
                <a:rPr lang="pl-PL" altLang="ko-KR" sz="3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cs typeface="Arial" pitchFamily="34" charset="0"/>
                </a:rPr>
                <a:t>technologie</a:t>
              </a:r>
              <a:endParaRPr lang="ko-KR" altLang="en-US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75616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30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616668" y="1088752"/>
            <a:ext cx="4939591" cy="4893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2000" b="1" dirty="0">
                <a:solidFill>
                  <a:schemeClr val="bg1"/>
                </a:solidFill>
                <a:cs typeface="Arial" pitchFamily="34" charset="0"/>
              </a:rPr>
              <a:t>Do stworzenia </a:t>
            </a:r>
            <a:r>
              <a:rPr lang="pl-PL" altLang="ko-KR" sz="2000" b="1" dirty="0" err="1">
                <a:solidFill>
                  <a:schemeClr val="bg1"/>
                </a:solidFill>
                <a:cs typeface="Arial" pitchFamily="34" charset="0"/>
              </a:rPr>
              <a:t>backendu</a:t>
            </a:r>
            <a:r>
              <a:rPr lang="pl-PL" altLang="ko-KR" sz="2000" b="1" dirty="0">
                <a:solidFill>
                  <a:schemeClr val="bg1"/>
                </a:solidFill>
                <a:cs typeface="Arial" pitchFamily="34" charset="0"/>
              </a:rPr>
              <a:t> proponuje:</a:t>
            </a:r>
          </a:p>
          <a:p>
            <a:r>
              <a:rPr lang="pl-PL" altLang="ko-KR" sz="1400" dirty="0">
                <a:solidFill>
                  <a:schemeClr val="bg1"/>
                </a:solidFill>
                <a:cs typeface="Arial" pitchFamily="34" charset="0"/>
              </a:rPr>
              <a:t>-</a:t>
            </a:r>
            <a:r>
              <a:rPr lang="pl-PL" altLang="ko-KR" sz="2000" dirty="0" err="1">
                <a:solidFill>
                  <a:schemeClr val="bg1"/>
                </a:solidFill>
                <a:cs typeface="Arial" pitchFamily="34" charset="0"/>
              </a:rPr>
              <a:t>Python</a:t>
            </a:r>
            <a:r>
              <a:rPr lang="pl-PL" altLang="ko-KR" sz="2000" dirty="0">
                <a:solidFill>
                  <a:schemeClr val="bg1"/>
                </a:solidFill>
                <a:cs typeface="Arial" pitchFamily="34" charset="0"/>
              </a:rPr>
              <a:t> wraz z </a:t>
            </a:r>
            <a:r>
              <a:rPr lang="pl-PL" altLang="ko-KR" sz="2000" dirty="0" err="1">
                <a:solidFill>
                  <a:schemeClr val="bg1"/>
                </a:solidFill>
                <a:cs typeface="Arial" pitchFamily="34" charset="0"/>
              </a:rPr>
              <a:t>frameworkiem</a:t>
            </a:r>
            <a:r>
              <a:rPr lang="pl-PL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l-PL" altLang="ko-KR" sz="2000" dirty="0" err="1">
                <a:solidFill>
                  <a:schemeClr val="bg1"/>
                </a:solidFill>
                <a:cs typeface="Arial" pitchFamily="34" charset="0"/>
              </a:rPr>
              <a:t>Django</a:t>
            </a: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</a:p>
          <a:p>
            <a:endParaRPr lang="pl-PL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Python</a:t>
            </a: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jest: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Łatwe utrzymanie kodu i wydajny język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Wiele opcji kodowania.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Bogata biblioteka.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Prostota i czytelność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Komunikacja z innymi częściami aplikacji.</a:t>
            </a:r>
          </a:p>
          <a:p>
            <a:r>
              <a:rPr lang="pl-PL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Django</a:t>
            </a: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szybkość tworzenia aplikacji internetowej.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dostępność gotowych rozwiązań, komponentów.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wszechstronność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bezpieczeństwo.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skalowalność.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1" y="503977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Backend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Symbol zastępczy obrazu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2" r="17772"/>
          <a:stretch/>
        </p:blipFill>
        <p:spPr>
          <a:xfrm>
            <a:off x="5399522" y="456222"/>
            <a:ext cx="6616145" cy="5773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964588" y="5924102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1271061" y="5924102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664" y="6346199"/>
            <a:ext cx="22048" cy="218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343214" y="5596550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0649687" y="5596550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491" y="6418671"/>
            <a:ext cx="17638" cy="174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1527072" y="5784420"/>
            <a:ext cx="488595" cy="61735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529391" y="1168954"/>
            <a:ext cx="4939591" cy="47551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b="1" dirty="0">
                <a:solidFill>
                  <a:schemeClr val="bg1"/>
                </a:solidFill>
                <a:cs typeface="Arial" pitchFamily="34" charset="0"/>
              </a:rPr>
              <a:t>Do stworzenia </a:t>
            </a:r>
            <a:r>
              <a:rPr lang="pl-PL" altLang="ko-KR" b="1" dirty="0" err="1">
                <a:solidFill>
                  <a:schemeClr val="bg1"/>
                </a:solidFill>
                <a:cs typeface="Arial" pitchFamily="34" charset="0"/>
              </a:rPr>
              <a:t>backendu</a:t>
            </a:r>
            <a:r>
              <a:rPr lang="pl-PL" altLang="ko-KR" b="1" dirty="0">
                <a:solidFill>
                  <a:schemeClr val="bg1"/>
                </a:solidFill>
                <a:cs typeface="Arial" pitchFamily="34" charset="0"/>
              </a:rPr>
              <a:t> proponuje:</a:t>
            </a:r>
          </a:p>
          <a:p>
            <a:r>
              <a:rPr lang="pl-PL" altLang="ko-KR" sz="1500" dirty="0">
                <a:solidFill>
                  <a:schemeClr val="bg1"/>
                </a:solidFill>
                <a:cs typeface="Arial" pitchFamily="34" charset="0"/>
              </a:rPr>
              <a:t>-</a:t>
            </a:r>
            <a:r>
              <a:rPr lang="pl-PL" altLang="ko-KR" sz="1500" dirty="0" err="1">
                <a:solidFill>
                  <a:schemeClr val="bg1"/>
                </a:solidFill>
                <a:cs typeface="Arial" pitchFamily="34" charset="0"/>
              </a:rPr>
              <a:t>Php</a:t>
            </a:r>
            <a:r>
              <a:rPr lang="pl-PL" altLang="ko-KR" sz="1500" dirty="0">
                <a:solidFill>
                  <a:schemeClr val="bg1"/>
                </a:solidFill>
                <a:cs typeface="Arial" pitchFamily="34" charset="0"/>
              </a:rPr>
              <a:t> wraz z </a:t>
            </a:r>
            <a:r>
              <a:rPr lang="pl-PL" altLang="ko-KR" sz="1500" dirty="0" err="1">
                <a:solidFill>
                  <a:schemeClr val="bg1"/>
                </a:solidFill>
                <a:cs typeface="Arial" pitchFamily="34" charset="0"/>
              </a:rPr>
              <a:t>frameworkiem</a:t>
            </a:r>
            <a:r>
              <a:rPr lang="pl-PL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l-PL" altLang="ko-KR" sz="1500" dirty="0" err="1">
                <a:solidFill>
                  <a:schemeClr val="bg1"/>
                </a:solidFill>
                <a:cs typeface="Arial" pitchFamily="34" charset="0"/>
              </a:rPr>
              <a:t>Symfony</a:t>
            </a:r>
            <a:r>
              <a:rPr lang="pl-PL" altLang="ko-KR" sz="15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pl-PL" altLang="ko-KR" sz="15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Zalety </a:t>
            </a:r>
            <a:r>
              <a:rPr lang="pl-PL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php</a:t>
            </a:r>
            <a:r>
              <a:rPr lang="pl-PL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Niski koszt implementacji środowiska,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Niezależność,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Stabilność,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Szybkość,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Wysokie wyniki podczas współpracy z różnymi typami dostępnych typów serwerów oraz różnymi silnikami bazodanowymi,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Technologia o otwartym dostępie do kodu źródłowego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altLang="ko-KR" sz="15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Zalety </a:t>
            </a:r>
            <a:r>
              <a:rPr lang="pl-PL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Symfony</a:t>
            </a:r>
            <a:r>
              <a:rPr lang="pl-PL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Szybkość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Elastyczność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Łatwość w rozbudowaniu.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Stałe wsparcie.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Tworzenie innowacyjnych rozwiązań</a:t>
            </a:r>
            <a:endParaRPr lang="pl-PL" altLang="ko-KR" sz="15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Symbol zastępczy obrazu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1" r="14741"/>
          <a:stretch/>
        </p:blipFill>
        <p:spPr>
          <a:xfrm>
            <a:off x="5384349" y="192434"/>
            <a:ext cx="6616145" cy="5773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964588" y="5924102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1271061" y="5924102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664" y="6346199"/>
            <a:ext cx="22048" cy="218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343214" y="5596550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0649687" y="5596550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491" y="6418671"/>
            <a:ext cx="17638" cy="174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1527072" y="5784420"/>
            <a:ext cx="488595" cy="61735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Symfony, High Performance PHP Framework for Web Development">
            <a:extLst>
              <a:ext uri="{FF2B5EF4-FFF2-40B4-BE49-F238E27FC236}">
                <a16:creationId xmlns:a16="http://schemas.microsoft.com/office/drawing/2014/main" id="{B9C806BC-69D1-49D1-8CE6-BAF1F4DE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53" y="4851128"/>
            <a:ext cx="3266565" cy="17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677437" y="499760"/>
            <a:ext cx="54795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Backend</a:t>
            </a:r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- alternatywnie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83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4AD2A154B484449180360AAC367DAF" ma:contentTypeVersion="2" ma:contentTypeDescription="Utwórz nowy dokument." ma:contentTypeScope="" ma:versionID="c40a0082dcd95bbf38ee77b11beb2c5c">
  <xsd:schema xmlns:xsd="http://www.w3.org/2001/XMLSchema" xmlns:xs="http://www.w3.org/2001/XMLSchema" xmlns:p="http://schemas.microsoft.com/office/2006/metadata/properties" xmlns:ns2="c97db88b-9539-4061-8cfe-366bea3144e6" targetNamespace="http://schemas.microsoft.com/office/2006/metadata/properties" ma:root="true" ma:fieldsID="920928eb1de618f254da9c33f07ed01b" ns2:_="">
    <xsd:import namespace="c97db88b-9539-4061-8cfe-366bea3144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db88b-9539-4061-8cfe-366bea3144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5D08B1-F4D5-41A0-B311-B2C4FA999A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E29553-7FD0-4D3B-B108-B9867EEA2A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7db88b-9539-4061-8cfe-366bea3144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145071-E3D4-498B-BC60-68202E7A5AE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317</Words>
  <Application>Microsoft Office PowerPoint</Application>
  <PresentationFormat>Panoramiczny</PresentationFormat>
  <Paragraphs>106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Jon (sala konferencyjna)</vt:lpstr>
      <vt:lpstr>Funkcjonalności biblioteki online z systemem rekomendacyjnym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Tomek</dc:creator>
  <cp:lastModifiedBy>Sebastian Murawski</cp:lastModifiedBy>
  <cp:revision>57</cp:revision>
  <dcterms:created xsi:type="dcterms:W3CDTF">2022-03-11T13:23:49Z</dcterms:created>
  <dcterms:modified xsi:type="dcterms:W3CDTF">2022-04-12T20:23:04Z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0x0101006F4AD2A154B484449180360AAC367DAF</vt:lpwstr>
  </property>
</Properties>
</file>