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9" r:id="rId5"/>
    <p:sldId id="274" r:id="rId6"/>
    <p:sldId id="269" r:id="rId7"/>
    <p:sldId id="272" r:id="rId8"/>
    <p:sldId id="271" r:id="rId9"/>
    <p:sldId id="273" r:id="rId10"/>
    <p:sldId id="275" r:id="rId11"/>
    <p:sldId id="276" r:id="rId12"/>
    <p:sldId id="277" r:id="rId13"/>
    <p:sldId id="278" r:id="rId14"/>
    <p:sldId id="280" r:id="rId15"/>
    <p:sldId id="279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86" r:id="rId24"/>
    <p:sldId id="287" r:id="rId25"/>
    <p:sldId id="290" r:id="rId26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6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5" name="Obraz — symbol zastępczy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82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Tekst — symbol zastępczy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 rtl="0">
              <a:buFontTx/>
              <a:buNone/>
              <a:defRPr/>
            </a:lvl1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41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olny kształt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ytuł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09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81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49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E028B6F-D647-4878-B4BB-2D1F673AE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4584" y="11386"/>
            <a:ext cx="7767416" cy="6777596"/>
          </a:xfrm>
          <a:custGeom>
            <a:avLst/>
            <a:gdLst>
              <a:gd name="connsiteX0" fmla="*/ 7767416 w 7767416"/>
              <a:gd name="connsiteY0" fmla="*/ 1399861 h 6777596"/>
              <a:gd name="connsiteX1" fmla="*/ 7767416 w 7767416"/>
              <a:gd name="connsiteY1" fmla="*/ 2360732 h 6777596"/>
              <a:gd name="connsiteX2" fmla="*/ 5766870 w 7767416"/>
              <a:gd name="connsiteY2" fmla="*/ 6058701 h 6777596"/>
              <a:gd name="connsiteX3" fmla="*/ 5364742 w 7767416"/>
              <a:gd name="connsiteY3" fmla="*/ 5841156 h 6777596"/>
              <a:gd name="connsiteX4" fmla="*/ 7767416 w 7767416"/>
              <a:gd name="connsiteY4" fmla="*/ 241367 h 6777596"/>
              <a:gd name="connsiteX5" fmla="*/ 7767416 w 7767416"/>
              <a:gd name="connsiteY5" fmla="*/ 1202237 h 6777596"/>
              <a:gd name="connsiteX6" fmla="*/ 5008532 w 7767416"/>
              <a:gd name="connsiteY6" fmla="*/ 6301980 h 6777596"/>
              <a:gd name="connsiteX7" fmla="*/ 4606405 w 7767416"/>
              <a:gd name="connsiteY7" fmla="*/ 6084435 h 6777596"/>
              <a:gd name="connsiteX8" fmla="*/ 7271266 w 7767416"/>
              <a:gd name="connsiteY8" fmla="*/ 0 h 6777596"/>
              <a:gd name="connsiteX9" fmla="*/ 7767416 w 7767416"/>
              <a:gd name="connsiteY9" fmla="*/ 0 h 6777596"/>
              <a:gd name="connsiteX10" fmla="*/ 7767416 w 7767416"/>
              <a:gd name="connsiteY10" fmla="*/ 43746 h 6777596"/>
              <a:gd name="connsiteX11" fmla="*/ 4124504 w 7767416"/>
              <a:gd name="connsiteY11" fmla="*/ 6777596 h 6777596"/>
              <a:gd name="connsiteX12" fmla="*/ 3722377 w 7767416"/>
              <a:gd name="connsiteY12" fmla="*/ 6560053 h 6777596"/>
              <a:gd name="connsiteX13" fmla="*/ 6644537 w 7767416"/>
              <a:gd name="connsiteY13" fmla="*/ 0 h 6777596"/>
              <a:gd name="connsiteX14" fmla="*/ 7164353 w 7767416"/>
              <a:gd name="connsiteY14" fmla="*/ 0 h 6777596"/>
              <a:gd name="connsiteX15" fmla="*/ 3936690 w 7767416"/>
              <a:gd name="connsiteY15" fmla="*/ 5966271 h 6777596"/>
              <a:gd name="connsiteX16" fmla="*/ 3534563 w 7767416"/>
              <a:gd name="connsiteY16" fmla="*/ 5748726 h 6777596"/>
              <a:gd name="connsiteX17" fmla="*/ 6017810 w 7767416"/>
              <a:gd name="connsiteY17" fmla="*/ 0 h 6777596"/>
              <a:gd name="connsiteX18" fmla="*/ 6537626 w 7767416"/>
              <a:gd name="connsiteY18" fmla="*/ 0 h 6777596"/>
              <a:gd name="connsiteX19" fmla="*/ 3371597 w 7767416"/>
              <a:gd name="connsiteY19" fmla="*/ 5852342 h 6777596"/>
              <a:gd name="connsiteX20" fmla="*/ 2969470 w 7767416"/>
              <a:gd name="connsiteY20" fmla="*/ 5634798 h 6777596"/>
              <a:gd name="connsiteX21" fmla="*/ 5391082 w 7767416"/>
              <a:gd name="connsiteY21" fmla="*/ 0 h 6777596"/>
              <a:gd name="connsiteX22" fmla="*/ 5910897 w 7767416"/>
              <a:gd name="connsiteY22" fmla="*/ 0 h 6777596"/>
              <a:gd name="connsiteX23" fmla="*/ 3063713 w 7767416"/>
              <a:gd name="connsiteY23" fmla="*/ 5262964 h 6777596"/>
              <a:gd name="connsiteX24" fmla="*/ 2661586 w 7767416"/>
              <a:gd name="connsiteY24" fmla="*/ 5045420 h 6777596"/>
              <a:gd name="connsiteX25" fmla="*/ 4764354 w 7767416"/>
              <a:gd name="connsiteY25" fmla="*/ 0 h 6777596"/>
              <a:gd name="connsiteX26" fmla="*/ 5284169 w 7767416"/>
              <a:gd name="connsiteY26" fmla="*/ 0 h 6777596"/>
              <a:gd name="connsiteX27" fmla="*/ 2900020 w 7767416"/>
              <a:gd name="connsiteY27" fmla="*/ 4407053 h 6777596"/>
              <a:gd name="connsiteX28" fmla="*/ 2497893 w 7767416"/>
              <a:gd name="connsiteY28" fmla="*/ 4189509 h 6777596"/>
              <a:gd name="connsiteX29" fmla="*/ 4137627 w 7767416"/>
              <a:gd name="connsiteY29" fmla="*/ 0 h 6777596"/>
              <a:gd name="connsiteX30" fmla="*/ 4657442 w 7767416"/>
              <a:gd name="connsiteY30" fmla="*/ 0 h 6777596"/>
              <a:gd name="connsiteX31" fmla="*/ 2118158 w 7767416"/>
              <a:gd name="connsiteY31" fmla="*/ 4693817 h 6777596"/>
              <a:gd name="connsiteX32" fmla="*/ 1716031 w 7767416"/>
              <a:gd name="connsiteY32" fmla="*/ 4476272 h 6777596"/>
              <a:gd name="connsiteX33" fmla="*/ 3510898 w 7767416"/>
              <a:gd name="connsiteY33" fmla="*/ 0 h 6777596"/>
              <a:gd name="connsiteX34" fmla="*/ 4030714 w 7767416"/>
              <a:gd name="connsiteY34" fmla="*/ 0 h 6777596"/>
              <a:gd name="connsiteX35" fmla="*/ 1997663 w 7767416"/>
              <a:gd name="connsiteY35" fmla="*/ 3758054 h 6777596"/>
              <a:gd name="connsiteX36" fmla="*/ 1595536 w 7767416"/>
              <a:gd name="connsiteY36" fmla="*/ 3540509 h 6777596"/>
              <a:gd name="connsiteX37" fmla="*/ 2884170 w 7767416"/>
              <a:gd name="connsiteY37" fmla="*/ 0 h 6777596"/>
              <a:gd name="connsiteX38" fmla="*/ 3403986 w 7767416"/>
              <a:gd name="connsiteY38" fmla="*/ 0 h 6777596"/>
              <a:gd name="connsiteX39" fmla="*/ 1715921 w 7767416"/>
              <a:gd name="connsiteY39" fmla="*/ 3120354 h 6777596"/>
              <a:gd name="connsiteX40" fmla="*/ 1313794 w 7767416"/>
              <a:gd name="connsiteY40" fmla="*/ 2902810 h 6777596"/>
              <a:gd name="connsiteX41" fmla="*/ 2257443 w 7767416"/>
              <a:gd name="connsiteY41" fmla="*/ 0 h 6777596"/>
              <a:gd name="connsiteX42" fmla="*/ 2777258 w 7767416"/>
              <a:gd name="connsiteY42" fmla="*/ 0 h 6777596"/>
              <a:gd name="connsiteX43" fmla="*/ 1541206 w 7767416"/>
              <a:gd name="connsiteY43" fmla="*/ 2284819 h 6777596"/>
              <a:gd name="connsiteX44" fmla="*/ 1139079 w 7767416"/>
              <a:gd name="connsiteY44" fmla="*/ 2067274 h 6777596"/>
              <a:gd name="connsiteX45" fmla="*/ 1630716 w 7767416"/>
              <a:gd name="connsiteY45" fmla="*/ 0 h 6777596"/>
              <a:gd name="connsiteX46" fmla="*/ 2150531 w 7767416"/>
              <a:gd name="connsiteY46" fmla="*/ 0 h 6777596"/>
              <a:gd name="connsiteX47" fmla="*/ 840733 w 7767416"/>
              <a:gd name="connsiteY47" fmla="*/ 2421135 h 6777596"/>
              <a:gd name="connsiteX48" fmla="*/ 438606 w 7767416"/>
              <a:gd name="connsiteY48" fmla="*/ 2203590 h 6777596"/>
              <a:gd name="connsiteX49" fmla="*/ 1003987 w 7767416"/>
              <a:gd name="connsiteY49" fmla="*/ 0 h 6777596"/>
              <a:gd name="connsiteX50" fmla="*/ 1523803 w 7767416"/>
              <a:gd name="connsiteY50" fmla="*/ 0 h 6777596"/>
              <a:gd name="connsiteX51" fmla="*/ 584934 w 7767416"/>
              <a:gd name="connsiteY51" fmla="*/ 1735481 h 6777596"/>
              <a:gd name="connsiteX52" fmla="*/ 182807 w 7767416"/>
              <a:gd name="connsiteY52" fmla="*/ 1517936 h 6777596"/>
              <a:gd name="connsiteX53" fmla="*/ 377260 w 7767416"/>
              <a:gd name="connsiteY53" fmla="*/ 0 h 6777596"/>
              <a:gd name="connsiteX54" fmla="*/ 897075 w 7767416"/>
              <a:gd name="connsiteY54" fmla="*/ 0 h 6777596"/>
              <a:gd name="connsiteX55" fmla="*/ 402127 w 7767416"/>
              <a:gd name="connsiteY55" fmla="*/ 914901 h 6777596"/>
              <a:gd name="connsiteX56" fmla="*/ 0 w 7767416"/>
              <a:gd name="connsiteY56" fmla="*/ 697357 h 677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767416" h="6777596">
                <a:moveTo>
                  <a:pt x="7767416" y="1399861"/>
                </a:moveTo>
                <a:lnTo>
                  <a:pt x="7767416" y="2360732"/>
                </a:lnTo>
                <a:lnTo>
                  <a:pt x="5766870" y="6058701"/>
                </a:lnTo>
                <a:lnTo>
                  <a:pt x="5364742" y="5841156"/>
                </a:lnTo>
                <a:close/>
                <a:moveTo>
                  <a:pt x="7767416" y="241367"/>
                </a:moveTo>
                <a:lnTo>
                  <a:pt x="7767416" y="1202237"/>
                </a:lnTo>
                <a:lnTo>
                  <a:pt x="5008532" y="6301980"/>
                </a:lnTo>
                <a:lnTo>
                  <a:pt x="4606405" y="6084435"/>
                </a:lnTo>
                <a:close/>
                <a:moveTo>
                  <a:pt x="7271266" y="0"/>
                </a:moveTo>
                <a:lnTo>
                  <a:pt x="7767416" y="0"/>
                </a:lnTo>
                <a:lnTo>
                  <a:pt x="7767416" y="43746"/>
                </a:lnTo>
                <a:lnTo>
                  <a:pt x="4124504" y="6777596"/>
                </a:lnTo>
                <a:lnTo>
                  <a:pt x="3722377" y="6560053"/>
                </a:lnTo>
                <a:close/>
                <a:moveTo>
                  <a:pt x="6644537" y="0"/>
                </a:moveTo>
                <a:lnTo>
                  <a:pt x="7164353" y="0"/>
                </a:lnTo>
                <a:lnTo>
                  <a:pt x="3936690" y="5966271"/>
                </a:lnTo>
                <a:lnTo>
                  <a:pt x="3534563" y="5748726"/>
                </a:lnTo>
                <a:close/>
                <a:moveTo>
                  <a:pt x="6017810" y="0"/>
                </a:moveTo>
                <a:lnTo>
                  <a:pt x="6537626" y="0"/>
                </a:lnTo>
                <a:lnTo>
                  <a:pt x="3371597" y="5852342"/>
                </a:lnTo>
                <a:lnTo>
                  <a:pt x="2969470" y="5634798"/>
                </a:lnTo>
                <a:close/>
                <a:moveTo>
                  <a:pt x="5391082" y="0"/>
                </a:moveTo>
                <a:lnTo>
                  <a:pt x="5910897" y="0"/>
                </a:lnTo>
                <a:lnTo>
                  <a:pt x="3063713" y="5262964"/>
                </a:lnTo>
                <a:lnTo>
                  <a:pt x="2661586" y="5045420"/>
                </a:lnTo>
                <a:close/>
                <a:moveTo>
                  <a:pt x="4764354" y="0"/>
                </a:moveTo>
                <a:lnTo>
                  <a:pt x="5284169" y="0"/>
                </a:lnTo>
                <a:lnTo>
                  <a:pt x="2900020" y="4407053"/>
                </a:lnTo>
                <a:lnTo>
                  <a:pt x="2497893" y="4189509"/>
                </a:lnTo>
                <a:close/>
                <a:moveTo>
                  <a:pt x="4137627" y="0"/>
                </a:moveTo>
                <a:lnTo>
                  <a:pt x="4657442" y="0"/>
                </a:lnTo>
                <a:lnTo>
                  <a:pt x="2118158" y="4693817"/>
                </a:lnTo>
                <a:lnTo>
                  <a:pt x="1716031" y="4476272"/>
                </a:lnTo>
                <a:close/>
                <a:moveTo>
                  <a:pt x="3510898" y="0"/>
                </a:moveTo>
                <a:lnTo>
                  <a:pt x="4030714" y="0"/>
                </a:lnTo>
                <a:lnTo>
                  <a:pt x="1997663" y="3758054"/>
                </a:lnTo>
                <a:lnTo>
                  <a:pt x="1595536" y="3540509"/>
                </a:lnTo>
                <a:close/>
                <a:moveTo>
                  <a:pt x="2884170" y="0"/>
                </a:moveTo>
                <a:lnTo>
                  <a:pt x="3403986" y="0"/>
                </a:lnTo>
                <a:lnTo>
                  <a:pt x="1715921" y="3120354"/>
                </a:lnTo>
                <a:lnTo>
                  <a:pt x="1313794" y="2902810"/>
                </a:lnTo>
                <a:close/>
                <a:moveTo>
                  <a:pt x="2257443" y="0"/>
                </a:moveTo>
                <a:lnTo>
                  <a:pt x="2777258" y="0"/>
                </a:lnTo>
                <a:lnTo>
                  <a:pt x="1541206" y="2284819"/>
                </a:lnTo>
                <a:lnTo>
                  <a:pt x="1139079" y="2067274"/>
                </a:lnTo>
                <a:close/>
                <a:moveTo>
                  <a:pt x="1630716" y="0"/>
                </a:moveTo>
                <a:lnTo>
                  <a:pt x="2150531" y="0"/>
                </a:lnTo>
                <a:lnTo>
                  <a:pt x="840733" y="2421135"/>
                </a:lnTo>
                <a:lnTo>
                  <a:pt x="438606" y="2203590"/>
                </a:lnTo>
                <a:close/>
                <a:moveTo>
                  <a:pt x="1003987" y="0"/>
                </a:moveTo>
                <a:lnTo>
                  <a:pt x="1523803" y="0"/>
                </a:lnTo>
                <a:lnTo>
                  <a:pt x="584934" y="1735481"/>
                </a:lnTo>
                <a:lnTo>
                  <a:pt x="182807" y="1517936"/>
                </a:lnTo>
                <a:close/>
                <a:moveTo>
                  <a:pt x="377260" y="0"/>
                </a:moveTo>
                <a:lnTo>
                  <a:pt x="897075" y="0"/>
                </a:lnTo>
                <a:lnTo>
                  <a:pt x="402127" y="914901"/>
                </a:lnTo>
                <a:lnTo>
                  <a:pt x="0" y="6973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11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5278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1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olny kształt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74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431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92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9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6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1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9" name="Obraz — symbol zastępczy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>
            <a:lvl1pPr>
              <a:defRPr/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9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D375A2-DDD1-4511-B086-8DC672B2F8CB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14D92BD-1AF3-438A-87D1-E0A17D75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649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B3ADD-9CD3-4FF2-0EB0-8B11D1F4D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Zastosowania Informatyki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22247D8-08B7-F740-03B9-364EA3377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Sebastian Murawski 155082 Informatyka ogólna</a:t>
            </a:r>
          </a:p>
        </p:txBody>
      </p:sp>
      <p:pic>
        <p:nvPicPr>
          <p:cNvPr id="5" name="Grafika 4" descr="Komputer">
            <a:extLst>
              <a:ext uri="{FF2B5EF4-FFF2-40B4-BE49-F238E27FC236}">
                <a16:creationId xmlns:a16="http://schemas.microsoft.com/office/drawing/2014/main" id="{639CDD44-E0D5-D6DD-44F7-E0411974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43" y="751912"/>
            <a:ext cx="2334127" cy="2334127"/>
          </a:xfrm>
          <a:prstGeom prst="rect">
            <a:avLst/>
          </a:prstGeom>
        </p:spPr>
      </p:pic>
      <p:pic>
        <p:nvPicPr>
          <p:cNvPr id="7" name="Grafika 6" descr="Procesor">
            <a:extLst>
              <a:ext uri="{FF2B5EF4-FFF2-40B4-BE49-F238E27FC236}">
                <a16:creationId xmlns:a16="http://schemas.microsoft.com/office/drawing/2014/main" id="{42230ADB-A4D9-F3E0-F4A2-A87C4AC49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7747" y="1579467"/>
            <a:ext cx="2840731" cy="28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70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B1C40-FE2F-B887-1687-085F0CD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2181253"/>
            <a:ext cx="10561418" cy="1468800"/>
          </a:xfrm>
        </p:spPr>
        <p:txBody>
          <a:bodyPr/>
          <a:lstStyle/>
          <a:p>
            <a:pPr algn="ctr"/>
            <a:r>
              <a:rPr lang="pl-PL" altLang="ko-KR" sz="48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Internet of </a:t>
            </a:r>
            <a:r>
              <a:rPr lang="pl-PL" altLang="ko-KR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Things</a:t>
            </a:r>
            <a:r>
              <a:rPr lang="pl-PL" altLang="ko-KR" sz="48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br>
              <a:rPr lang="pl-PL" altLang="ko-KR" sz="48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</a:br>
            <a:r>
              <a:rPr lang="pl-PL" altLang="ko-KR" sz="48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(Internet Rzeczy)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66EEA7-B4E4-F05A-BE51-5B81F2D23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4250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NX IoT coraz bliżej.">
            <a:extLst>
              <a:ext uri="{FF2B5EF4-FFF2-40B4-BE49-F238E27FC236}">
                <a16:creationId xmlns:a16="http://schemas.microsoft.com/office/drawing/2014/main" id="{0B4E103B-0E57-132F-63D9-B7D0B84E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364" y="1313341"/>
            <a:ext cx="5487769" cy="39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616668" y="1550424"/>
            <a:ext cx="5671837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 obecnych czasach praktyczne w każdym domu są urządzenia z dostępem do Internetu. Są one nazywane </a:t>
            </a:r>
            <a:r>
              <a:rPr lang="pl-PL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IoT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( Internet of </a:t>
            </a:r>
            <a:r>
              <a:rPr lang="pl-PL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Things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). Łączą się one za pomocą Internetu z serwerami  oraz usługami. 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Najczęściej łączą się poprzez: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Wi-Fi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Ethernet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Bluetooth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Mają one za zadanie ułatwienie podstawowych czynności w ciągu dnia.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1" y="503977"/>
            <a:ext cx="61063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Internet rzeczy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15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29391" y="1323156"/>
            <a:ext cx="7981900" cy="5355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Przykładowe urządzenia zaliczane do Internet rzeczy: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Lodówka z dostępem do Internetu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pozwala sprawdzić pogodę, </a:t>
            </a:r>
            <a:b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</a:b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e-mail, przepisy i wiele innych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Inteligentny zegarek 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 funkcją pomiaru tętna, kroków oraz stresu. Pozwala monitorować sen, ilość tlenu we krwi, sterować </a:t>
            </a:r>
            <a:r>
              <a:rPr lang="pl-PL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smartphonem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odpisywać na wiadomości itp.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Smart żarówka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pozwala sterować oświetleniem za pomocą smartphone z dowolnego miejsca na świecie.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Inteligentny zamek do drzwi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pozwala sterować zamkiem z poziomu telefonu.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1" y="503977"/>
            <a:ext cx="61063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Internet rzeczy - przykłady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4446D93-FCBA-DA34-4D73-6A2A3755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291" y="1066159"/>
            <a:ext cx="1209844" cy="188621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05C228-1E16-6A84-CAAF-539A8907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04" y="2663614"/>
            <a:ext cx="1705213" cy="181952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1F4653C-C1A4-5451-8F1E-7769264F7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569" y="4010631"/>
            <a:ext cx="1657581" cy="152421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687477A-EDDA-C0C4-CE75-E72F4B4CD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571" y="5030580"/>
            <a:ext cx="1775038" cy="17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0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29391" y="1369340"/>
            <a:ext cx="11389892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Asystenci w znaczący sposób ułatwiają pracę. Z biegiem czasu otrzymują co raz to ciekawsze funkcję i możliwości.</a:t>
            </a:r>
          </a:p>
          <a:p>
            <a:endParaRPr lang="pl-PL" altLang="ko-KR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Aktualnie potrafią: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Zapisywać wydarzenia w kalendarzu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Sterować różnymi kompatybilnymi urządzeniami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Sterować oświetleniem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Sterować roletami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Włączać muzykę (dobierać muzykę)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Tłumaczyć teksty na wiele języków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Wyznaczać trasę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Podawać pogodę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Polecać restaurację oraz inne usługi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Zamawiać przedmioty w Internecie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Wysyłać wiadomości oraz wykonywać połączenia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0" y="503977"/>
            <a:ext cx="11389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Internet rzeczy – funkcjonalności 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88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29391" y="1600175"/>
            <a:ext cx="6352672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Ze względu na bardzo dynamiczny rozwój z całą pewnością cyberataki staną się bardziej niebezpieczne niż obecnie są. 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Biorąc pod uwagę liczbę urządzeń podłączonych do Internetu, będziemy obserwowali o wiele potężniejsze ataki typu </a:t>
            </a:r>
            <a:r>
              <a:rPr lang="pl-PL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DDoS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Zagrożenia zostaną skierowane także przeciwko integralności, będą one polegać na takim manipulowaniu danymi, aby rezultaty były widoczne w rzeczywistości – począwszy od zmiany ocen elektronicznym dzienniczku, po zdecydowanie poważniejsze ingerencje na kontach bankowych czy w systemach odpowiedzialnych za obsługę infrastruktury krytycznej.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0" y="503977"/>
            <a:ext cx="11389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Internet rzeczy – zagrożenia 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4098" name="Picture 2" descr="The Lonely Hacker za darmo w Google Play">
            <a:extLst>
              <a:ext uri="{FF2B5EF4-FFF2-40B4-BE49-F238E27FC236}">
                <a16:creationId xmlns:a16="http://schemas.microsoft.com/office/drawing/2014/main" id="{A4AC43C2-4118-0282-C34E-457F241A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013" y="503977"/>
            <a:ext cx="2674270" cy="267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roatian Teen Suspected of Hacking Communication Company's Data | Balkan  Insight">
            <a:extLst>
              <a:ext uri="{FF2B5EF4-FFF2-40B4-BE49-F238E27FC236}">
                <a16:creationId xmlns:a16="http://schemas.microsoft.com/office/drawing/2014/main" id="{625043B9-BB8E-A000-796B-77F55323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04" y="3429000"/>
            <a:ext cx="4919579" cy="2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80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29391" y="1184666"/>
            <a:ext cx="11389892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Jednym z najbardziej zaawansowanym urządzeniem typu „Internet of </a:t>
            </a:r>
            <a:r>
              <a:rPr lang="pl-PL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Things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”, są asystenci inaczej nazywane Home-</a:t>
            </a:r>
            <a:r>
              <a:rPr lang="pl-PL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pody</a:t>
            </a:r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Najpopularniejszymi rozwiązaniami tego typu są: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0" y="503977"/>
            <a:ext cx="11389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Internet rzeczy – przykłady 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D7A8D6B-1CE4-B09F-F104-21AC0776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81" y="3874349"/>
            <a:ext cx="1694294" cy="241281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7C45402-1F36-54BF-DCCC-59C0E3DE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53" y="3874349"/>
            <a:ext cx="2600688" cy="2419688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B0F670D5-086D-BA32-6B8A-BCA24923404A}"/>
              </a:ext>
            </a:extLst>
          </p:cNvPr>
          <p:cNvSpPr txBox="1"/>
          <p:nvPr/>
        </p:nvSpPr>
        <p:spPr>
          <a:xfrm>
            <a:off x="592626" y="2527075"/>
            <a:ext cx="3544581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Amazon Echo </a:t>
            </a: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 wbudowanym asystentem </a:t>
            </a:r>
            <a:r>
              <a:rPr lang="pl-PL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Alexa</a:t>
            </a: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od firmy Amazon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CA066CA-563F-1D1C-ABC5-722BDDCE0DEE}"/>
              </a:ext>
            </a:extLst>
          </p:cNvPr>
          <p:cNvSpPr txBox="1"/>
          <p:nvPr/>
        </p:nvSpPr>
        <p:spPr>
          <a:xfrm>
            <a:off x="4137207" y="2532342"/>
            <a:ext cx="3544581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HomePod</a:t>
            </a:r>
            <a:r>
              <a:rPr lang="pl-PL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Mini </a:t>
            </a: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 wbudowanym asystentem </a:t>
            </a:r>
            <a:r>
              <a:rPr lang="pl-PL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Ciri</a:t>
            </a: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od Apple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5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29391" y="1600179"/>
            <a:ext cx="11502188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Internet rzeczy przewijają się w każdym aspekcie naszego życia od żarówki po kamery IP aż do lodówki. Wiąże to ze sobą wiele zagrożeń jak inwigilacja oraz próby osób trzecich w ingerowania w nasz sprzęt poprzez luki w zabezpieczeniach. 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 skrócie są to urządzenia, które mogą wysyłać i odbierać miedzy sobą dane za pomocą Internetu. Co więcej, inteligentne urządzenia mogą komunikować się bez naszej wiedzy.</a:t>
            </a: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0" y="503977"/>
            <a:ext cx="11389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Internet rzeczy – podsumowanie 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8194" name="Picture 2" descr="Co to jest IoT (Internet of Things)? | Eura-Tech | Blog |">
            <a:extLst>
              <a:ext uri="{FF2B5EF4-FFF2-40B4-BE49-F238E27FC236}">
                <a16:creationId xmlns:a16="http://schemas.microsoft.com/office/drawing/2014/main" id="{E177F2CD-DDCA-2F81-B098-F1EC9B31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99" y="3429000"/>
            <a:ext cx="4752474" cy="31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6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B1C40-FE2F-B887-1687-085F0CD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2181253"/>
            <a:ext cx="10561418" cy="1468800"/>
          </a:xfrm>
        </p:spPr>
        <p:txBody>
          <a:bodyPr/>
          <a:lstStyle/>
          <a:p>
            <a:pPr algn="ctr"/>
            <a:r>
              <a:rPr lang="pl-PL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Tworzenie gier komputerowych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66EEA7-B4E4-F05A-BE51-5B81F2D23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3491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29390" y="1519639"/>
            <a:ext cx="6698532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Proces tworzenia gry jest fascynujący. Chociaż po drodze zawsze pojawiają się różne wyzwania, w końcu cały zespół współpracuje, aby finalny produkt był czymś wspaniałym. Istnieje wiele kroków, które twórcy gier, programiści i artyści muszą wykonać, aby pomyślnie uruchomić grę wideo, ale wyniki są zawsze warte wysiłku i zaangażowania. </a:t>
            </a:r>
          </a:p>
          <a:p>
            <a:endParaRPr lang="pl-PL" altLang="ko-KR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Chociaż proces tworzenia gry jest złożony i czasochłonny, jest zorganizowany w dobrze zdefiniowanych etapach i ramach, które pomagają zespołowi nie gubić się w mnogości zadań i procedur. </a:t>
            </a:r>
          </a:p>
          <a:p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0" y="503977"/>
            <a:ext cx="76044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Tworzenie gier komputerowych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85495E1-EF0D-CA3C-F7E9-C8FED8B3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22" y="949233"/>
            <a:ext cx="4559242" cy="30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48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404836" y="1251216"/>
            <a:ext cx="6698532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Tworzenie gry wideo opiera się na 6 etapach, które obejmują wszystkie działania od etapu pomysłu do fazy po uruchomieniu: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Planowanie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Preprodukcja</a:t>
            </a: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Produkcja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Testowanie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Preuruchomienie</a:t>
            </a: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Uruchomienie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Postprodukcja</a:t>
            </a:r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0" y="503977"/>
            <a:ext cx="76044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Tworzenie gier komputerowych -cd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85495E1-EF0D-CA3C-F7E9-C8FED8B3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22" y="949233"/>
            <a:ext cx="4559242" cy="30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1C31E7-E9AB-87E2-9F97-3174457D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informatyka?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043CF3-D220-B714-CAC4-641B9B21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Informatyka to dynamicznie rozwijający się kierunek, który zawiera informację z zakresu nauk ścisłych oraz technicznych. Studiując informatykę zdobędziemy umiejętności w różnych zakresach takich jak:</a:t>
            </a:r>
          </a:p>
          <a:p>
            <a:r>
              <a:rPr lang="pl-PL" dirty="0"/>
              <a:t>Programowanie</a:t>
            </a:r>
          </a:p>
          <a:p>
            <a:r>
              <a:rPr lang="pl-PL" dirty="0"/>
              <a:t>Budowa i działanie systemów operacyjnych</a:t>
            </a:r>
          </a:p>
          <a:p>
            <a:r>
              <a:rPr lang="pl-PL" dirty="0"/>
              <a:t>Budowa sieci komputerowych</a:t>
            </a:r>
          </a:p>
          <a:p>
            <a:r>
              <a:rPr lang="pl-PL" dirty="0"/>
              <a:t>Projektowanie oraz zarządzanie bazami danych</a:t>
            </a:r>
          </a:p>
          <a:p>
            <a:r>
              <a:rPr lang="pl-PL" dirty="0"/>
              <a:t>Zarządzanie oraz projektowanie systemów informatycznych oraz oprogramowania</a:t>
            </a:r>
          </a:p>
          <a:p>
            <a:r>
              <a:rPr lang="pl-PL" dirty="0"/>
              <a:t>Rozwiązywanie problemów przy pomocy sztucznej inteligencji</a:t>
            </a:r>
          </a:p>
        </p:txBody>
      </p:sp>
    </p:spTree>
    <p:extLst>
      <p:ext uri="{BB962C8B-B14F-4D97-AF65-F5344CB8AC3E}">
        <p14:creationId xmlns:p14="http://schemas.microsoft.com/office/powerpoint/2010/main" val="1249198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B1C40-FE2F-B887-1687-085F0CD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2181253"/>
            <a:ext cx="10561418" cy="1468800"/>
          </a:xfrm>
        </p:spPr>
        <p:txBody>
          <a:bodyPr/>
          <a:lstStyle/>
          <a:p>
            <a:pPr algn="ctr"/>
            <a:r>
              <a:rPr lang="pl-PL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Jak chcę rozwijać swoją ścieżkę kariery w świecie IT 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66EEA7-B4E4-F05A-BE51-5B81F2D23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6484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635741" y="1261275"/>
            <a:ext cx="6698532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Aktualnie rozwijam się w kierunku tworzenia aplikacji internetowych takich jak serwisy, portale aukcyjne czy fora. W świecie aplikacji internetowych najważniejsza jest szczegółowa oraz trafiona </a:t>
            </a:r>
            <a:r>
              <a:rPr lang="pl-PL" altLang="ko-KR" sz="16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analiza biznesowa</a:t>
            </a: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Dzięki niej programiści mogą szybciej tworzyć aplikacje które spełnią oczekiwania klienta.</a:t>
            </a:r>
          </a:p>
          <a:p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 doświadczenia najbardziej istotnymi umiejętnościami jako programista jest chęć do </a:t>
            </a:r>
            <a:r>
              <a:rPr lang="pl-PL" altLang="ko-KR" sz="16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ciągłego poznawania nowości oraz samokształcenia się</a:t>
            </a: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Świat IT rozwija się bardzo dynamicznie, średnio co </a:t>
            </a:r>
            <a:r>
              <a:rPr lang="pl-PL" altLang="ko-KR" sz="16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5-7 miesięcy </a:t>
            </a: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powstają nowe bardziej efektywne rozwiązania co wymusza ciągłą naukę.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Kolejna znacząca umiejętność to praca w grupie oraz </a:t>
            </a:r>
            <a:r>
              <a:rPr lang="pl-PL" altLang="ko-KR" sz="16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wykorzystywanie wiedzy bardziej doświadczonych osób</a:t>
            </a: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Bardzo często zdarza się, że młodzi programiści nie chcą skorzystać z pomocy doświadczonych osób ze względu na strach przed skompromitowaniem, dlatego trzeba też pracować na umiejętnościami miękkimi.</a:t>
            </a:r>
          </a:p>
          <a:p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635741" y="409252"/>
            <a:ext cx="76044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Gdzie widzę się w przyszłości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Grafika 5" descr="Atom">
            <a:extLst>
              <a:ext uri="{FF2B5EF4-FFF2-40B4-BE49-F238E27FC236}">
                <a16:creationId xmlns:a16="http://schemas.microsoft.com/office/drawing/2014/main" id="{661B773D-4FC9-3135-07F1-481C5A77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398" y="1190153"/>
            <a:ext cx="1254968" cy="1254968"/>
          </a:xfrm>
          <a:prstGeom prst="rect">
            <a:avLst/>
          </a:prstGeom>
        </p:spPr>
      </p:pic>
      <p:pic>
        <p:nvPicPr>
          <p:cNvPr id="8" name="Grafika 7" descr="Mikroskop">
            <a:extLst>
              <a:ext uri="{FF2B5EF4-FFF2-40B4-BE49-F238E27FC236}">
                <a16:creationId xmlns:a16="http://schemas.microsoft.com/office/drawing/2014/main" id="{0E1DCEAE-DD18-AFB8-752F-D3D96B35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6838" y="3258715"/>
            <a:ext cx="1254968" cy="1254968"/>
          </a:xfrm>
          <a:prstGeom prst="rect">
            <a:avLst/>
          </a:prstGeom>
        </p:spPr>
      </p:pic>
      <p:pic>
        <p:nvPicPr>
          <p:cNvPr id="10" name="Grafika 9" descr="Książki">
            <a:extLst>
              <a:ext uri="{FF2B5EF4-FFF2-40B4-BE49-F238E27FC236}">
                <a16:creationId xmlns:a16="http://schemas.microsoft.com/office/drawing/2014/main" id="{F5412CB1-473D-1E45-D10F-DBDC1683E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0398" y="2514686"/>
            <a:ext cx="1254968" cy="1254968"/>
          </a:xfrm>
          <a:prstGeom prst="rect">
            <a:avLst/>
          </a:prstGeom>
        </p:spPr>
      </p:pic>
      <p:pic>
        <p:nvPicPr>
          <p:cNvPr id="12" name="Grafika 11" descr="Klasa">
            <a:extLst>
              <a:ext uri="{FF2B5EF4-FFF2-40B4-BE49-F238E27FC236}">
                <a16:creationId xmlns:a16="http://schemas.microsoft.com/office/drawing/2014/main" id="{10C96E04-94EA-B69B-9F43-1DD7ED9B73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424" y="1750593"/>
            <a:ext cx="1254968" cy="12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41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635741" y="1630612"/>
            <a:ext cx="6698532" cy="42780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Studia są istotną częścią nauki w karierze programisty. Dzięki nim dostajemy przemyślany oraz dopasowany program nauki przez 3,5 roku dla studiów inżynierskich oraz dodatkowe 1,5 dla studiów magisterskich. Poznajemy świat IT od samego początku kształcąc się w każdym kierunku np.: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Grafika komputerowa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Programowanie obiektowe/strukturalne/deklaratywne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Algorytmy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Analiza matematyczna i wiele innych.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Następnym krokiem w karierze jest staż / praktyka. Jest to bardzo istotny moment w którym mamy możliwość sprawdzenia naszej wiedzy którą do tej pory zdobyliśmy. To podczas tego czasu zbieramy najwięcej praktycznego doświadczenia oraz uczymy się pracy w zespole.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635741" y="409252"/>
            <a:ext cx="76044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Gdzie widzę się w przyszłości - cd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Grafika 2" descr="Spotkanie">
            <a:extLst>
              <a:ext uri="{FF2B5EF4-FFF2-40B4-BE49-F238E27FC236}">
                <a16:creationId xmlns:a16="http://schemas.microsoft.com/office/drawing/2014/main" id="{34F41F7F-738C-177B-DADF-8D264ECC5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5142" y="539863"/>
            <a:ext cx="2181497" cy="21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16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607767" y="1379336"/>
            <a:ext cx="6698532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Najbardziej istotnymi umiejętnościami w IT są: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Chęć zdobywania wiedzy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Zdolności analityczne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Umiejętność współpracy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Komunikatywność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Organizowanie pracy własnej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Kreatywność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Odporność na stres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Znajomość języka angielskiego</a:t>
            </a:r>
          </a:p>
          <a:p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0" y="503977"/>
            <a:ext cx="76044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Ważne umiejętności w świecie IT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Grafika 2" descr="Osoba z pomysłem">
            <a:extLst>
              <a:ext uri="{FF2B5EF4-FFF2-40B4-BE49-F238E27FC236}">
                <a16:creationId xmlns:a16="http://schemas.microsoft.com/office/drawing/2014/main" id="{9766B2C9-D85E-3BD0-2065-56E36A25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662" y="938541"/>
            <a:ext cx="4428309" cy="44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32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625184" y="1767009"/>
            <a:ext cx="6698532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Plan działania oraz rozwijania się jako programista: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Opanowanie w stopni zaawansowanym  rozproszonego systemu kontroli wersji (GIT).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Dalsza nauka </a:t>
            </a:r>
            <a:r>
              <a:rPr lang="pl-PL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Pythona</a:t>
            </a: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oraz JavaScript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Systematyczne prowadzenie swojego </a:t>
            </a:r>
            <a:r>
              <a:rPr lang="pl-PL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rezpozytorium</a:t>
            </a:r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Nauka testów </a:t>
            </a:r>
            <a:r>
              <a:rPr lang="pl-PL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Api</a:t>
            </a: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oraz jednostkowych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Nauka oraz korzystanie z testów end-to-end (</a:t>
            </a:r>
            <a:r>
              <a:rPr lang="pl-PL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CyPress</a:t>
            </a: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Dalsza nauka języka angielskiego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Znalezienie pracy/stażu związanej z tworzeniem serwisów internetowych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Kontynuacja nauki na studiach magisterskich</a:t>
            </a:r>
            <a:endParaRPr lang="pl-PL" altLang="ko-KR" dirty="0"/>
          </a:p>
          <a:p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55516" y="486560"/>
            <a:ext cx="76044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Co dalej?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Grafika 5" descr="Narzędzia">
            <a:extLst>
              <a:ext uri="{FF2B5EF4-FFF2-40B4-BE49-F238E27FC236}">
                <a16:creationId xmlns:a16="http://schemas.microsoft.com/office/drawing/2014/main" id="{5BC08C9F-13F4-E104-D379-74419825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2629" y="2043652"/>
            <a:ext cx="2460172" cy="24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09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35875B-375F-4FE1-D1B7-B6EBF4D5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065146-EF2A-2FCD-2AA1-5DBE96100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Sebastian Murawski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3D17774-7D0C-841F-7390-36FC0F69A2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1683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T, czyli internet rzeczy – w czym rzecz? Co warto o nim wiedzieć? – Geex">
            <a:extLst>
              <a:ext uri="{FF2B5EF4-FFF2-40B4-BE49-F238E27FC236}">
                <a16:creationId xmlns:a16="http://schemas.microsoft.com/office/drawing/2014/main" id="{2CF8F952-E359-CC0F-58BF-BA8E7842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222287"/>
            <a:ext cx="52752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81C31E7-E9AB-87E2-9F97-3174457D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800" dirty="0"/>
              <a:t>Informatyka – ułatwienie życia codziennego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043CF3-D220-B714-CAC4-641B9B21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pl-PL" sz="2500" dirty="0"/>
              <a:t>Informatyka znalazła bardzo szerokie zastosowanie w życiu codziennym. Przy pomocy różnych systemów, urządzeń czy inteligentnych asystentów czynności życia codziennego są ułatwiane oraz przyspieszane.</a:t>
            </a:r>
          </a:p>
        </p:txBody>
      </p:sp>
    </p:spTree>
    <p:extLst>
      <p:ext uri="{BB962C8B-B14F-4D97-AF65-F5344CB8AC3E}">
        <p14:creationId xmlns:p14="http://schemas.microsoft.com/office/powerpoint/2010/main" val="824812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01037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chemeClr val="tx1"/>
                </a:solidFill>
              </a:rPr>
              <a:t>Zastosowania informatyki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9373D7A-C532-457C-BAAA-1E18C415A432}"/>
              </a:ext>
            </a:extLst>
          </p:cNvPr>
          <p:cNvSpPr/>
          <p:nvPr/>
        </p:nvSpPr>
        <p:spPr>
          <a:xfrm>
            <a:off x="4728661" y="1753657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86C59D-B4FE-4B64-B2C7-2F2DF121FAB3}"/>
              </a:ext>
            </a:extLst>
          </p:cNvPr>
          <p:cNvSpPr/>
          <p:nvPr/>
        </p:nvSpPr>
        <p:spPr>
          <a:xfrm rot="10800000">
            <a:off x="1526089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825FBC-67F3-4B0E-A830-BE642C3E9245}"/>
              </a:ext>
            </a:extLst>
          </p:cNvPr>
          <p:cNvSpPr/>
          <p:nvPr/>
        </p:nvSpPr>
        <p:spPr>
          <a:xfrm rot="10800000">
            <a:off x="976656" y="3650248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BF56B4-8E35-4EEF-8ADE-D6E051A8B87C}"/>
              </a:ext>
            </a:extLst>
          </p:cNvPr>
          <p:cNvSpPr/>
          <p:nvPr/>
        </p:nvSpPr>
        <p:spPr>
          <a:xfrm>
            <a:off x="7400225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F88CA4-5D30-479C-B0FD-19AB3FC8236B}"/>
              </a:ext>
            </a:extLst>
          </p:cNvPr>
          <p:cNvSpPr/>
          <p:nvPr/>
        </p:nvSpPr>
        <p:spPr>
          <a:xfrm rot="10800000">
            <a:off x="7898676" y="3650248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283BC6E-C84E-4F96-88DA-A9D40B6329E9}"/>
              </a:ext>
            </a:extLst>
          </p:cNvPr>
          <p:cNvSpPr/>
          <p:nvPr/>
        </p:nvSpPr>
        <p:spPr>
          <a:xfrm rot="10800000">
            <a:off x="1068373" y="505090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23E6919D-DB61-47DF-8827-D5B41D077743}"/>
              </a:ext>
            </a:extLst>
          </p:cNvPr>
          <p:cNvSpPr/>
          <p:nvPr/>
        </p:nvSpPr>
        <p:spPr>
          <a:xfrm rot="10800000">
            <a:off x="7863512" y="505090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CF9C5629-96AA-4108-A0CC-0FD496C1D347}"/>
              </a:ext>
            </a:extLst>
          </p:cNvPr>
          <p:cNvSpPr/>
          <p:nvPr/>
        </p:nvSpPr>
        <p:spPr>
          <a:xfrm rot="10800000">
            <a:off x="4722544" y="577329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DCBF60-B8BA-488B-9EFB-74E31D30E4F0}"/>
              </a:ext>
            </a:extLst>
          </p:cNvPr>
          <p:cNvGrpSpPr/>
          <p:nvPr/>
        </p:nvGrpSpPr>
        <p:grpSpPr>
          <a:xfrm rot="16200000">
            <a:off x="5649640" y="2745038"/>
            <a:ext cx="990152" cy="729604"/>
            <a:chOff x="3352620" y="2401127"/>
            <a:chExt cx="1954451" cy="1440160"/>
          </a:xfrm>
          <a:solidFill>
            <a:schemeClr val="bg1"/>
          </a:solidFill>
        </p:grpSpPr>
        <p:sp>
          <p:nvSpPr>
            <p:cNvPr id="18" name="Rounded Rectangle 19">
              <a:extLst>
                <a:ext uri="{FF2B5EF4-FFF2-40B4-BE49-F238E27FC236}">
                  <a16:creationId xmlns:a16="http://schemas.microsoft.com/office/drawing/2014/main" id="{D55BC77A-095E-435C-8AB2-F16F597A6D7C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970F7A-DF06-448B-97AD-B1C6F7043CC7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EDD2B6-EA3B-469B-A7E9-67F1F9A330DF}"/>
              </a:ext>
            </a:extLst>
          </p:cNvPr>
          <p:cNvGrpSpPr/>
          <p:nvPr/>
        </p:nvGrpSpPr>
        <p:grpSpPr>
          <a:xfrm rot="19800000">
            <a:off x="6306115" y="3158571"/>
            <a:ext cx="990151" cy="729605"/>
            <a:chOff x="3352621" y="2401127"/>
            <a:chExt cx="1954450" cy="1440160"/>
          </a:xfrm>
          <a:solidFill>
            <a:schemeClr val="bg1"/>
          </a:solidFill>
        </p:grpSpPr>
        <p:sp>
          <p:nvSpPr>
            <p:cNvPr id="21" name="Rounded Rectangle 22">
              <a:extLst>
                <a:ext uri="{FF2B5EF4-FFF2-40B4-BE49-F238E27FC236}">
                  <a16:creationId xmlns:a16="http://schemas.microsoft.com/office/drawing/2014/main" id="{05F44A29-FF3F-42BA-A7A7-1492D35E5883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C17140-B06E-462D-8D84-F959D01A7401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9E8F3-6C09-45B6-A54C-62E1134AAD7B}"/>
              </a:ext>
            </a:extLst>
          </p:cNvPr>
          <p:cNvGrpSpPr/>
          <p:nvPr/>
        </p:nvGrpSpPr>
        <p:grpSpPr>
          <a:xfrm rot="12600000">
            <a:off x="5000445" y="3158571"/>
            <a:ext cx="990152" cy="729605"/>
            <a:chOff x="3352622" y="2401122"/>
            <a:chExt cx="1954454" cy="1440160"/>
          </a:xfrm>
          <a:solidFill>
            <a:schemeClr val="bg1"/>
          </a:solidFill>
        </p:grpSpPr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B94AB72B-9748-48B3-A701-22880E10F262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690AD6-3FE1-428A-8ED6-A96610D2137C}"/>
                </a:ext>
              </a:extLst>
            </p:cNvPr>
            <p:cNvSpPr/>
            <p:nvPr/>
          </p:nvSpPr>
          <p:spPr>
            <a:xfrm rot="18900000">
              <a:off x="3352622" y="2905184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6" name="Block Arc 25">
            <a:extLst>
              <a:ext uri="{FF2B5EF4-FFF2-40B4-BE49-F238E27FC236}">
                <a16:creationId xmlns:a16="http://schemas.microsoft.com/office/drawing/2014/main" id="{CA9659A6-7AEE-497D-8224-66F47928C43C}"/>
              </a:ext>
            </a:extLst>
          </p:cNvPr>
          <p:cNvSpPr/>
          <p:nvPr/>
        </p:nvSpPr>
        <p:spPr>
          <a:xfrm>
            <a:off x="4495209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DB48306A-8372-4FD1-8CCF-428087DC76DB}"/>
              </a:ext>
            </a:extLst>
          </p:cNvPr>
          <p:cNvSpPr/>
          <p:nvPr/>
        </p:nvSpPr>
        <p:spPr>
          <a:xfrm rot="10800000">
            <a:off x="4495210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79A5A5-CA23-4B8D-8C8E-B566105F4A81}"/>
              </a:ext>
            </a:extLst>
          </p:cNvPr>
          <p:cNvGrpSpPr/>
          <p:nvPr/>
        </p:nvGrpSpPr>
        <p:grpSpPr>
          <a:xfrm rot="9000000">
            <a:off x="4990921" y="3941846"/>
            <a:ext cx="990151" cy="729605"/>
            <a:chOff x="3352621" y="2401127"/>
            <a:chExt cx="1954450" cy="1440160"/>
          </a:xfrm>
        </p:grpSpPr>
        <p:sp>
          <p:nvSpPr>
            <p:cNvPr id="32" name="Rounded Rectangle 33">
              <a:extLst>
                <a:ext uri="{FF2B5EF4-FFF2-40B4-BE49-F238E27FC236}">
                  <a16:creationId xmlns:a16="http://schemas.microsoft.com/office/drawing/2014/main" id="{824893E3-020C-4FF4-8160-DBFB6BA6C8A5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FC69A3-7CF3-42C7-9DAB-DD28576A6320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29B179-E804-44C9-A106-E4D576B26C89}"/>
              </a:ext>
            </a:extLst>
          </p:cNvPr>
          <p:cNvGrpSpPr/>
          <p:nvPr/>
        </p:nvGrpSpPr>
        <p:grpSpPr>
          <a:xfrm rot="1800000">
            <a:off x="6296590" y="3941846"/>
            <a:ext cx="990153" cy="729605"/>
            <a:chOff x="3352621" y="2401122"/>
            <a:chExt cx="1954455" cy="1440160"/>
          </a:xfrm>
        </p:grpSpPr>
        <p:sp>
          <p:nvSpPr>
            <p:cNvPr id="35" name="Rounded Rectangle 36">
              <a:extLst>
                <a:ext uri="{FF2B5EF4-FFF2-40B4-BE49-F238E27FC236}">
                  <a16:creationId xmlns:a16="http://schemas.microsoft.com/office/drawing/2014/main" id="{2FE0F873-963F-4EEE-8263-4B2685D90DF0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ABB00E-524B-4858-8F66-8D91E1C57D23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0DBDB4-B5D9-4BDE-BB0A-41A6823FF8EC}"/>
              </a:ext>
            </a:extLst>
          </p:cNvPr>
          <p:cNvSpPr txBox="1"/>
          <p:nvPr/>
        </p:nvSpPr>
        <p:spPr>
          <a:xfrm>
            <a:off x="4722543" y="1837422"/>
            <a:ext cx="279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Internet of </a:t>
            </a:r>
            <a:r>
              <a:rPr lang="pl-PL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Things</a:t>
            </a:r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(Internet rzeczy)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DE2934-22AA-46F1-8395-10EA7F81F2BC}"/>
              </a:ext>
            </a:extLst>
          </p:cNvPr>
          <p:cNvSpPr txBox="1"/>
          <p:nvPr/>
        </p:nvSpPr>
        <p:spPr>
          <a:xfrm>
            <a:off x="1682986" y="2349016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Informatyka teoretyczna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D6943B-F096-416D-B5FF-1E6F37749875}"/>
              </a:ext>
            </a:extLst>
          </p:cNvPr>
          <p:cNvSpPr txBox="1"/>
          <p:nvPr/>
        </p:nvSpPr>
        <p:spPr>
          <a:xfrm>
            <a:off x="1133554" y="3734013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Inżynieria komputerowa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E23900-2BB3-4A30-BE0F-F7902CEB01EA}"/>
              </a:ext>
            </a:extLst>
          </p:cNvPr>
          <p:cNvSpPr txBox="1"/>
          <p:nvPr/>
        </p:nvSpPr>
        <p:spPr>
          <a:xfrm>
            <a:off x="7515064" y="2349016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Tworzenie gier komputerowych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89AB5D-BC04-4408-BB74-A317CD0377FC}"/>
              </a:ext>
            </a:extLst>
          </p:cNvPr>
          <p:cNvSpPr txBox="1"/>
          <p:nvPr/>
        </p:nvSpPr>
        <p:spPr>
          <a:xfrm>
            <a:off x="7972256" y="3734013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Inżynieria oprogramowania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5AB585-6DFB-40D2-903A-BB9886AC3E2E}"/>
              </a:ext>
            </a:extLst>
          </p:cNvPr>
          <p:cNvSpPr txBox="1"/>
          <p:nvPr/>
        </p:nvSpPr>
        <p:spPr>
          <a:xfrm>
            <a:off x="1225270" y="5134672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Informatyka praktyczna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D4C723-7273-453B-A91F-AEC7C961398A}"/>
              </a:ext>
            </a:extLst>
          </p:cNvPr>
          <p:cNvSpPr txBox="1"/>
          <p:nvPr/>
        </p:nvSpPr>
        <p:spPr>
          <a:xfrm>
            <a:off x="8020410" y="5134672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Informatyka stosowana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28C2FA-B902-457A-85CB-DE92EB7ABC97}"/>
              </a:ext>
            </a:extLst>
          </p:cNvPr>
          <p:cNvSpPr txBox="1"/>
          <p:nvPr/>
        </p:nvSpPr>
        <p:spPr>
          <a:xfrm>
            <a:off x="4858410" y="5822618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Systemy i technologie komputerowe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27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B1C40-FE2F-B887-1687-085F0CD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4600"/>
            <a:ext cx="10561418" cy="1468800"/>
          </a:xfrm>
        </p:spPr>
        <p:txBody>
          <a:bodyPr/>
          <a:lstStyle/>
          <a:p>
            <a:r>
              <a:rPr lang="pl-PL" altLang="ko-KR" sz="48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Inżyniera oprogramowania</a:t>
            </a:r>
            <a:br>
              <a:rPr lang="ko-KR" alt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</a:b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66EEA7-B4E4-F05A-BE51-5B81F2D23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477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616668" y="1273421"/>
            <a:ext cx="791773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Inżynieria Oprogramowania</a:t>
            </a:r>
            <a:r>
              <a:rPr lang="pl-PL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zajmuje się procesami i sposobami tworzenia systemów informatycznych: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Analizą i definicją wymagań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Projektowaniem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Wdrażaniem</a:t>
            </a:r>
          </a:p>
          <a:p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Termin inżynieria oprogramowania został po raz pierwszy użyty w latach 1950/60.</a:t>
            </a:r>
          </a:p>
          <a:p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Rozróżnia się następujące etapy wytwarzania oprogramowania: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Specyfikację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Projektowanie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Implementację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Integrację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Ewolucję </a:t>
            </a:r>
          </a:p>
          <a:p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Bardzo często używa się metodologii tworzenia oprogramowania </a:t>
            </a:r>
            <a:r>
              <a:rPr lang="pl-PL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Scrum</a:t>
            </a: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mająca na celu przyspieszenie tworzenia programu oraz kontrolowanie postępu pracy.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1" y="503977"/>
            <a:ext cx="61063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Inżyniera oprogramowania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Symbol zastępczy obrazu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2" r="17772"/>
          <a:stretch/>
        </p:blipFill>
        <p:spPr>
          <a:xfrm>
            <a:off x="8273211" y="456222"/>
            <a:ext cx="3742456" cy="32655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F1D935CE-5F4E-3AFF-D04F-5D8B4D70F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5446" y="4031557"/>
            <a:ext cx="2370221" cy="23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5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183CA-0A5E-492C-B8D3-3D5FC96B8621}"/>
              </a:ext>
            </a:extLst>
          </p:cNvPr>
          <p:cNvSpPr txBox="1"/>
          <p:nvPr/>
        </p:nvSpPr>
        <p:spPr>
          <a:xfrm>
            <a:off x="542220" y="921442"/>
            <a:ext cx="7388343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Dobrze zaprojektowane oprogramowanie jest:</a:t>
            </a:r>
          </a:p>
          <a:p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Zdolne do </a:t>
            </a:r>
            <a:r>
              <a:rPr lang="pl-PL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ewolucji</a:t>
            </a: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wraz z potrzebami klientów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Niezawodne</a:t>
            </a: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– Nie może powodować uszkodzeń fizycznych sprzętu. Musi być wolne od wszelakich błędów.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Efektywne</a:t>
            </a: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– Możliwie jak najmniejsze wymagania sprzętowe takie jak moc obliczeniowa procesora czy ilość potrzebnej pamięci.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Użyteczne i intuicyjne </a:t>
            </a: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– Oprogramowanie musi być łatwe w obsłudze dla potencjalnego użytkownika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pl-PL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Skalowane</a:t>
            </a:r>
            <a:r>
              <a:rPr lang="pl-PL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– Łatwość dodawania nowych funkcjonalności.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2566737" y="187835"/>
            <a:ext cx="705852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Inżyniera oprogramowania - cd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Grafika 10" descr="Miernik">
            <a:extLst>
              <a:ext uri="{FF2B5EF4-FFF2-40B4-BE49-F238E27FC236}">
                <a16:creationId xmlns:a16="http://schemas.microsoft.com/office/drawing/2014/main" id="{7CFADE61-DDE4-E835-73F3-124DC43A3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3351" y="2833778"/>
            <a:ext cx="1285286" cy="1285286"/>
          </a:xfrm>
          <a:prstGeom prst="rect">
            <a:avLst/>
          </a:prstGeom>
        </p:spPr>
      </p:pic>
      <p:pic>
        <p:nvPicPr>
          <p:cNvPr id="13" name="Grafika 12" descr="Koła zębate">
            <a:extLst>
              <a:ext uri="{FF2B5EF4-FFF2-40B4-BE49-F238E27FC236}">
                <a16:creationId xmlns:a16="http://schemas.microsoft.com/office/drawing/2014/main" id="{B86E153C-AD07-5DD3-B44A-2F04C26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3351" y="1418844"/>
            <a:ext cx="1285286" cy="1285286"/>
          </a:xfrm>
          <a:prstGeom prst="rect">
            <a:avLst/>
          </a:prstGeom>
        </p:spPr>
      </p:pic>
      <p:pic>
        <p:nvPicPr>
          <p:cNvPr id="17" name="Grafika 16" descr="Strzał w dziesiątkę">
            <a:extLst>
              <a:ext uri="{FF2B5EF4-FFF2-40B4-BE49-F238E27FC236}">
                <a16:creationId xmlns:a16="http://schemas.microsoft.com/office/drawing/2014/main" id="{01F35CA1-5F6E-7F76-7696-174910B06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3351" y="4314457"/>
            <a:ext cx="1285286" cy="12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3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529390" y="503977"/>
            <a:ext cx="74043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Inżyniera oprogramowania - koszty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Symbol zastępczy obrazu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r="6987"/>
          <a:stretch/>
        </p:blipFill>
        <p:spPr>
          <a:xfrm>
            <a:off x="8273211" y="456222"/>
            <a:ext cx="3742456" cy="32655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B2D4E3C9-09C8-32F8-A7F7-E5B8C632F32A}"/>
              </a:ext>
            </a:extLst>
          </p:cNvPr>
          <p:cNvSpPr txBox="1"/>
          <p:nvPr/>
        </p:nvSpPr>
        <p:spPr>
          <a:xfrm>
            <a:off x="616667" y="1134928"/>
            <a:ext cx="7404386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Koszty związane z tworzeniem aplikacji dzielą się na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Koszt wytworzenia oprogramowania (ok. 30% budżetu)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Konserwacja oraz utrzymanie kodu (ok. 50% budżetu)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Koszt testowania oprogramowania (ok. 20% budżetu)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Koszt oprogramowania jest często najważniejszym elementem całego systemu. To dzięki niemu można określić opłacalność danego oprogramowania. W niektórych przypadkach zdarza się, że koszt oprogramowania przekracza wartość sprzętu komputerowego.</a:t>
            </a:r>
          </a:p>
          <a:p>
            <a:endParaRPr lang="pl-PL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Kolejnym elementem jest koszt utrzymania oraz konserwacji kodu. Z reguły jest on większy od samego wytworzenia aplikacji. Im dłużej aplikacja będzie wspierana tym koszt konserwacji będzie większy (nawet kilkukrotnie więcej niż samo wytworzenie).</a:t>
            </a:r>
          </a:p>
          <a:p>
            <a:endParaRPr lang="pl-PL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Grafika 9" descr="Dolar">
            <a:extLst>
              <a:ext uri="{FF2B5EF4-FFF2-40B4-BE49-F238E27FC236}">
                <a16:creationId xmlns:a16="http://schemas.microsoft.com/office/drawing/2014/main" id="{161CF146-2F15-8050-DC86-C0A84FE1B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4675" y="3868479"/>
            <a:ext cx="2660658" cy="26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24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0" y="503977"/>
            <a:ext cx="91600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Inżyniera oprogramowania - podsumowanie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2D4E3C9-09C8-32F8-A7F7-E5B8C632F32A}"/>
              </a:ext>
            </a:extLst>
          </p:cNvPr>
          <p:cNvSpPr txBox="1"/>
          <p:nvPr/>
        </p:nvSpPr>
        <p:spPr>
          <a:xfrm>
            <a:off x="616667" y="1550431"/>
            <a:ext cx="7404386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Inżynieria oprogramowania, obejmuje wszelkie aspekty oraz etapy tworzenia oprogramowania. Zaczynając od analiz biznesowych kończąc na utrzymaniu oprogramowania.</a:t>
            </a:r>
          </a:p>
          <a:p>
            <a:endParaRPr lang="pl-PL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Produkt finalny składa się z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Oprogramowania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Dokumentacji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Utrzymania oraz pielęgnacji kodu</a:t>
            </a:r>
          </a:p>
          <a:p>
            <a:endParaRPr lang="pl-PL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Koszt oprogramowania to nie tylko cena produktu ale i koszt projektowania oraz testowania.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4B7DB6F-3991-9AAA-B0AC-8A5D9FAD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71" y="1370676"/>
            <a:ext cx="368668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59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260_TF11381587.potx" id="{78EDE6E1-21CA-4475-AF84-F7221FD65E5A}" vid="{CA20F57F-4D97-4944-9FF0-8C6DF21815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tf11381587_win32</Template>
  <TotalTime>286</TotalTime>
  <Words>1304</Words>
  <Application>Microsoft Office PowerPoint</Application>
  <PresentationFormat>Panoramiczny</PresentationFormat>
  <Paragraphs>218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Courier New</vt:lpstr>
      <vt:lpstr>Wingdings 2</vt:lpstr>
      <vt:lpstr>Cytat</vt:lpstr>
      <vt:lpstr>Zastosowania Informatyki</vt:lpstr>
      <vt:lpstr>Co to jest informatyka?</vt:lpstr>
      <vt:lpstr>Informatyka – ułatwienie życia codziennego</vt:lpstr>
      <vt:lpstr>Prezentacja programu PowerPoint</vt:lpstr>
      <vt:lpstr>Inżyniera oprogramowania </vt:lpstr>
      <vt:lpstr>Prezentacja programu PowerPoint</vt:lpstr>
      <vt:lpstr>Prezentacja programu PowerPoint</vt:lpstr>
      <vt:lpstr>Prezentacja programu PowerPoint</vt:lpstr>
      <vt:lpstr>Prezentacja programu PowerPoint</vt:lpstr>
      <vt:lpstr>Internet of Things  (Internet Rzeczy)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Tworzenie gier komputerowych</vt:lpstr>
      <vt:lpstr>Prezentacja programu PowerPoint</vt:lpstr>
      <vt:lpstr>Prezentacja programu PowerPoint</vt:lpstr>
      <vt:lpstr>Jak chcę rozwijać swoją ścieżkę kariery w świecie IT </vt:lpstr>
      <vt:lpstr>Prezentacja programu PowerPoint</vt:lpstr>
      <vt:lpstr>Prezentacja programu PowerPoint</vt:lpstr>
      <vt:lpstr>Prezentacja programu PowerPoint</vt:lpstr>
      <vt:lpstr>Prezentacja programu PowerPoint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Zastosowania Informatyki</dc:title>
  <dc:creator>Sebastian Murawski</dc:creator>
  <cp:lastModifiedBy>Sebastian Murawski</cp:lastModifiedBy>
  <cp:revision>22</cp:revision>
  <dcterms:created xsi:type="dcterms:W3CDTF">2022-05-25T18:08:15Z</dcterms:created>
  <dcterms:modified xsi:type="dcterms:W3CDTF">2022-05-26T11:39:33Z</dcterms:modified>
</cp:coreProperties>
</file>