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71" r:id="rId5"/>
    <p:sldId id="272" r:id="rId6"/>
    <p:sldId id="273" r:id="rId7"/>
    <p:sldId id="274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511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872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743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51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41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4723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52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5358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208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864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92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0346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551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E028B6F-D647-4878-B4BB-2D1F673AE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4584" y="11386"/>
            <a:ext cx="7767416" cy="6777596"/>
          </a:xfrm>
          <a:custGeom>
            <a:avLst/>
            <a:gdLst>
              <a:gd name="connsiteX0" fmla="*/ 7767416 w 7767416"/>
              <a:gd name="connsiteY0" fmla="*/ 1399861 h 6777596"/>
              <a:gd name="connsiteX1" fmla="*/ 7767416 w 7767416"/>
              <a:gd name="connsiteY1" fmla="*/ 2360732 h 6777596"/>
              <a:gd name="connsiteX2" fmla="*/ 5766870 w 7767416"/>
              <a:gd name="connsiteY2" fmla="*/ 6058701 h 6777596"/>
              <a:gd name="connsiteX3" fmla="*/ 5364742 w 7767416"/>
              <a:gd name="connsiteY3" fmla="*/ 5841156 h 6777596"/>
              <a:gd name="connsiteX4" fmla="*/ 7767416 w 7767416"/>
              <a:gd name="connsiteY4" fmla="*/ 241367 h 6777596"/>
              <a:gd name="connsiteX5" fmla="*/ 7767416 w 7767416"/>
              <a:gd name="connsiteY5" fmla="*/ 1202237 h 6777596"/>
              <a:gd name="connsiteX6" fmla="*/ 5008532 w 7767416"/>
              <a:gd name="connsiteY6" fmla="*/ 6301980 h 6777596"/>
              <a:gd name="connsiteX7" fmla="*/ 4606405 w 7767416"/>
              <a:gd name="connsiteY7" fmla="*/ 6084435 h 6777596"/>
              <a:gd name="connsiteX8" fmla="*/ 7271266 w 7767416"/>
              <a:gd name="connsiteY8" fmla="*/ 0 h 6777596"/>
              <a:gd name="connsiteX9" fmla="*/ 7767416 w 7767416"/>
              <a:gd name="connsiteY9" fmla="*/ 0 h 6777596"/>
              <a:gd name="connsiteX10" fmla="*/ 7767416 w 7767416"/>
              <a:gd name="connsiteY10" fmla="*/ 43746 h 6777596"/>
              <a:gd name="connsiteX11" fmla="*/ 4124504 w 7767416"/>
              <a:gd name="connsiteY11" fmla="*/ 6777596 h 6777596"/>
              <a:gd name="connsiteX12" fmla="*/ 3722377 w 7767416"/>
              <a:gd name="connsiteY12" fmla="*/ 6560053 h 6777596"/>
              <a:gd name="connsiteX13" fmla="*/ 6644537 w 7767416"/>
              <a:gd name="connsiteY13" fmla="*/ 0 h 6777596"/>
              <a:gd name="connsiteX14" fmla="*/ 7164353 w 7767416"/>
              <a:gd name="connsiteY14" fmla="*/ 0 h 6777596"/>
              <a:gd name="connsiteX15" fmla="*/ 3936690 w 7767416"/>
              <a:gd name="connsiteY15" fmla="*/ 5966271 h 6777596"/>
              <a:gd name="connsiteX16" fmla="*/ 3534563 w 7767416"/>
              <a:gd name="connsiteY16" fmla="*/ 5748726 h 6777596"/>
              <a:gd name="connsiteX17" fmla="*/ 6017810 w 7767416"/>
              <a:gd name="connsiteY17" fmla="*/ 0 h 6777596"/>
              <a:gd name="connsiteX18" fmla="*/ 6537626 w 7767416"/>
              <a:gd name="connsiteY18" fmla="*/ 0 h 6777596"/>
              <a:gd name="connsiteX19" fmla="*/ 3371597 w 7767416"/>
              <a:gd name="connsiteY19" fmla="*/ 5852342 h 6777596"/>
              <a:gd name="connsiteX20" fmla="*/ 2969470 w 7767416"/>
              <a:gd name="connsiteY20" fmla="*/ 5634798 h 6777596"/>
              <a:gd name="connsiteX21" fmla="*/ 5391082 w 7767416"/>
              <a:gd name="connsiteY21" fmla="*/ 0 h 6777596"/>
              <a:gd name="connsiteX22" fmla="*/ 5910897 w 7767416"/>
              <a:gd name="connsiteY22" fmla="*/ 0 h 6777596"/>
              <a:gd name="connsiteX23" fmla="*/ 3063713 w 7767416"/>
              <a:gd name="connsiteY23" fmla="*/ 5262964 h 6777596"/>
              <a:gd name="connsiteX24" fmla="*/ 2661586 w 7767416"/>
              <a:gd name="connsiteY24" fmla="*/ 5045420 h 6777596"/>
              <a:gd name="connsiteX25" fmla="*/ 4764354 w 7767416"/>
              <a:gd name="connsiteY25" fmla="*/ 0 h 6777596"/>
              <a:gd name="connsiteX26" fmla="*/ 5284169 w 7767416"/>
              <a:gd name="connsiteY26" fmla="*/ 0 h 6777596"/>
              <a:gd name="connsiteX27" fmla="*/ 2900020 w 7767416"/>
              <a:gd name="connsiteY27" fmla="*/ 4407053 h 6777596"/>
              <a:gd name="connsiteX28" fmla="*/ 2497893 w 7767416"/>
              <a:gd name="connsiteY28" fmla="*/ 4189509 h 6777596"/>
              <a:gd name="connsiteX29" fmla="*/ 4137627 w 7767416"/>
              <a:gd name="connsiteY29" fmla="*/ 0 h 6777596"/>
              <a:gd name="connsiteX30" fmla="*/ 4657442 w 7767416"/>
              <a:gd name="connsiteY30" fmla="*/ 0 h 6777596"/>
              <a:gd name="connsiteX31" fmla="*/ 2118158 w 7767416"/>
              <a:gd name="connsiteY31" fmla="*/ 4693817 h 6777596"/>
              <a:gd name="connsiteX32" fmla="*/ 1716031 w 7767416"/>
              <a:gd name="connsiteY32" fmla="*/ 4476272 h 6777596"/>
              <a:gd name="connsiteX33" fmla="*/ 3510898 w 7767416"/>
              <a:gd name="connsiteY33" fmla="*/ 0 h 6777596"/>
              <a:gd name="connsiteX34" fmla="*/ 4030714 w 7767416"/>
              <a:gd name="connsiteY34" fmla="*/ 0 h 6777596"/>
              <a:gd name="connsiteX35" fmla="*/ 1997663 w 7767416"/>
              <a:gd name="connsiteY35" fmla="*/ 3758054 h 6777596"/>
              <a:gd name="connsiteX36" fmla="*/ 1595536 w 7767416"/>
              <a:gd name="connsiteY36" fmla="*/ 3540509 h 6777596"/>
              <a:gd name="connsiteX37" fmla="*/ 2884170 w 7767416"/>
              <a:gd name="connsiteY37" fmla="*/ 0 h 6777596"/>
              <a:gd name="connsiteX38" fmla="*/ 3403986 w 7767416"/>
              <a:gd name="connsiteY38" fmla="*/ 0 h 6777596"/>
              <a:gd name="connsiteX39" fmla="*/ 1715921 w 7767416"/>
              <a:gd name="connsiteY39" fmla="*/ 3120354 h 6777596"/>
              <a:gd name="connsiteX40" fmla="*/ 1313794 w 7767416"/>
              <a:gd name="connsiteY40" fmla="*/ 2902810 h 6777596"/>
              <a:gd name="connsiteX41" fmla="*/ 2257443 w 7767416"/>
              <a:gd name="connsiteY41" fmla="*/ 0 h 6777596"/>
              <a:gd name="connsiteX42" fmla="*/ 2777258 w 7767416"/>
              <a:gd name="connsiteY42" fmla="*/ 0 h 6777596"/>
              <a:gd name="connsiteX43" fmla="*/ 1541206 w 7767416"/>
              <a:gd name="connsiteY43" fmla="*/ 2284819 h 6777596"/>
              <a:gd name="connsiteX44" fmla="*/ 1139079 w 7767416"/>
              <a:gd name="connsiteY44" fmla="*/ 2067274 h 6777596"/>
              <a:gd name="connsiteX45" fmla="*/ 1630716 w 7767416"/>
              <a:gd name="connsiteY45" fmla="*/ 0 h 6777596"/>
              <a:gd name="connsiteX46" fmla="*/ 2150531 w 7767416"/>
              <a:gd name="connsiteY46" fmla="*/ 0 h 6777596"/>
              <a:gd name="connsiteX47" fmla="*/ 840733 w 7767416"/>
              <a:gd name="connsiteY47" fmla="*/ 2421135 h 6777596"/>
              <a:gd name="connsiteX48" fmla="*/ 438606 w 7767416"/>
              <a:gd name="connsiteY48" fmla="*/ 2203590 h 6777596"/>
              <a:gd name="connsiteX49" fmla="*/ 1003987 w 7767416"/>
              <a:gd name="connsiteY49" fmla="*/ 0 h 6777596"/>
              <a:gd name="connsiteX50" fmla="*/ 1523803 w 7767416"/>
              <a:gd name="connsiteY50" fmla="*/ 0 h 6777596"/>
              <a:gd name="connsiteX51" fmla="*/ 584934 w 7767416"/>
              <a:gd name="connsiteY51" fmla="*/ 1735481 h 6777596"/>
              <a:gd name="connsiteX52" fmla="*/ 182807 w 7767416"/>
              <a:gd name="connsiteY52" fmla="*/ 1517936 h 6777596"/>
              <a:gd name="connsiteX53" fmla="*/ 377260 w 7767416"/>
              <a:gd name="connsiteY53" fmla="*/ 0 h 6777596"/>
              <a:gd name="connsiteX54" fmla="*/ 897075 w 7767416"/>
              <a:gd name="connsiteY54" fmla="*/ 0 h 6777596"/>
              <a:gd name="connsiteX55" fmla="*/ 402127 w 7767416"/>
              <a:gd name="connsiteY55" fmla="*/ 914901 h 6777596"/>
              <a:gd name="connsiteX56" fmla="*/ 0 w 7767416"/>
              <a:gd name="connsiteY56" fmla="*/ 697357 h 677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767416" h="6777596">
                <a:moveTo>
                  <a:pt x="7767416" y="1399861"/>
                </a:moveTo>
                <a:lnTo>
                  <a:pt x="7767416" y="2360732"/>
                </a:lnTo>
                <a:lnTo>
                  <a:pt x="5766870" y="6058701"/>
                </a:lnTo>
                <a:lnTo>
                  <a:pt x="5364742" y="5841156"/>
                </a:lnTo>
                <a:close/>
                <a:moveTo>
                  <a:pt x="7767416" y="241367"/>
                </a:moveTo>
                <a:lnTo>
                  <a:pt x="7767416" y="1202237"/>
                </a:lnTo>
                <a:lnTo>
                  <a:pt x="5008532" y="6301980"/>
                </a:lnTo>
                <a:lnTo>
                  <a:pt x="4606405" y="6084435"/>
                </a:lnTo>
                <a:close/>
                <a:moveTo>
                  <a:pt x="7271266" y="0"/>
                </a:moveTo>
                <a:lnTo>
                  <a:pt x="7767416" y="0"/>
                </a:lnTo>
                <a:lnTo>
                  <a:pt x="7767416" y="43746"/>
                </a:lnTo>
                <a:lnTo>
                  <a:pt x="4124504" y="6777596"/>
                </a:lnTo>
                <a:lnTo>
                  <a:pt x="3722377" y="6560053"/>
                </a:lnTo>
                <a:close/>
                <a:moveTo>
                  <a:pt x="6644537" y="0"/>
                </a:moveTo>
                <a:lnTo>
                  <a:pt x="7164353" y="0"/>
                </a:lnTo>
                <a:lnTo>
                  <a:pt x="3936690" y="5966271"/>
                </a:lnTo>
                <a:lnTo>
                  <a:pt x="3534563" y="5748726"/>
                </a:lnTo>
                <a:close/>
                <a:moveTo>
                  <a:pt x="6017810" y="0"/>
                </a:moveTo>
                <a:lnTo>
                  <a:pt x="6537626" y="0"/>
                </a:lnTo>
                <a:lnTo>
                  <a:pt x="3371597" y="5852342"/>
                </a:lnTo>
                <a:lnTo>
                  <a:pt x="2969470" y="5634798"/>
                </a:lnTo>
                <a:close/>
                <a:moveTo>
                  <a:pt x="5391082" y="0"/>
                </a:moveTo>
                <a:lnTo>
                  <a:pt x="5910897" y="0"/>
                </a:lnTo>
                <a:lnTo>
                  <a:pt x="3063713" y="5262964"/>
                </a:lnTo>
                <a:lnTo>
                  <a:pt x="2661586" y="5045420"/>
                </a:lnTo>
                <a:close/>
                <a:moveTo>
                  <a:pt x="4764354" y="0"/>
                </a:moveTo>
                <a:lnTo>
                  <a:pt x="5284169" y="0"/>
                </a:lnTo>
                <a:lnTo>
                  <a:pt x="2900020" y="4407053"/>
                </a:lnTo>
                <a:lnTo>
                  <a:pt x="2497893" y="4189509"/>
                </a:lnTo>
                <a:close/>
                <a:moveTo>
                  <a:pt x="4137627" y="0"/>
                </a:moveTo>
                <a:lnTo>
                  <a:pt x="4657442" y="0"/>
                </a:lnTo>
                <a:lnTo>
                  <a:pt x="2118158" y="4693817"/>
                </a:lnTo>
                <a:lnTo>
                  <a:pt x="1716031" y="4476272"/>
                </a:lnTo>
                <a:close/>
                <a:moveTo>
                  <a:pt x="3510898" y="0"/>
                </a:moveTo>
                <a:lnTo>
                  <a:pt x="4030714" y="0"/>
                </a:lnTo>
                <a:lnTo>
                  <a:pt x="1997663" y="3758054"/>
                </a:lnTo>
                <a:lnTo>
                  <a:pt x="1595536" y="3540509"/>
                </a:lnTo>
                <a:close/>
                <a:moveTo>
                  <a:pt x="2884170" y="0"/>
                </a:moveTo>
                <a:lnTo>
                  <a:pt x="3403986" y="0"/>
                </a:lnTo>
                <a:lnTo>
                  <a:pt x="1715921" y="3120354"/>
                </a:lnTo>
                <a:lnTo>
                  <a:pt x="1313794" y="2902810"/>
                </a:lnTo>
                <a:close/>
                <a:moveTo>
                  <a:pt x="2257443" y="0"/>
                </a:moveTo>
                <a:lnTo>
                  <a:pt x="2777258" y="0"/>
                </a:lnTo>
                <a:lnTo>
                  <a:pt x="1541206" y="2284819"/>
                </a:lnTo>
                <a:lnTo>
                  <a:pt x="1139079" y="2067274"/>
                </a:lnTo>
                <a:close/>
                <a:moveTo>
                  <a:pt x="1630716" y="0"/>
                </a:moveTo>
                <a:lnTo>
                  <a:pt x="2150531" y="0"/>
                </a:lnTo>
                <a:lnTo>
                  <a:pt x="840733" y="2421135"/>
                </a:lnTo>
                <a:lnTo>
                  <a:pt x="438606" y="2203590"/>
                </a:lnTo>
                <a:close/>
                <a:moveTo>
                  <a:pt x="1003987" y="0"/>
                </a:moveTo>
                <a:lnTo>
                  <a:pt x="1523803" y="0"/>
                </a:lnTo>
                <a:lnTo>
                  <a:pt x="584934" y="1735481"/>
                </a:lnTo>
                <a:lnTo>
                  <a:pt x="182807" y="1517936"/>
                </a:lnTo>
                <a:close/>
                <a:moveTo>
                  <a:pt x="377260" y="0"/>
                </a:moveTo>
                <a:lnTo>
                  <a:pt x="897075" y="0"/>
                </a:lnTo>
                <a:lnTo>
                  <a:pt x="402127" y="914901"/>
                </a:lnTo>
                <a:lnTo>
                  <a:pt x="0" y="6973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96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301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73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224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317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5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89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811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085082C-5F97-4D6F-BA4E-9C3043E73D01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620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React.js – </a:t>
            </a:r>
            <a:r>
              <a:rPr lang="pl-PL" dirty="0" err="1"/>
              <a:t>Frontendowy</a:t>
            </a:r>
            <a:r>
              <a:rPr lang="pl-PL" dirty="0"/>
              <a:t> </a:t>
            </a:r>
            <a:r>
              <a:rPr lang="pl-PL" dirty="0" err="1"/>
              <a:t>framework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Sebastian Murawski</a:t>
            </a:r>
          </a:p>
        </p:txBody>
      </p:sp>
    </p:spTree>
    <p:extLst>
      <p:ext uri="{BB962C8B-B14F-4D97-AF65-F5344CB8AC3E}">
        <p14:creationId xmlns:p14="http://schemas.microsoft.com/office/powerpoint/2010/main" val="309872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707424" y="2694441"/>
            <a:ext cx="4777152" cy="1358183"/>
            <a:chOff x="6675588" y="2534159"/>
            <a:chExt cx="4777152" cy="13581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75588" y="2534159"/>
              <a:ext cx="4777152" cy="1261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sz="3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cs typeface="Arial" pitchFamily="34" charset="0"/>
                </a:rPr>
                <a:t>Historia </a:t>
              </a:r>
              <a:r>
                <a:rPr lang="pl-PL" altLang="ko-KR" sz="38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cs typeface="Arial" pitchFamily="34" charset="0"/>
                </a:rPr>
                <a:t>frameworka</a:t>
              </a:r>
              <a:endParaRPr lang="ko-KR" altLang="en-US" sz="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75616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19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6096000" y="1953782"/>
            <a:ext cx="5460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F9FF6B8-EAF1-4388-92B2-D84B2A5F2F80}"/>
              </a:ext>
            </a:extLst>
          </p:cNvPr>
          <p:cNvSpPr txBox="1"/>
          <p:nvPr/>
        </p:nvSpPr>
        <p:spPr>
          <a:xfrm>
            <a:off x="2905141" y="766893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Historia powstania React.js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96D8159-DE13-42C5-9571-EE496247F934}"/>
              </a:ext>
            </a:extLst>
          </p:cNvPr>
          <p:cNvSpPr txBox="1"/>
          <p:nvPr/>
        </p:nvSpPr>
        <p:spPr>
          <a:xfrm>
            <a:off x="975359" y="2189929"/>
            <a:ext cx="106854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React.js </a:t>
            </a:r>
            <a:r>
              <a:rPr lang="pl-PL" dirty="0"/>
              <a:t>(inne stosowane nazwy: </a:t>
            </a:r>
            <a:r>
              <a:rPr lang="pl-PL" dirty="0" err="1"/>
              <a:t>React</a:t>
            </a:r>
            <a:r>
              <a:rPr lang="pl-PL" dirty="0"/>
              <a:t>, </a:t>
            </a:r>
            <a:r>
              <a:rPr lang="pl-PL" dirty="0" err="1"/>
              <a:t>ReactJS</a:t>
            </a:r>
            <a:r>
              <a:rPr lang="pl-PL" dirty="0"/>
              <a:t>) – biblioteka języka programowania JavaScript, która wykorzystywana jest do tworzenia interfejsów graficznych aplikacji internetowych.</a:t>
            </a:r>
          </a:p>
          <a:p>
            <a:r>
              <a:rPr lang="pl-PL" dirty="0"/>
              <a:t>Została stworzona przez </a:t>
            </a:r>
            <a:r>
              <a:rPr lang="pl-PL" b="1" dirty="0"/>
              <a:t>Jordana </a:t>
            </a:r>
            <a:r>
              <a:rPr lang="pl-PL" b="1" dirty="0" err="1"/>
              <a:t>Walke</a:t>
            </a:r>
            <a:r>
              <a:rPr lang="pl-PL" dirty="0"/>
              <a:t>, programistę Facebooka, a zainspirowana przez rozszerzenie języka PHP – XHP. Często wykorzystywana do tworzenia aplikacji typu Single </a:t>
            </a:r>
            <a:r>
              <a:rPr lang="pl-PL" dirty="0" err="1"/>
              <a:t>Page</a:t>
            </a:r>
            <a:r>
              <a:rPr lang="pl-PL" dirty="0"/>
              <a:t> Application.</a:t>
            </a:r>
          </a:p>
        </p:txBody>
      </p:sp>
      <p:pic>
        <p:nvPicPr>
          <p:cNvPr id="1026" name="Picture 2" descr="Ilustracja">
            <a:extLst>
              <a:ext uri="{FF2B5EF4-FFF2-40B4-BE49-F238E27FC236}">
                <a16:creationId xmlns:a16="http://schemas.microsoft.com/office/drawing/2014/main" id="{061628C7-1FFC-48F6-845F-0ADC6EF9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66" y="4239185"/>
            <a:ext cx="2286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14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6096000" y="1953782"/>
            <a:ext cx="5460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F9FF6B8-EAF1-4388-92B2-D84B2A5F2F80}"/>
              </a:ext>
            </a:extLst>
          </p:cNvPr>
          <p:cNvSpPr txBox="1"/>
          <p:nvPr/>
        </p:nvSpPr>
        <p:spPr>
          <a:xfrm>
            <a:off x="2905141" y="766893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Główne cechy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96D8159-DE13-42C5-9571-EE496247F934}"/>
              </a:ext>
            </a:extLst>
          </p:cNvPr>
          <p:cNvSpPr txBox="1"/>
          <p:nvPr/>
        </p:nvSpPr>
        <p:spPr>
          <a:xfrm>
            <a:off x="975359" y="2189929"/>
            <a:ext cx="106854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Z głównych cech wyróżniających bibliotekę React.js jest wirtualny DOM (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Document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Object Model, po polsku Obiektowy Model Dokumentu).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React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przechowuje cały DOM aplikacji w pamięci, po zmianie stanu wyszukuje różnice między wirtualnym i prawdziwym DOM i aktualizuje zmiany. </a:t>
            </a:r>
          </a:p>
          <a:p>
            <a:pPr algn="l"/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Drugą z cech szczególnych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React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jest język JSX. Jest on nakładką na JavaScript, która dodaje możliwość wstawiania kodu HTML (lub komponentów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React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) bezpośrednio w kodzie, zamiast ciągu znaków.</a:t>
            </a:r>
          </a:p>
          <a:p>
            <a:pPr algn="l"/>
            <a:endParaRPr lang="pl-PL" b="0" i="0" dirty="0">
              <a:solidFill>
                <a:srgbClr val="202122"/>
              </a:solidFill>
              <a:effectLst/>
              <a:latin typeface="+mj-lt"/>
            </a:endParaRPr>
          </a:p>
        </p:txBody>
      </p:sp>
      <p:pic>
        <p:nvPicPr>
          <p:cNvPr id="1026" name="Picture 2" descr="Ilustracja">
            <a:extLst>
              <a:ext uri="{FF2B5EF4-FFF2-40B4-BE49-F238E27FC236}">
                <a16:creationId xmlns:a16="http://schemas.microsoft.com/office/drawing/2014/main" id="{061628C7-1FFC-48F6-845F-0ADC6EF9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4752991"/>
            <a:ext cx="2286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78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6096000" y="1953782"/>
            <a:ext cx="5460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F9FF6B8-EAF1-4388-92B2-D84B2A5F2F80}"/>
              </a:ext>
            </a:extLst>
          </p:cNvPr>
          <p:cNvSpPr txBox="1"/>
          <p:nvPr/>
        </p:nvSpPr>
        <p:spPr>
          <a:xfrm>
            <a:off x="2905141" y="766893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Gdzie jest wykorzystywany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96D8159-DE13-42C5-9571-EE496247F934}"/>
              </a:ext>
            </a:extLst>
          </p:cNvPr>
          <p:cNvSpPr txBox="1"/>
          <p:nvPr/>
        </p:nvSpPr>
        <p:spPr>
          <a:xfrm>
            <a:off x="975359" y="2189929"/>
            <a:ext cx="106854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React.js jest obecnie używany na stronach internetowych firm takich jak: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Netflix</a:t>
            </a:r>
            <a:endParaRPr lang="pl-PL" dirty="0">
              <a:solidFill>
                <a:srgbClr val="202122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Imgur</a:t>
            </a:r>
            <a:endParaRPr lang="pl-PL" dirty="0">
              <a:solidFill>
                <a:srgbClr val="202122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PayPal</a:t>
            </a:r>
            <a:endParaRPr lang="pl-PL" b="0" i="0" dirty="0">
              <a:solidFill>
                <a:srgbClr val="202122"/>
              </a:solidFill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Archive.org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Gamepedia</a:t>
            </a:r>
            <a:endParaRPr lang="pl-PL" b="0" i="0" dirty="0">
              <a:solidFill>
                <a:srgbClr val="202122"/>
              </a:solidFill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SeatGeek</a:t>
            </a:r>
            <a:endParaRPr lang="pl-PL" b="0" i="0" dirty="0">
              <a:solidFill>
                <a:srgbClr val="202122"/>
              </a:solidFill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HelloSign</a:t>
            </a:r>
            <a:endParaRPr lang="pl-PL" dirty="0">
              <a:solidFill>
                <a:srgbClr val="202122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Walmart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</a:t>
            </a:r>
          </a:p>
          <a:p>
            <a:pPr algn="l"/>
            <a:endParaRPr lang="pl-PL" b="0" i="0" dirty="0">
              <a:solidFill>
                <a:srgbClr val="202122"/>
              </a:solidFill>
              <a:effectLst/>
              <a:latin typeface="+mj-lt"/>
            </a:endParaRPr>
          </a:p>
        </p:txBody>
      </p:sp>
      <p:pic>
        <p:nvPicPr>
          <p:cNvPr id="1026" name="Picture 2" descr="Ilustracja">
            <a:extLst>
              <a:ext uri="{FF2B5EF4-FFF2-40B4-BE49-F238E27FC236}">
                <a16:creationId xmlns:a16="http://schemas.microsoft.com/office/drawing/2014/main" id="{061628C7-1FFC-48F6-845F-0ADC6EF9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477734"/>
            <a:ext cx="2286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4A09EB3-53FF-47B8-89B5-0CEE1139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690" y="4134778"/>
            <a:ext cx="1362265" cy="476316"/>
          </a:xfrm>
          <a:prstGeom prst="rect">
            <a:avLst/>
          </a:prstGeom>
        </p:spPr>
      </p:pic>
      <p:pic>
        <p:nvPicPr>
          <p:cNvPr id="2050" name="Picture 2" descr="Dlaczego założyć konto PayPal i jak to zrobić? [PORADNIK]">
            <a:extLst>
              <a:ext uri="{FF2B5EF4-FFF2-40B4-BE49-F238E27FC236}">
                <a16:creationId xmlns:a16="http://schemas.microsoft.com/office/drawing/2014/main" id="{44EBA22A-9239-4D92-988E-7CD11DC6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80" y="3083257"/>
            <a:ext cx="3667452" cy="189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gur: The magic of the Internet">
            <a:extLst>
              <a:ext uri="{FF2B5EF4-FFF2-40B4-BE49-F238E27FC236}">
                <a16:creationId xmlns:a16="http://schemas.microsoft.com/office/drawing/2014/main" id="{03024A5D-B4A8-4308-9165-872110E3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45" y="4725353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tężna sieć Walmart wejdzie do Polski? To może być rewolucja na rynku  sprzedaży telewizorów, gier, konsol czy filmów 4K UHD Blu-ray! Byłoby  znacznie taniej?">
            <a:extLst>
              <a:ext uri="{FF2B5EF4-FFF2-40B4-BE49-F238E27FC236}">
                <a16:creationId xmlns:a16="http://schemas.microsoft.com/office/drawing/2014/main" id="{DE98DC05-D2F2-48AB-87D9-EEF4EB52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778" y="2712480"/>
            <a:ext cx="3429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20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6096000" y="1953782"/>
            <a:ext cx="5460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F9FF6B8-EAF1-4388-92B2-D84B2A5F2F80}"/>
              </a:ext>
            </a:extLst>
          </p:cNvPr>
          <p:cNvSpPr txBox="1"/>
          <p:nvPr/>
        </p:nvSpPr>
        <p:spPr>
          <a:xfrm>
            <a:off x="2905141" y="766893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Ciekawostka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96D8159-DE13-42C5-9571-EE496247F934}"/>
              </a:ext>
            </a:extLst>
          </p:cNvPr>
          <p:cNvSpPr txBox="1"/>
          <p:nvPr/>
        </p:nvSpPr>
        <p:spPr>
          <a:xfrm>
            <a:off x="975359" y="2189929"/>
            <a:ext cx="106854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W 2015 roku React.js i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React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Native były dwoma najpopularniejszymi otwartymi projektami na stronie GitHub.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React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jest także piątym z najpopularniejszych projektów na GitHub (dane na styczeń 2017.</a:t>
            </a:r>
          </a:p>
          <a:p>
            <a:pPr algn="l"/>
            <a:endParaRPr lang="pl-PL" b="0" i="0" dirty="0">
              <a:solidFill>
                <a:srgbClr val="202122"/>
              </a:solidFill>
              <a:effectLst/>
              <a:latin typeface="+mj-lt"/>
            </a:endParaRPr>
          </a:p>
          <a:p>
            <a:pPr algn="l"/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Biblioteka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React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jest wykorzystywana przez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framework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Next.js.</a:t>
            </a:r>
          </a:p>
        </p:txBody>
      </p:sp>
      <p:pic>
        <p:nvPicPr>
          <p:cNvPr id="1026" name="Picture 2" descr="Ilustracja">
            <a:extLst>
              <a:ext uri="{FF2B5EF4-FFF2-40B4-BE49-F238E27FC236}">
                <a16:creationId xmlns:a16="http://schemas.microsoft.com/office/drawing/2014/main" id="{061628C7-1FFC-48F6-845F-0ADC6EF9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4562054"/>
            <a:ext cx="2286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Znalezione obrazy dla zapytania next js">
            <a:extLst>
              <a:ext uri="{FF2B5EF4-FFF2-40B4-BE49-F238E27FC236}">
                <a16:creationId xmlns:a16="http://schemas.microsoft.com/office/drawing/2014/main" id="{35BE58E8-5916-48A3-A0A6-7BDFF4A8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94" y="3336666"/>
            <a:ext cx="1895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8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6096000" y="1953782"/>
            <a:ext cx="5460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F9FF6B8-EAF1-4388-92B2-D84B2A5F2F80}"/>
              </a:ext>
            </a:extLst>
          </p:cNvPr>
          <p:cNvSpPr txBox="1"/>
          <p:nvPr/>
        </p:nvSpPr>
        <p:spPr>
          <a:xfrm>
            <a:off x="2905141" y="766893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Framework Next.js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96D8159-DE13-42C5-9571-EE496247F934}"/>
              </a:ext>
            </a:extLst>
          </p:cNvPr>
          <p:cNvSpPr txBox="1"/>
          <p:nvPr/>
        </p:nvSpPr>
        <p:spPr>
          <a:xfrm>
            <a:off x="975359" y="2189929"/>
            <a:ext cx="106854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Next.js to minimalistyczny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framework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, który pozwala budować nowoczesne aplikacje z możliwością generowania po stronie serwera, wykorzystując bibliotekę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React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,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webpack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i Babel. Ten niepozorny program zyskuje coraz większą popularność ze względu na prostotę uruchomienia w podstawowej konfiguracji. Umożliwia również szybszą pracę z nowymi projektami, dzięki czemu określa się go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frameworkiem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przyszłości. Pracuje na serwerze Node.js, którego potrzebuje, aby uruchomić kod, zachowuje globalne zależności projektu i nie może być stosowany po stronie klienta.</a:t>
            </a:r>
          </a:p>
        </p:txBody>
      </p:sp>
      <p:pic>
        <p:nvPicPr>
          <p:cNvPr id="4098" name="Picture 2" descr="Znalezione obrazy dla zapytania next js">
            <a:extLst>
              <a:ext uri="{FF2B5EF4-FFF2-40B4-BE49-F238E27FC236}">
                <a16:creationId xmlns:a16="http://schemas.microsoft.com/office/drawing/2014/main" id="{35BE58E8-5916-48A3-A0A6-7BDFF4A8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91" y="5261260"/>
            <a:ext cx="1895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72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obrazu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19916"/>
          <a:stretch/>
        </p:blipFill>
        <p:spPr>
          <a:xfrm>
            <a:off x="5384349" y="192434"/>
            <a:ext cx="6616145" cy="5773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0964588" y="5924102"/>
            <a:ext cx="610744" cy="77169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A2EC907D-FE2B-47AA-96F5-CEA5CCB22A9F}"/>
              </a:ext>
            </a:extLst>
          </p:cNvPr>
          <p:cNvSpPr>
            <a:spLocks/>
          </p:cNvSpPr>
          <p:nvPr/>
        </p:nvSpPr>
        <p:spPr bwMode="auto">
          <a:xfrm>
            <a:off x="11271061" y="5924102"/>
            <a:ext cx="304269" cy="771698"/>
          </a:xfrm>
          <a:custGeom>
            <a:avLst/>
            <a:gdLst>
              <a:gd name="T0" fmla="*/ 136 w 289"/>
              <a:gd name="T1" fmla="*/ 548 h 733"/>
              <a:gd name="T2" fmla="*/ 235 w 289"/>
              <a:gd name="T3" fmla="*/ 548 h 733"/>
              <a:gd name="T4" fmla="*/ 108 w 289"/>
              <a:gd name="T5" fmla="*/ 395 h 733"/>
              <a:gd name="T6" fmla="*/ 190 w 289"/>
              <a:gd name="T7" fmla="*/ 395 h 733"/>
              <a:gd name="T8" fmla="*/ 92 w 289"/>
              <a:gd name="T9" fmla="*/ 265 h 733"/>
              <a:gd name="T10" fmla="*/ 169 w 289"/>
              <a:gd name="T11" fmla="*/ 265 h 733"/>
              <a:gd name="T12" fmla="*/ 65 w 289"/>
              <a:gd name="T13" fmla="*/ 151 h 733"/>
              <a:gd name="T14" fmla="*/ 138 w 289"/>
              <a:gd name="T15" fmla="*/ 151 h 733"/>
              <a:gd name="T16" fmla="*/ 0 w 289"/>
              <a:gd name="T17" fmla="*/ 0 h 733"/>
              <a:gd name="T18" fmla="*/ 0 w 289"/>
              <a:gd name="T19" fmla="*/ 265 h 733"/>
              <a:gd name="T20" fmla="*/ 1 w 289"/>
              <a:gd name="T21" fmla="*/ 265 h 733"/>
              <a:gd name="T22" fmla="*/ 0 w 289"/>
              <a:gd name="T23" fmla="*/ 265 h 733"/>
              <a:gd name="T24" fmla="*/ 0 w 289"/>
              <a:gd name="T25" fmla="*/ 733 h 733"/>
              <a:gd name="T26" fmla="*/ 289 w 289"/>
              <a:gd name="T27" fmla="*/ 733 h 733"/>
              <a:gd name="T28" fmla="*/ 136 w 289"/>
              <a:gd name="T29" fmla="*/ 54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733">
                <a:moveTo>
                  <a:pt x="136" y="548"/>
                </a:moveTo>
                <a:lnTo>
                  <a:pt x="235" y="548"/>
                </a:lnTo>
                <a:lnTo>
                  <a:pt x="108" y="395"/>
                </a:lnTo>
                <a:lnTo>
                  <a:pt x="190" y="395"/>
                </a:lnTo>
                <a:lnTo>
                  <a:pt x="92" y="265"/>
                </a:lnTo>
                <a:lnTo>
                  <a:pt x="169" y="265"/>
                </a:lnTo>
                <a:lnTo>
                  <a:pt x="65" y="151"/>
                </a:lnTo>
                <a:lnTo>
                  <a:pt x="138" y="151"/>
                </a:lnTo>
                <a:lnTo>
                  <a:pt x="0" y="0"/>
                </a:lnTo>
                <a:lnTo>
                  <a:pt x="0" y="265"/>
                </a:lnTo>
                <a:lnTo>
                  <a:pt x="1" y="265"/>
                </a:lnTo>
                <a:lnTo>
                  <a:pt x="0" y="265"/>
                </a:lnTo>
                <a:lnTo>
                  <a:pt x="0" y="733"/>
                </a:lnTo>
                <a:lnTo>
                  <a:pt x="289" y="733"/>
                </a:lnTo>
                <a:lnTo>
                  <a:pt x="136" y="5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A76C0347-3586-403A-86C7-5D88F352A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664" y="6346199"/>
            <a:ext cx="22048" cy="218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0343214" y="5596550"/>
            <a:ext cx="610744" cy="77169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45">
            <a:extLst>
              <a:ext uri="{FF2B5EF4-FFF2-40B4-BE49-F238E27FC236}">
                <a16:creationId xmlns:a16="http://schemas.microsoft.com/office/drawing/2014/main" id="{A2EC907D-FE2B-47AA-96F5-CEA5CCB22A9F}"/>
              </a:ext>
            </a:extLst>
          </p:cNvPr>
          <p:cNvSpPr>
            <a:spLocks/>
          </p:cNvSpPr>
          <p:nvPr/>
        </p:nvSpPr>
        <p:spPr bwMode="auto">
          <a:xfrm>
            <a:off x="10649687" y="5596550"/>
            <a:ext cx="304269" cy="771698"/>
          </a:xfrm>
          <a:custGeom>
            <a:avLst/>
            <a:gdLst>
              <a:gd name="T0" fmla="*/ 136 w 289"/>
              <a:gd name="T1" fmla="*/ 548 h 733"/>
              <a:gd name="T2" fmla="*/ 235 w 289"/>
              <a:gd name="T3" fmla="*/ 548 h 733"/>
              <a:gd name="T4" fmla="*/ 108 w 289"/>
              <a:gd name="T5" fmla="*/ 395 h 733"/>
              <a:gd name="T6" fmla="*/ 190 w 289"/>
              <a:gd name="T7" fmla="*/ 395 h 733"/>
              <a:gd name="T8" fmla="*/ 92 w 289"/>
              <a:gd name="T9" fmla="*/ 265 h 733"/>
              <a:gd name="T10" fmla="*/ 169 w 289"/>
              <a:gd name="T11" fmla="*/ 265 h 733"/>
              <a:gd name="T12" fmla="*/ 65 w 289"/>
              <a:gd name="T13" fmla="*/ 151 h 733"/>
              <a:gd name="T14" fmla="*/ 138 w 289"/>
              <a:gd name="T15" fmla="*/ 151 h 733"/>
              <a:gd name="T16" fmla="*/ 0 w 289"/>
              <a:gd name="T17" fmla="*/ 0 h 733"/>
              <a:gd name="T18" fmla="*/ 0 w 289"/>
              <a:gd name="T19" fmla="*/ 265 h 733"/>
              <a:gd name="T20" fmla="*/ 1 w 289"/>
              <a:gd name="T21" fmla="*/ 265 h 733"/>
              <a:gd name="T22" fmla="*/ 0 w 289"/>
              <a:gd name="T23" fmla="*/ 265 h 733"/>
              <a:gd name="T24" fmla="*/ 0 w 289"/>
              <a:gd name="T25" fmla="*/ 733 h 733"/>
              <a:gd name="T26" fmla="*/ 289 w 289"/>
              <a:gd name="T27" fmla="*/ 733 h 733"/>
              <a:gd name="T28" fmla="*/ 136 w 289"/>
              <a:gd name="T29" fmla="*/ 54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733">
                <a:moveTo>
                  <a:pt x="136" y="548"/>
                </a:moveTo>
                <a:lnTo>
                  <a:pt x="235" y="548"/>
                </a:lnTo>
                <a:lnTo>
                  <a:pt x="108" y="395"/>
                </a:lnTo>
                <a:lnTo>
                  <a:pt x="190" y="395"/>
                </a:lnTo>
                <a:lnTo>
                  <a:pt x="92" y="265"/>
                </a:lnTo>
                <a:lnTo>
                  <a:pt x="169" y="265"/>
                </a:lnTo>
                <a:lnTo>
                  <a:pt x="65" y="151"/>
                </a:lnTo>
                <a:lnTo>
                  <a:pt x="138" y="151"/>
                </a:lnTo>
                <a:lnTo>
                  <a:pt x="0" y="0"/>
                </a:lnTo>
                <a:lnTo>
                  <a:pt x="0" y="265"/>
                </a:lnTo>
                <a:lnTo>
                  <a:pt x="1" y="265"/>
                </a:lnTo>
                <a:lnTo>
                  <a:pt x="0" y="265"/>
                </a:lnTo>
                <a:lnTo>
                  <a:pt x="0" y="733"/>
                </a:lnTo>
                <a:lnTo>
                  <a:pt x="289" y="733"/>
                </a:lnTo>
                <a:lnTo>
                  <a:pt x="136" y="5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Rectangle 43">
            <a:extLst>
              <a:ext uri="{FF2B5EF4-FFF2-40B4-BE49-F238E27FC236}">
                <a16:creationId xmlns:a16="http://schemas.microsoft.com/office/drawing/2014/main" id="{A76C0347-3586-403A-86C7-5D88F352A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491" y="6418671"/>
            <a:ext cx="17638" cy="174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1527072" y="5784420"/>
            <a:ext cx="488595" cy="61735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677437" y="499760"/>
            <a:ext cx="54795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React.js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4162712-89C7-4B7D-A9CE-369120B55409}"/>
              </a:ext>
            </a:extLst>
          </p:cNvPr>
          <p:cNvSpPr txBox="1"/>
          <p:nvPr/>
        </p:nvSpPr>
        <p:spPr>
          <a:xfrm>
            <a:off x="176333" y="2122781"/>
            <a:ext cx="5192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Deklaratywny kod</a:t>
            </a:r>
            <a:r>
              <a:rPr lang="pl-PL" dirty="0"/>
              <a:t>. Jeśli raz napiszesz komponent, dajmy na to </a:t>
            </a:r>
            <a:r>
              <a:rPr lang="pl-PL" dirty="0" err="1"/>
              <a:t>Accordion</a:t>
            </a:r>
            <a:r>
              <a:rPr lang="pl-PL" dirty="0"/>
              <a:t>, następnym razem by z niego skorzystać, wystarczy, że go zaimportujesz i wpiszesz w kodzie &lt;</a:t>
            </a:r>
            <a:r>
              <a:rPr lang="pl-PL" dirty="0" err="1"/>
              <a:t>MyAccordion</a:t>
            </a:r>
            <a:r>
              <a:rPr lang="pl-PL" dirty="0"/>
              <a:t> /&gt;.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Virtual DOM</a:t>
            </a:r>
            <a:r>
              <a:rPr lang="pl-PL" dirty="0"/>
              <a:t>. Deklaratywny kod jest szybki, ponieważ aktualizacje drzewa DOM wspomaga Virtual DOM.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Bogate </a:t>
            </a:r>
            <a:r>
              <a:rPr lang="pl-PL" b="1" dirty="0" err="1"/>
              <a:t>community</a:t>
            </a:r>
            <a:r>
              <a:rPr lang="pl-PL" dirty="0"/>
              <a:t>, dużo gotowych rozwiązań.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Obsługa formularzy, routing, komponenty z </a:t>
            </a:r>
            <a:r>
              <a:rPr lang="pl-PL" dirty="0" err="1"/>
              <a:t>Bootstrapa</a:t>
            </a:r>
            <a:r>
              <a:rPr lang="pl-PL" dirty="0"/>
              <a:t> czy inne elementy UI</a:t>
            </a:r>
          </a:p>
        </p:txBody>
      </p:sp>
    </p:spTree>
    <p:extLst>
      <p:ext uri="{BB962C8B-B14F-4D97-AF65-F5344CB8AC3E}">
        <p14:creationId xmlns:p14="http://schemas.microsoft.com/office/powerpoint/2010/main" val="103698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3EB7298-AE60-44CC-A138-2409BAA8375E}"/>
              </a:ext>
            </a:extLst>
          </p:cNvPr>
          <p:cNvGrpSpPr/>
          <p:nvPr/>
        </p:nvGrpSpPr>
        <p:grpSpPr>
          <a:xfrm>
            <a:off x="-287406" y="2836315"/>
            <a:ext cx="12923469" cy="1087542"/>
            <a:chOff x="-304749" y="4154271"/>
            <a:chExt cx="12923469" cy="10875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426721" y="4154271"/>
              <a:ext cx="1219199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sz="4000" dirty="0">
                  <a:cs typeface="Arial" pitchFamily="34" charset="0"/>
                </a:rPr>
                <a:t>Dziękuje za uwagę</a:t>
              </a:r>
              <a:endParaRPr lang="ko-KR" altLang="en-US" sz="4000" dirty="0"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-304749" y="4862157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252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384</Words>
  <Application>Microsoft Office PowerPoint</Application>
  <PresentationFormat>Panoramiczny</PresentationFormat>
  <Paragraphs>36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Jon (sala konferencyjna)</vt:lpstr>
      <vt:lpstr>React.js – Frontendowy framework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– Frontendowy framework</dc:title>
  <dc:creator>Sebastian Murawski</dc:creator>
  <cp:lastModifiedBy>MichalGlus</cp:lastModifiedBy>
  <cp:revision>5</cp:revision>
  <dcterms:created xsi:type="dcterms:W3CDTF">2022-04-21T14:16:02Z</dcterms:created>
  <dcterms:modified xsi:type="dcterms:W3CDTF">2022-05-05T17:23:32Z</dcterms:modified>
</cp:coreProperties>
</file>