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6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B40-7966-424C-81F4-BA86A688227F}" type="datetimeFigureOut">
              <a:rPr lang="ru-RU" smtClean="0"/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162D-903B-4C99-9724-44FD6CE953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B40-7966-424C-81F4-BA86A688227F}" type="datetimeFigureOut">
              <a:rPr lang="ru-RU" smtClean="0"/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162D-903B-4C99-9724-44FD6CE953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B40-7966-424C-81F4-BA86A688227F}" type="datetimeFigureOut">
              <a:rPr lang="ru-RU" smtClean="0"/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162D-903B-4C99-9724-44FD6CE953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B40-7966-424C-81F4-BA86A688227F}" type="datetimeFigureOut">
              <a:rPr lang="ru-RU" smtClean="0"/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162D-903B-4C99-9724-44FD6CE953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B40-7966-424C-81F4-BA86A688227F}" type="datetimeFigureOut">
              <a:rPr lang="ru-RU" smtClean="0"/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162D-903B-4C99-9724-44FD6CE953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B40-7966-424C-81F4-BA86A688227F}" type="datetimeFigureOut">
              <a:rPr lang="ru-RU" smtClean="0"/>
              <a:t>24.03.2015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162D-903B-4C99-9724-44FD6CE953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B40-7966-424C-81F4-BA86A688227F}" type="datetimeFigureOut">
              <a:rPr lang="ru-RU" smtClean="0"/>
              <a:t>24.03.2015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162D-903B-4C99-9724-44FD6CE953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B40-7966-424C-81F4-BA86A688227F}" type="datetimeFigureOut">
              <a:rPr lang="ru-RU" smtClean="0"/>
              <a:t>24.03.2015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162D-903B-4C99-9724-44FD6CE953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B40-7966-424C-81F4-BA86A688227F}" type="datetimeFigureOut">
              <a:rPr lang="ru-RU" smtClean="0"/>
              <a:t>24.03.2015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162D-903B-4C99-9724-44FD6CE953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B40-7966-424C-81F4-BA86A688227F}" type="datetimeFigureOut">
              <a:rPr lang="ru-RU" smtClean="0"/>
              <a:t>24.03.2015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162D-903B-4C99-9724-44FD6CE953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B40-7966-424C-81F4-BA86A688227F}" type="datetimeFigureOut">
              <a:rPr lang="ru-RU" smtClean="0"/>
              <a:t>24.03.2015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162D-903B-4C99-9724-44FD6CE953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BDB40-7966-424C-81F4-BA86A688227F}" type="datetimeFigureOut">
              <a:rPr lang="ru-RU" smtClean="0"/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C162D-903B-4C99-9724-44FD6CE9535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J:\&#1079;&#1085;&#1072;&#1082;&#1086;&#1074;&#1099;&#1077;%20&#1075;&#1088;&#1072;&#1092;&#1099;\&#1054;&#1044;&#1052;(2)%20-%20&#1051;&#1077;&#1082;&#1094;&#1080;&#1080;%2010-11.files\ll10i2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file:///J:\&#1079;&#1085;&#1072;&#1082;&#1086;&#1074;&#1099;&#1077;%20&#1075;&#1088;&#1072;&#1092;&#1099;\&#1054;&#1044;&#1052;(2)%20-%20&#1051;&#1077;&#1082;&#1094;&#1080;&#1080;%2010-11.files\ll10i3.gif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J:\&#1079;&#1085;&#1072;&#1082;&#1086;&#1074;&#1099;&#1077;%20&#1075;&#1088;&#1072;&#1092;&#1099;\&#1054;&#1044;&#1052;(2)%20-%20&#1051;&#1077;&#1082;&#1094;&#1080;&#1103;%2012.files\ll12i2.g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J:\&#1079;&#1085;&#1072;&#1082;&#1086;&#1074;&#1099;&#1077;%20&#1075;&#1088;&#1072;&#1092;&#1099;\&#1054;&#1044;&#1052;(2)%20-%20&#1051;&#1077;&#1082;&#1094;&#1080;&#1103;%2012.files\ll12i8.gi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J:\&#1079;&#1085;&#1072;&#1082;&#1086;&#1074;&#1099;&#1077;%20&#1075;&#1088;&#1072;&#1092;&#1099;\&#1054;&#1044;&#1052;(2)%20-%20&#1051;&#1077;&#1082;&#1094;&#1080;&#1103;%2012.files\ll12i10.gi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ЗНАКОВЫЕ </a:t>
            </a:r>
            <a:r>
              <a:rPr lang="ru-RU" sz="2400" b="1" dirty="0" smtClean="0">
                <a:solidFill>
                  <a:srgbClr val="FF0000"/>
                </a:solidFill>
              </a:rPr>
              <a:t>ГРАФЫ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286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Знаковый </a:t>
            </a:r>
            <a:r>
              <a:rPr lang="ru-RU" sz="2400" i="1" dirty="0" smtClean="0"/>
              <a:t>граф</a:t>
            </a:r>
            <a:r>
              <a:rPr lang="ru-RU" sz="2400" dirty="0" smtClean="0"/>
              <a:t> </a:t>
            </a:r>
            <a:r>
              <a:rPr lang="ru-RU" sz="2400" i="1" dirty="0" smtClean="0"/>
              <a:t>– </a:t>
            </a:r>
            <a:r>
              <a:rPr lang="ru-RU" sz="2400" i="1" dirty="0" err="1" smtClean="0"/>
              <a:t>граф</a:t>
            </a:r>
            <a:r>
              <a:rPr lang="ru-RU" sz="2400" i="1" dirty="0" smtClean="0"/>
              <a:t>, </a:t>
            </a:r>
            <a:r>
              <a:rPr lang="ru-RU" sz="2400" i="1" dirty="0"/>
              <a:t>каждому ребру которого приписан некоторый знак.</a:t>
            </a:r>
            <a:r>
              <a:rPr lang="ru-RU" sz="24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4298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Знак пути</a:t>
            </a:r>
            <a:r>
              <a:rPr lang="ru-RU" sz="2400" dirty="0"/>
              <a:t>, </a:t>
            </a:r>
            <a:r>
              <a:rPr lang="ru-RU" sz="2400" i="1" dirty="0" smtClean="0"/>
              <a:t>цикла </a:t>
            </a:r>
            <a:r>
              <a:rPr lang="ru-RU" sz="2400" i="1" dirty="0"/>
              <a:t>и т.д. определяется как произведение знаков входящих в них дуг или ребер, если знак плюс заменить на +1, а знак минус на -1. Очевидно, что путь, цепь и т.д. имеют знак минус, если число дуг или ребер, содержащихся в них, нечетно, иначе они имеют знак плюс.</a:t>
            </a:r>
            <a:r>
              <a:rPr lang="ru-RU" sz="24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67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err="1"/>
              <a:t>Хейдер</a:t>
            </a:r>
            <a:r>
              <a:rPr lang="ru-RU" sz="2400" i="1" dirty="0"/>
              <a:t> изучал задачи из области </a:t>
            </a:r>
            <a:r>
              <a:rPr lang="ru-RU" sz="2400" b="1" i="1" dirty="0"/>
              <a:t>социологии малых групп </a:t>
            </a:r>
            <a:r>
              <a:rPr lang="ru-RU" sz="2400" i="1" dirty="0" smtClean="0"/>
              <a:t>людей</a:t>
            </a:r>
            <a:r>
              <a:rPr lang="en-US" sz="2400" i="1" dirty="0"/>
              <a:t>.</a:t>
            </a:r>
            <a:r>
              <a:rPr lang="ru-RU" sz="2400" i="1" dirty="0" smtClean="0"/>
              <a:t> </a:t>
            </a:r>
            <a:endParaRPr lang="ru-RU" sz="2400" dirty="0"/>
          </a:p>
        </p:txBody>
      </p:sp>
      <p:pic>
        <p:nvPicPr>
          <p:cNvPr id="8" name="Рисунок 7" descr="J:\знаковые графы\ОДМ(2) - Лекции 10-11.files\ll10i2.gif"/>
          <p:cNvPicPr/>
          <p:nvPr/>
        </p:nvPicPr>
        <p:blipFill>
          <a:blip r:embed="rId2" r:link="rId3">
            <a:lum bright="-20000"/>
          </a:blip>
          <a:srcRect t="11090" b="22366"/>
          <a:stretch>
            <a:fillRect/>
          </a:stretch>
        </p:blipFill>
        <p:spPr bwMode="auto">
          <a:xfrm>
            <a:off x="357158" y="3571876"/>
            <a:ext cx="385765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J:\знаковые графы\ОДМ(2) - Лекции 10-11.files\ll10i3.gif"/>
          <p:cNvPicPr/>
          <p:nvPr/>
        </p:nvPicPr>
        <p:blipFill>
          <a:blip r:embed="rId4" r:link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0690" b="25177"/>
          <a:stretch>
            <a:fillRect/>
          </a:stretch>
        </p:blipFill>
        <p:spPr bwMode="auto">
          <a:xfrm>
            <a:off x="4857752" y="3571876"/>
            <a:ext cx="378621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42976" y="5500702"/>
            <a:ext cx="800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сбалансированные         </a:t>
            </a:r>
            <a:r>
              <a:rPr lang="ru-RU" sz="2400" dirty="0" smtClean="0"/>
              <a:t>                     несбалансированные</a:t>
            </a:r>
            <a:endParaRPr lang="ru-RU" sz="24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500958" y="5214950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Изучение внутригородских поездок на </a:t>
            </a:r>
            <a:r>
              <a:rPr lang="ru-RU" sz="2400" b="1" dirty="0" smtClean="0">
                <a:solidFill>
                  <a:srgbClr val="FF0000"/>
                </a:solidFill>
              </a:rPr>
              <a:t>работу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3" name="Рисунок 2" descr="ll12i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357166"/>
            <a:ext cx="450059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429124" y="512746"/>
            <a:ext cx="47148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[1] </a:t>
            </a:r>
            <a:r>
              <a:rPr lang="ru-RU" sz="2400" dirty="0" smtClean="0"/>
              <a:t> </a:t>
            </a:r>
            <a:r>
              <a:rPr lang="ru-RU" sz="2400" dirty="0"/>
              <a:t>протяженность поездки; </a:t>
            </a:r>
            <a:endParaRPr lang="en-US" sz="2400" dirty="0" smtClean="0"/>
          </a:p>
          <a:p>
            <a:r>
              <a:rPr lang="ru-RU" sz="2400" dirty="0" smtClean="0"/>
              <a:t>[</a:t>
            </a:r>
            <a:r>
              <a:rPr lang="ru-RU" sz="2400" dirty="0"/>
              <a:t>2</a:t>
            </a:r>
            <a:r>
              <a:rPr lang="ru-RU" sz="2400" dirty="0" smtClean="0"/>
              <a:t>]</a:t>
            </a:r>
            <a:r>
              <a:rPr lang="en-US" sz="2400" dirty="0" smtClean="0"/>
              <a:t> </a:t>
            </a:r>
            <a:r>
              <a:rPr lang="ru-RU" sz="2400" dirty="0" smtClean="0"/>
              <a:t> экономия </a:t>
            </a:r>
            <a:r>
              <a:rPr lang="ru-RU" sz="2400" dirty="0"/>
              <a:t>горючего; </a:t>
            </a:r>
            <a:endParaRPr lang="en-US" sz="2400" dirty="0" smtClean="0"/>
          </a:p>
          <a:p>
            <a:r>
              <a:rPr lang="ru-RU" sz="2400" dirty="0" smtClean="0"/>
              <a:t>[</a:t>
            </a:r>
            <a:r>
              <a:rPr lang="ru-RU" sz="2400" dirty="0"/>
              <a:t>3] - численность населения; </a:t>
            </a:r>
            <a:endParaRPr lang="en-US" sz="2400" dirty="0" smtClean="0"/>
          </a:p>
          <a:p>
            <a:r>
              <a:rPr lang="ru-RU" sz="2400" dirty="0" smtClean="0"/>
              <a:t>[</a:t>
            </a:r>
            <a:r>
              <a:rPr lang="ru-RU" sz="2400" dirty="0"/>
              <a:t>4]- стоимость автомобиля; </a:t>
            </a:r>
            <a:endParaRPr lang="en-US" sz="2400" dirty="0" smtClean="0"/>
          </a:p>
          <a:p>
            <a:r>
              <a:rPr lang="ru-RU" sz="2400" dirty="0" smtClean="0"/>
              <a:t>[</a:t>
            </a:r>
            <a:r>
              <a:rPr lang="ru-RU" sz="2400" dirty="0"/>
              <a:t>5] - стоимость проездного билета; [6] - загрязнение атмосферы; </a:t>
            </a:r>
            <a:endParaRPr lang="en-US" sz="2400" dirty="0" smtClean="0"/>
          </a:p>
          <a:p>
            <a:r>
              <a:rPr lang="ru-RU" sz="2400" dirty="0" smtClean="0"/>
              <a:t>[</a:t>
            </a:r>
            <a:r>
              <a:rPr lang="ru-RU" sz="2400" dirty="0"/>
              <a:t>7] - число несчастных случаев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r>
              <a:rPr lang="ru-RU" sz="2400" dirty="0" smtClean="0"/>
              <a:t> </a:t>
            </a:r>
            <a:r>
              <a:rPr lang="ru-RU" sz="2400" dirty="0"/>
              <a:t>[8] - вероятность опоздания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r>
              <a:rPr lang="ru-RU" sz="2400" dirty="0" smtClean="0"/>
              <a:t> </a:t>
            </a:r>
            <a:r>
              <a:rPr lang="ru-RU" sz="2400" dirty="0"/>
              <a:t>[9] - расход горючего.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817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Знак дуги [1]-[5] не определен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0893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Совершенно очевидно, что подобное представление проблем и их анализ возможны и в любой другой предметной области и не </a:t>
            </a:r>
            <a:r>
              <a:rPr lang="ru-RU" sz="2400" dirty="0" err="1" smtClean="0"/>
              <a:t>зави</a:t>
            </a:r>
            <a:r>
              <a:rPr lang="en-US" sz="2400" dirty="0" smtClean="0"/>
              <a:t>-</a:t>
            </a:r>
            <a:r>
              <a:rPr lang="ru-RU" sz="2400" dirty="0" err="1" smtClean="0"/>
              <a:t>сят</a:t>
            </a:r>
            <a:r>
              <a:rPr lang="ru-RU" sz="2400" dirty="0" smtClean="0"/>
              <a:t> </a:t>
            </a:r>
            <a:r>
              <a:rPr lang="ru-RU" sz="2400" dirty="0"/>
              <a:t>от времени, от географических координат исследователя или разработчика и от его профессиональной ориентации, но требуют от последнего привычки к определенной математической культуре, носителем которой является столь долго развиваемая и столь тщательно скрываемая от большинства... дискретная математика!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Анализ этого и огромного количества других примеров из самых разных областей человеческой деятельности привел </a:t>
            </a:r>
            <a:r>
              <a:rPr lang="ru-RU" sz="2400" dirty="0" err="1"/>
              <a:t>Картрайта</a:t>
            </a:r>
            <a:r>
              <a:rPr lang="ru-RU" sz="2400" dirty="0"/>
              <a:t> и </a:t>
            </a:r>
            <a:r>
              <a:rPr lang="ru-RU" sz="2400" dirty="0" err="1"/>
              <a:t>Харари</a:t>
            </a:r>
            <a:r>
              <a:rPr lang="ru-RU" sz="2400" dirty="0"/>
              <a:t> </a:t>
            </a:r>
            <a:r>
              <a:rPr lang="ru-RU" sz="2400" dirty="0" smtClean="0"/>
              <a:t>(к </a:t>
            </a:r>
            <a:r>
              <a:rPr lang="ru-RU" sz="2400" dirty="0"/>
              <a:t>следующей </a:t>
            </a:r>
            <a:r>
              <a:rPr lang="ru-RU" sz="2400" b="1" dirty="0"/>
              <a:t>математической модели баланса</a:t>
            </a:r>
            <a:r>
              <a:rPr lang="ru-RU" sz="2400" dirty="0"/>
              <a:t>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298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Малая группа является сбалансированной, если представляющий ее знаковый граф сбалансирован.</a:t>
            </a:r>
            <a:r>
              <a:rPr lang="ru-RU" sz="2400" dirty="0"/>
              <a:t> </a:t>
            </a:r>
            <a:endParaRPr lang="en-US" sz="2400" dirty="0" smtClean="0"/>
          </a:p>
          <a:p>
            <a:endParaRPr lang="ru-RU" sz="800" dirty="0"/>
          </a:p>
          <a:p>
            <a:r>
              <a:rPr lang="ru-RU" sz="2400" b="1" i="1" dirty="0"/>
              <a:t>Знаковый граф называется сбалансированным, если каждый цикл в нем положителен.</a:t>
            </a:r>
            <a:r>
              <a:rPr lang="ru-RU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78605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Теорема о структуре (теорема </a:t>
            </a:r>
            <a:r>
              <a:rPr lang="ru-RU" sz="2400" b="1" dirty="0" err="1">
                <a:solidFill>
                  <a:srgbClr val="FF0000"/>
                </a:solidFill>
              </a:rPr>
              <a:t>Харари</a:t>
            </a:r>
            <a:r>
              <a:rPr lang="ru-RU" sz="2400" b="1" dirty="0">
                <a:solidFill>
                  <a:srgbClr val="FF0000"/>
                </a:solidFill>
              </a:rPr>
              <a:t> о балансе</a:t>
            </a:r>
            <a:r>
              <a:rPr lang="ru-RU" sz="2400" b="1" dirty="0" smtClean="0">
                <a:solidFill>
                  <a:srgbClr val="FF0000"/>
                </a:solidFill>
              </a:rPr>
              <a:t>)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r>
              <a:rPr lang="ru-RU" sz="2400" b="1" i="1" dirty="0"/>
              <a:t>Для знакового графа G=(V,E) следующие утверждения эквивалентны:</a:t>
            </a:r>
            <a:r>
              <a:rPr lang="ru-RU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5762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i="1" dirty="0" smtClean="0"/>
              <a:t>a.  </a:t>
            </a:r>
            <a:r>
              <a:rPr lang="ru-RU" sz="2400" b="1" i="1" dirty="0" smtClean="0"/>
              <a:t>Граф </a:t>
            </a:r>
            <a:r>
              <a:rPr lang="ru-RU" sz="2400" b="1" i="1" dirty="0"/>
              <a:t>G сбалансирован.</a:t>
            </a:r>
            <a:r>
              <a:rPr lang="ru-RU" sz="2400" dirty="0"/>
              <a:t> </a:t>
            </a:r>
          </a:p>
          <a:p>
            <a:pPr lvl="0"/>
            <a:r>
              <a:rPr lang="en-US" sz="2400" b="1" i="1" dirty="0" smtClean="0"/>
              <a:t>b.  </a:t>
            </a:r>
            <a:r>
              <a:rPr lang="ru-RU" sz="2400" b="1" i="1" dirty="0" smtClean="0"/>
              <a:t>Каждая </a:t>
            </a:r>
            <a:r>
              <a:rPr lang="ru-RU" sz="2400" b="1" i="1" dirty="0"/>
              <a:t>замкнутая цепь в G положительна.</a:t>
            </a:r>
            <a:r>
              <a:rPr lang="ru-RU" sz="2400" dirty="0"/>
              <a:t> </a:t>
            </a:r>
          </a:p>
          <a:p>
            <a:pPr lvl="0"/>
            <a:r>
              <a:rPr lang="en-US" sz="2400" b="1" i="1" dirty="0" smtClean="0"/>
              <a:t>c.  </a:t>
            </a:r>
            <a:r>
              <a:rPr lang="ru-RU" sz="2400" b="1" i="1" dirty="0" smtClean="0"/>
              <a:t>Любые </a:t>
            </a:r>
            <a:r>
              <a:rPr lang="ru-RU" sz="2400" b="1" i="1" dirty="0"/>
              <a:t>две цепи между любыми двумя вершинами </a:t>
            </a:r>
            <a:r>
              <a:rPr lang="ru-RU" sz="2400" b="1" i="1" dirty="0" err="1"/>
              <a:t>u</a:t>
            </a:r>
            <a:r>
              <a:rPr lang="ru-RU" sz="2400" b="1" i="1" baseline="-25000" dirty="0" err="1"/>
              <a:t>i</a:t>
            </a:r>
            <a:r>
              <a:rPr lang="ru-RU" sz="2400" b="1" i="1" dirty="0"/>
              <a:t> и </a:t>
            </a:r>
            <a:r>
              <a:rPr lang="ru-RU" sz="2400" b="1" i="1" dirty="0" err="1"/>
              <a:t>u</a:t>
            </a:r>
            <a:r>
              <a:rPr lang="ru-RU" sz="2400" b="1" i="1" baseline="-25000" dirty="0" err="1"/>
              <a:t>j</a:t>
            </a:r>
            <a:r>
              <a:rPr lang="ru-RU" sz="2400" b="1" i="1" dirty="0"/>
              <a:t> имеют одинаковый знак.</a:t>
            </a:r>
            <a:r>
              <a:rPr lang="ru-RU" sz="2400" dirty="0"/>
              <a:t> </a:t>
            </a:r>
          </a:p>
          <a:p>
            <a:pPr lvl="0"/>
            <a:r>
              <a:rPr lang="en-US" sz="2400" b="1" i="1" dirty="0" smtClean="0"/>
              <a:t>d.  </a:t>
            </a:r>
            <a:r>
              <a:rPr lang="ru-RU" sz="2400" b="1" i="1" dirty="0" smtClean="0"/>
              <a:t>Множество </a:t>
            </a:r>
            <a:r>
              <a:rPr lang="ru-RU" sz="2400" b="1" i="1" dirty="0"/>
              <a:t>вершин V можно разбить на два подмножества A и B так, что каждое положительное ребро соединяет вершины одного подмножества и каждое отрицательное соединяет вершины различных подмножеств.</a:t>
            </a:r>
            <a:r>
              <a:rPr lang="ru-RU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Последнее утверждение называют также критерием баланса</a:t>
            </a:r>
            <a:r>
              <a:rPr lang="ru-RU" sz="2400" b="1" i="1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2860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пункта </a:t>
            </a:r>
            <a:r>
              <a:rPr lang="ru-RU" sz="2400" i="1" dirty="0" err="1"/>
              <a:t>d</a:t>
            </a:r>
            <a:r>
              <a:rPr lang="ru-RU" sz="2400" dirty="0"/>
              <a:t> существует интерпретация и в области </a:t>
            </a:r>
            <a:r>
              <a:rPr lang="ru-RU" sz="2400" b="1" dirty="0"/>
              <a:t>политики</a:t>
            </a:r>
            <a:r>
              <a:rPr lang="ru-RU" sz="2400" dirty="0"/>
              <a:t> - устойчивым является представительный орган, основанный на одно- или двухпартийной основе (внутри фракции существуют отношения </a:t>
            </a:r>
            <a:r>
              <a:rPr lang="en-US" sz="2400" dirty="0" smtClean="0"/>
              <a:t>“</a:t>
            </a:r>
            <a:r>
              <a:rPr lang="ru-RU" sz="2400" dirty="0" smtClean="0"/>
              <a:t>симпатии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ru-RU" sz="2400" dirty="0"/>
              <a:t>а соответствующие отношения между представителями разных фракций отрицательны). </a:t>
            </a:r>
            <a:endParaRPr lang="ru-RU" sz="2400" dirty="0" smtClean="0"/>
          </a:p>
          <a:p>
            <a:r>
              <a:rPr lang="ru-RU" sz="2400" dirty="0" smtClean="0"/>
              <a:t>Высказано </a:t>
            </a:r>
            <a:r>
              <a:rPr lang="ru-RU" sz="2400" dirty="0"/>
              <a:t>предположение, что многопартийный французский парламент 1950-х годов был несбалансирован именно по причине несоответствия критерию баланса по </a:t>
            </a:r>
            <a:r>
              <a:rPr lang="ru-RU" sz="2400" dirty="0" err="1" smtClean="0"/>
              <a:t>Харари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45525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Использование </a:t>
            </a:r>
            <a:r>
              <a:rPr lang="ru-RU" sz="2400" b="1" i="1" dirty="0"/>
              <a:t>знакового орграфа</a:t>
            </a:r>
            <a:r>
              <a:rPr lang="ru-RU" sz="2400" dirty="0"/>
              <a:t> в качестве </a:t>
            </a:r>
            <a:r>
              <a:rPr lang="ru-RU" sz="2400" b="1" dirty="0"/>
              <a:t>модели сложной системы</a:t>
            </a:r>
            <a:r>
              <a:rPr lang="ru-RU" sz="2400" dirty="0"/>
              <a:t> основано на следующем представлении.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40682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Наиболее существенные для рассматриваемой проблемы переменные считаются вершинами орграфа. От переменной </a:t>
            </a:r>
            <a:r>
              <a:rPr lang="ru-RU" sz="2400" b="1" i="1" dirty="0" err="1"/>
              <a:t>u</a:t>
            </a:r>
            <a:r>
              <a:rPr lang="ru-RU" sz="2400" b="1" i="1" dirty="0"/>
              <a:t> </a:t>
            </a:r>
            <a:r>
              <a:rPr lang="ru-RU" sz="2400" dirty="0"/>
              <a:t>к переменной </a:t>
            </a:r>
            <a:r>
              <a:rPr lang="ru-RU" sz="2400" b="1" i="1" dirty="0" err="1"/>
              <a:t>v</a:t>
            </a:r>
            <a:r>
              <a:rPr lang="ru-RU" sz="2400" b="1" dirty="0"/>
              <a:t> </a:t>
            </a:r>
            <a:r>
              <a:rPr lang="ru-RU" sz="2400" dirty="0"/>
              <a:t>проводится дуга, если изменение </a:t>
            </a:r>
            <a:r>
              <a:rPr lang="ru-RU" sz="2400" b="1" i="1" dirty="0" err="1"/>
              <a:t>u</a:t>
            </a:r>
            <a:r>
              <a:rPr lang="ru-RU" sz="2400" b="1" i="1" dirty="0"/>
              <a:t> </a:t>
            </a:r>
            <a:r>
              <a:rPr lang="ru-RU" sz="2400" dirty="0"/>
              <a:t>оказывает непосредственное существенное воздействие на </a:t>
            </a:r>
            <a:r>
              <a:rPr lang="ru-RU" sz="2400" b="1" i="1" dirty="0" err="1"/>
              <a:t>v</a:t>
            </a:r>
            <a:r>
              <a:rPr lang="ru-RU" sz="2400" dirty="0"/>
              <a:t>. И, наконец, эта дуга имеет знак плюс, если воздействие является </a:t>
            </a:r>
            <a:r>
              <a:rPr lang="en-US" sz="2400" dirty="0" smtClean="0"/>
              <a:t>“</a:t>
            </a:r>
            <a:r>
              <a:rPr lang="ru-RU" sz="2400" i="1" dirty="0" smtClean="0"/>
              <a:t>усилением</a:t>
            </a:r>
            <a:r>
              <a:rPr lang="en-US" sz="2400" i="1" dirty="0" smtClean="0"/>
              <a:t>”</a:t>
            </a:r>
            <a:r>
              <a:rPr lang="ru-RU" sz="2400" dirty="0" smtClean="0"/>
              <a:t>, </a:t>
            </a:r>
            <a:r>
              <a:rPr lang="ru-RU" sz="2400" dirty="0"/>
              <a:t>и знак минус, если воздействие вызывает </a:t>
            </a:r>
            <a:r>
              <a:rPr lang="en-US" sz="2400" dirty="0" smtClean="0"/>
              <a:t>“</a:t>
            </a:r>
            <a:r>
              <a:rPr lang="ru-RU" sz="2400" i="1" dirty="0" smtClean="0"/>
              <a:t>торможение</a:t>
            </a:r>
            <a:r>
              <a:rPr lang="en-US" sz="2400" i="1" dirty="0" smtClean="0"/>
              <a:t>”</a:t>
            </a:r>
            <a:r>
              <a:rPr lang="ru-RU" sz="2400" dirty="0" smtClean="0"/>
              <a:t>).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Несколько </a:t>
            </a:r>
            <a:r>
              <a:rPr lang="ru-RU" sz="2400" b="1" dirty="0" smtClean="0">
                <a:solidFill>
                  <a:srgbClr val="FF0000"/>
                </a:solidFill>
              </a:rPr>
              <a:t>экосистем </a:t>
            </a:r>
            <a:r>
              <a:rPr lang="ru-RU" sz="2400" b="1" dirty="0">
                <a:solidFill>
                  <a:srgbClr val="FF0000"/>
                </a:solidFill>
              </a:rPr>
              <a:t>и соответствующие им знаковые </a:t>
            </a:r>
            <a:r>
              <a:rPr lang="ru-RU" sz="2400" b="1" dirty="0" smtClean="0">
                <a:solidFill>
                  <a:srgbClr val="FF0000"/>
                </a:solidFill>
              </a:rPr>
              <a:t>орграфы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286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Примечания</a:t>
            </a:r>
            <a:r>
              <a:rPr lang="ru-RU" sz="2400" dirty="0"/>
              <a:t>. Кролики здесь имеют неограниченные запасы пищи, в отличие от остальных, которые в этом сильно ограничены, а мыши и крысы даже конкурируют</a:t>
            </a:r>
            <a:r>
              <a:rPr lang="ru-RU" sz="2400" b="1" dirty="0"/>
              <a:t>. </a:t>
            </a:r>
            <a:endParaRPr lang="ru-RU" sz="2400" dirty="0"/>
          </a:p>
        </p:txBody>
      </p:sp>
      <p:pic>
        <p:nvPicPr>
          <p:cNvPr id="4" name="Рисунок 3" descr="ll12i1"/>
          <p:cNvPicPr/>
          <p:nvPr/>
        </p:nvPicPr>
        <p:blipFill>
          <a:blip r:embed="rId2"/>
          <a:srcRect r="25789" b="61644"/>
          <a:stretch>
            <a:fillRect/>
          </a:stretch>
        </p:blipFill>
        <p:spPr bwMode="auto">
          <a:xfrm>
            <a:off x="71406" y="1571612"/>
            <a:ext cx="292895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ll12i1"/>
          <p:cNvPicPr/>
          <p:nvPr/>
        </p:nvPicPr>
        <p:blipFill>
          <a:blip r:embed="rId2"/>
          <a:srcRect t="76000" r="7689"/>
          <a:stretch>
            <a:fillRect/>
          </a:stretch>
        </p:blipFill>
        <p:spPr bwMode="auto">
          <a:xfrm>
            <a:off x="5786414" y="1571612"/>
            <a:ext cx="3357586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ll12i1"/>
          <p:cNvPicPr/>
          <p:nvPr/>
        </p:nvPicPr>
        <p:blipFill>
          <a:blip r:embed="rId2"/>
          <a:srcRect t="52000" r="15545" b="28178"/>
          <a:stretch>
            <a:fillRect/>
          </a:stretch>
        </p:blipFill>
        <p:spPr bwMode="auto">
          <a:xfrm>
            <a:off x="2928926" y="1724012"/>
            <a:ext cx="3071834" cy="106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496" y="1071546"/>
            <a:ext cx="51435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1] - число рабочих мест для научных работников; [2] - число слабо подготовленных исследователей; [3] - доля </a:t>
            </a:r>
            <a:r>
              <a:rPr lang="ru-RU" sz="2000" dirty="0"/>
              <a:t>"плохой" научной продукции или вредные последствия использования результатов научно-технических исследований; [4] - внешние и внутренние угрозы обществу, для преодоления которых требуется применение достижений науки и техники; [5] - общественное мнение в пользу развития научных исследований; [6] - бюджетные ограничения; [7] - государственный бюджет научных исследований; [8] - число хорошо подготовленных исследователей; [9] - доля "добротной" научной продукции или положительные последствия использования достижений науки и техники. </a:t>
            </a:r>
          </a:p>
        </p:txBody>
      </p:sp>
      <p:pic>
        <p:nvPicPr>
          <p:cNvPr id="3" name="Рисунок 2" descr="J:\знаковые графы\ОДМ(2) - Лекция 12.files\ll12i2.gif"/>
          <p:cNvPicPr/>
          <p:nvPr/>
        </p:nvPicPr>
        <p:blipFill>
          <a:blip r:embed="rId2" r:link="rId3"/>
          <a:srcRect r="3030"/>
          <a:stretch>
            <a:fillRect/>
          </a:stretch>
        </p:blipFill>
        <p:spPr bwMode="auto">
          <a:xfrm>
            <a:off x="0" y="1000108"/>
            <a:ext cx="4000496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143240" y="214290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Проблема "Наука и общество</a:t>
            </a:r>
            <a:r>
              <a:rPr lang="ru-RU" sz="2400" b="1" dirty="0" smtClean="0">
                <a:solidFill>
                  <a:srgbClr val="FF0000"/>
                </a:solidFill>
              </a:rPr>
              <a:t>"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Когнитивная карта о британской политике в Персии, построенная в 1918 году членом Британского комитета по делам Востока </a:t>
            </a:r>
            <a:r>
              <a:rPr lang="ru-RU" sz="2400" b="1" dirty="0" err="1" smtClean="0">
                <a:solidFill>
                  <a:srgbClr val="FF0000"/>
                </a:solidFill>
              </a:rPr>
              <a:t>Марлингом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3" name="Рисунок 2" descr="J:\знаковые графы\ОДМ(2) - Лекция 12.files\ll12i8.gif"/>
          <p:cNvPicPr/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714356"/>
            <a:ext cx="524756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43504" y="928670"/>
            <a:ext cx="4000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</a:t>
            </a:r>
            <a:r>
              <a:rPr lang="ru-RU" sz="2400" dirty="0" smtClean="0"/>
              <a:t>AA </a:t>
            </a:r>
            <a:r>
              <a:rPr lang="ru-RU" sz="2400" dirty="0"/>
              <a:t>- полный уход </a:t>
            </a:r>
            <a:r>
              <a:rPr lang="ru-RU" sz="2400" dirty="0" smtClean="0"/>
              <a:t>Велико</a:t>
            </a:r>
            <a:r>
              <a:rPr lang="en-US" sz="2400" dirty="0" smtClean="0"/>
              <a:t>-</a:t>
            </a:r>
            <a:r>
              <a:rPr lang="ru-RU" sz="2400" dirty="0" err="1" smtClean="0"/>
              <a:t>британии</a:t>
            </a:r>
            <a:r>
              <a:rPr lang="ru-RU" sz="2400" dirty="0" smtClean="0"/>
              <a:t> </a:t>
            </a:r>
            <a:r>
              <a:rPr lang="ru-RU" sz="2400" dirty="0"/>
              <a:t>из Персии; AB </a:t>
            </a:r>
            <a:r>
              <a:rPr lang="ru-RU" sz="2400" dirty="0" smtClean="0"/>
              <a:t>- от</a:t>
            </a:r>
            <a:r>
              <a:rPr lang="en-US" sz="2400" dirty="0" smtClean="0"/>
              <a:t>-</a:t>
            </a:r>
            <a:r>
              <a:rPr lang="ru-RU" sz="2400" dirty="0" smtClean="0"/>
              <a:t>вод </a:t>
            </a:r>
            <a:r>
              <a:rPr lang="ru-RU" sz="2400" dirty="0"/>
              <a:t>войск из </a:t>
            </a:r>
            <a:r>
              <a:rPr lang="ru-RU" sz="2400" dirty="0" smtClean="0"/>
              <a:t>северо-запад</a:t>
            </a:r>
            <a:r>
              <a:rPr lang="en-US" sz="2400" dirty="0" smtClean="0"/>
              <a:t>-</a:t>
            </a:r>
            <a:r>
              <a:rPr lang="ru-RU" sz="2400" dirty="0" err="1" smtClean="0"/>
              <a:t>ных</a:t>
            </a:r>
            <a:r>
              <a:rPr lang="ru-RU" sz="2400" dirty="0" smtClean="0"/>
              <a:t> </a:t>
            </a:r>
            <a:r>
              <a:rPr lang="ru-RU" sz="2400" dirty="0"/>
              <a:t>районов; AC </a:t>
            </a:r>
            <a:r>
              <a:rPr lang="ru-RU" sz="2400" dirty="0" smtClean="0"/>
              <a:t>– </a:t>
            </a:r>
            <a:r>
              <a:rPr lang="ru-RU" sz="2400" dirty="0" err="1" smtClean="0"/>
              <a:t>вероят</a:t>
            </a:r>
            <a:r>
              <a:rPr lang="en-US" sz="2400" dirty="0" smtClean="0"/>
              <a:t>-</a:t>
            </a:r>
            <a:r>
              <a:rPr lang="ru-RU" sz="2400" dirty="0" err="1" smtClean="0"/>
              <a:t>ность</a:t>
            </a:r>
            <a:r>
              <a:rPr lang="ru-RU" sz="2400" dirty="0" smtClean="0"/>
              <a:t> </a:t>
            </a:r>
            <a:r>
              <a:rPr lang="ru-RU" sz="2400" dirty="0"/>
              <a:t>серьезных волнений в северо-западных районах;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9058" y="3214686"/>
            <a:ext cx="5214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AD - степень беспорядков; AE - присутствие </a:t>
            </a:r>
            <a:r>
              <a:rPr lang="ru-RU" sz="2400" dirty="0" err="1" smtClean="0"/>
              <a:t>Бахтияри</a:t>
            </a:r>
            <a:r>
              <a:rPr lang="ru-RU" sz="2400" dirty="0" smtClean="0"/>
              <a:t>; AF - сохранение роли Англо-персидской нефтяной компании;</a:t>
            </a:r>
            <a:endParaRPr lang="en-US" sz="2400" dirty="0" smtClean="0"/>
          </a:p>
          <a:p>
            <a:r>
              <a:rPr lang="ru-RU" sz="2400" dirty="0" smtClean="0"/>
              <a:t>AG - наличие телеграфной связи;</a:t>
            </a:r>
            <a:r>
              <a:rPr lang="ru-RU" sz="2400" dirty="0"/>
              <a:t> </a:t>
            </a:r>
            <a:endParaRPr lang="en-US" sz="2400" dirty="0" smtClean="0"/>
          </a:p>
          <a:p>
            <a:r>
              <a:rPr lang="ru-RU" sz="2400" dirty="0" smtClean="0">
                <a:solidFill>
                  <a:srgbClr val="FF0000"/>
                </a:solidFill>
              </a:rPr>
              <a:t>AH </a:t>
            </a:r>
            <a:r>
              <a:rPr lang="ru-RU" sz="2400" dirty="0">
                <a:solidFill>
                  <a:srgbClr val="FF0000"/>
                </a:solidFill>
              </a:rPr>
              <a:t>- вероятность участия в проблемах Персии большевиков;</a:t>
            </a:r>
            <a:endParaRPr lang="ru-RU" sz="24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1501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AI - симпатии населения Персии к большевикам</a:t>
            </a:r>
            <a:r>
              <a:rPr lang="ru-RU" sz="2400" dirty="0"/>
              <a:t>; AJ - степень безопасности в Персии; </a:t>
            </a:r>
            <a:r>
              <a:rPr lang="ru-RU" sz="2400" dirty="0">
                <a:solidFill>
                  <a:srgbClr val="FF0000"/>
                </a:solidFill>
              </a:rPr>
              <a:t>AK - вымогательство в торговых караванах; </a:t>
            </a:r>
            <a:r>
              <a:rPr lang="ru-RU" sz="2400" dirty="0"/>
              <a:t>AL - влияние племенных отношений;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279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AM - устранение прогрессивных руководителей; </a:t>
            </a:r>
            <a:endParaRPr lang="en-US" sz="2400" dirty="0" smtClean="0"/>
          </a:p>
          <a:p>
            <a:r>
              <a:rPr lang="ru-RU" sz="2400" dirty="0" smtClean="0"/>
              <a:t>AN </a:t>
            </a:r>
            <a:r>
              <a:rPr lang="ru-RU" sz="2400" dirty="0"/>
              <a:t>- реальная власть руководителей Персии; </a:t>
            </a:r>
            <a:endParaRPr lang="en-US" sz="2400" dirty="0" smtClean="0"/>
          </a:p>
          <a:p>
            <a:r>
              <a:rPr lang="ru-RU" sz="2400" dirty="0" smtClean="0"/>
              <a:t>AO </a:t>
            </a:r>
            <a:r>
              <a:rPr lang="ru-RU" sz="2400" dirty="0"/>
              <a:t>- учреждение конституции </a:t>
            </a:r>
            <a:r>
              <a:rPr lang="ru-RU" sz="2400" dirty="0" smtClean="0"/>
              <a:t>Персии</a:t>
            </a:r>
            <a:r>
              <a:rPr lang="ru-RU" sz="2400" dirty="0"/>
              <a:t>; </a:t>
            </a:r>
            <a:endParaRPr lang="en-US" sz="2400" dirty="0" smtClean="0"/>
          </a:p>
          <a:p>
            <a:r>
              <a:rPr lang="ru-RU" sz="2400" dirty="0" smtClean="0"/>
              <a:t>AP </a:t>
            </a:r>
            <a:r>
              <a:rPr lang="ru-RU" sz="2400" dirty="0"/>
              <a:t>- слабость шахского семейства; </a:t>
            </a:r>
            <a:endParaRPr lang="en-US" sz="2400" dirty="0" smtClean="0"/>
          </a:p>
          <a:p>
            <a:r>
              <a:rPr lang="ru-RU" sz="2400" dirty="0" smtClean="0"/>
              <a:t>AQ </a:t>
            </a:r>
            <a:r>
              <a:rPr lang="ru-RU" sz="2400" dirty="0"/>
              <a:t>- способность </a:t>
            </a:r>
            <a:r>
              <a:rPr lang="ru-RU" sz="2400" dirty="0" smtClean="0"/>
              <a:t>правительства </a:t>
            </a:r>
            <a:r>
              <a:rPr lang="ru-RU" sz="2400" dirty="0"/>
              <a:t>Персии поддерживать порядок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r>
              <a:rPr lang="ru-RU" sz="2400" dirty="0" smtClean="0"/>
              <a:t> </a:t>
            </a:r>
            <a:r>
              <a:rPr lang="ru-RU" sz="2400" dirty="0"/>
              <a:t>AR - отсутствие </a:t>
            </a:r>
            <a:r>
              <a:rPr lang="ru-RU" sz="2400" dirty="0" smtClean="0"/>
              <a:t>прогрессивных </a:t>
            </a:r>
            <a:r>
              <a:rPr lang="ru-RU" sz="2400" dirty="0"/>
              <a:t>элементов в партиях Персии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r>
              <a:rPr lang="ru-RU" sz="2400" dirty="0" smtClean="0"/>
              <a:t> </a:t>
            </a:r>
            <a:r>
              <a:rPr lang="ru-RU" sz="2400" dirty="0"/>
              <a:t>AS - возможность контроля </a:t>
            </a:r>
            <a:r>
              <a:rPr lang="ru-RU" sz="2400" dirty="0" smtClean="0"/>
              <a:t>прогрессивных </a:t>
            </a:r>
            <a:r>
              <a:rPr lang="ru-RU" sz="2400" dirty="0"/>
              <a:t>элементов близкими; </a:t>
            </a:r>
            <a:endParaRPr lang="en-US" sz="2400" dirty="0"/>
          </a:p>
          <a:p>
            <a:r>
              <a:rPr lang="ru-RU" sz="2400" dirty="0" smtClean="0"/>
              <a:t>AT </a:t>
            </a:r>
            <a:r>
              <a:rPr lang="ru-RU" sz="2400" dirty="0"/>
              <a:t>- сила прогрессивных элементов; </a:t>
            </a:r>
            <a:endParaRPr lang="en-US" sz="2400" dirty="0" smtClean="0"/>
          </a:p>
          <a:p>
            <a:r>
              <a:rPr lang="ru-RU" sz="2400" dirty="0" smtClean="0"/>
              <a:t>AU </a:t>
            </a:r>
            <a:r>
              <a:rPr lang="ru-RU" sz="2400" dirty="0"/>
              <a:t>- политическое примирение с Персией; </a:t>
            </a:r>
            <a:endParaRPr lang="en-US" sz="2400" dirty="0" smtClean="0"/>
          </a:p>
          <a:p>
            <a:r>
              <a:rPr lang="ru-RU" sz="2400" dirty="0" smtClean="0"/>
              <a:t>AV </a:t>
            </a:r>
            <a:r>
              <a:rPr lang="ru-RU" sz="2400" dirty="0"/>
              <a:t>- отмена договора 1907 года с Россией; </a:t>
            </a:r>
            <a:endParaRPr lang="en-US" sz="2400" dirty="0" smtClean="0"/>
          </a:p>
          <a:p>
            <a:r>
              <a:rPr lang="ru-RU" sz="2400" dirty="0" smtClean="0"/>
              <a:t>AW </a:t>
            </a:r>
            <a:r>
              <a:rPr lang="ru-RU" sz="2400" dirty="0"/>
              <a:t>- пересмотр таможенных тарифов; </a:t>
            </a:r>
            <a:r>
              <a:rPr lang="ru-RU" sz="2400" dirty="0" smtClean="0"/>
              <a:t>A</a:t>
            </a:r>
            <a:endParaRPr lang="en-US" sz="2400" dirty="0" smtClean="0"/>
          </a:p>
          <a:p>
            <a:r>
              <a:rPr lang="ru-RU" sz="2400" dirty="0" smtClean="0"/>
              <a:t>X – наличие </a:t>
            </a:r>
            <a:r>
              <a:rPr lang="ru-RU" sz="2400" dirty="0"/>
              <a:t>согласия в обществе; </a:t>
            </a:r>
            <a:endParaRPr lang="en-US" sz="2400" dirty="0" smtClean="0"/>
          </a:p>
          <a:p>
            <a:r>
              <a:rPr lang="ru-RU" sz="2400" dirty="0" smtClean="0"/>
              <a:t>AY </a:t>
            </a:r>
            <a:r>
              <a:rPr lang="ru-RU" sz="2400" dirty="0"/>
              <a:t>- степень готовности Персии идти </a:t>
            </a:r>
            <a:r>
              <a:rPr lang="ru-RU" sz="2400" dirty="0" smtClean="0"/>
              <a:t>путем </a:t>
            </a:r>
            <a:r>
              <a:rPr lang="ru-RU" sz="2400" dirty="0"/>
              <a:t>независимого развития; AZ - степень британского </a:t>
            </a:r>
            <a:r>
              <a:rPr lang="ru-RU" sz="2400" dirty="0" smtClean="0"/>
              <a:t>вмешательства </a:t>
            </a:r>
            <a:r>
              <a:rPr lang="ru-RU" sz="2400" dirty="0"/>
              <a:t>в Персию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r>
              <a:rPr lang="ru-RU" sz="2400" dirty="0" smtClean="0"/>
              <a:t> </a:t>
            </a:r>
            <a:r>
              <a:rPr lang="ru-RU" sz="2400" dirty="0"/>
              <a:t>BA - современная политика вмешательства в ее дела; </a:t>
            </a:r>
            <a:endParaRPr lang="en-US" sz="2400" dirty="0" smtClean="0"/>
          </a:p>
          <a:p>
            <a:r>
              <a:rPr lang="ru-RU" sz="2400" dirty="0" smtClean="0"/>
              <a:t>BB </a:t>
            </a:r>
            <a:r>
              <a:rPr lang="ru-RU" sz="2400" dirty="0"/>
              <a:t>- возможность для персов непрерывно получать </a:t>
            </a:r>
            <a:r>
              <a:rPr lang="ru-RU" sz="2400" dirty="0" smtClean="0"/>
              <a:t>субсидии</a:t>
            </a:r>
            <a:r>
              <a:rPr lang="ru-RU" sz="2400" dirty="0"/>
              <a:t>; </a:t>
            </a:r>
            <a:endParaRPr lang="en-US" sz="2400" dirty="0" smtClean="0"/>
          </a:p>
          <a:p>
            <a:r>
              <a:rPr lang="ru-RU" sz="2400" dirty="0" smtClean="0"/>
              <a:t>BC </a:t>
            </a:r>
            <a:r>
              <a:rPr lang="ru-RU" sz="2400" dirty="0"/>
              <a:t>- величина долга Персии Великобритании; </a:t>
            </a:r>
            <a:endParaRPr lang="en-US" sz="2400" dirty="0" smtClean="0"/>
          </a:p>
          <a:p>
            <a:r>
              <a:rPr lang="ru-RU" sz="2400" dirty="0" smtClean="0"/>
              <a:t>BD – способность </a:t>
            </a:r>
            <a:r>
              <a:rPr lang="ru-RU" sz="2400" dirty="0"/>
              <a:t>Великобритании оказывать на Персию </a:t>
            </a:r>
            <a:r>
              <a:rPr lang="ru-RU" sz="2400" dirty="0" smtClean="0"/>
              <a:t>давление</a:t>
            </a:r>
            <a:r>
              <a:rPr lang="en-US" sz="2400" dirty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Анализ проблемы очистки прибрежной зоны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3" name="Рисунок 2" descr="ll12i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500042"/>
            <a:ext cx="535740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57818" y="571480"/>
            <a:ext cx="3786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[1] - допустимая посещаемость пляжа; </a:t>
            </a:r>
            <a:endParaRPr lang="en-US" sz="2400" dirty="0" smtClean="0"/>
          </a:p>
          <a:p>
            <a:r>
              <a:rPr lang="ru-RU" sz="2400" dirty="0" smtClean="0"/>
              <a:t>[</a:t>
            </a:r>
            <a:r>
              <a:rPr lang="ru-RU" sz="2400" dirty="0"/>
              <a:t>2] - действительная посещаемость пляжа; </a:t>
            </a:r>
            <a:endParaRPr lang="en-US" sz="2400" dirty="0" smtClean="0"/>
          </a:p>
          <a:p>
            <a:r>
              <a:rPr lang="ru-RU" sz="2400" dirty="0" smtClean="0"/>
              <a:t>[</a:t>
            </a:r>
            <a:r>
              <a:rPr lang="ru-RU" sz="2400" dirty="0"/>
              <a:t>3] - удовлетворение потребностей города; </a:t>
            </a:r>
            <a:endParaRPr lang="en-US" sz="2400" dirty="0" smtClean="0"/>
          </a:p>
          <a:p>
            <a:r>
              <a:rPr lang="ru-RU" sz="2400" dirty="0" smtClean="0"/>
              <a:t>[</a:t>
            </a:r>
            <a:r>
              <a:rPr lang="ru-RU" sz="2400" dirty="0"/>
              <a:t>4] - населенность города; [5] - необозначенная граница прибрежной зоны; [6] - капиталовложения на содержание пляжей.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Анализ проблемы удаления твердых </a:t>
            </a:r>
            <a:r>
              <a:rPr lang="ru-RU" sz="2400" b="1" dirty="0" smtClean="0">
                <a:solidFill>
                  <a:srgbClr val="FF0000"/>
                </a:solidFill>
              </a:rPr>
              <a:t>отходов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3" name="Рисунок 2" descr="J:\знаковые графы\ОДМ(2) - Лекция 12.files\ll12i10.gif"/>
          <p:cNvPicPr/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642910" y="571480"/>
            <a:ext cx="8001056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965</Words>
  <Application>Microsoft Office PowerPoint</Application>
  <PresentationFormat>Экран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IFMO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Vova</dc:creator>
  <cp:lastModifiedBy>Vova</cp:lastModifiedBy>
  <cp:revision>18</cp:revision>
  <dcterms:created xsi:type="dcterms:W3CDTF">2015-03-24T13:48:32Z</dcterms:created>
  <dcterms:modified xsi:type="dcterms:W3CDTF">2015-03-24T16:39:25Z</dcterms:modified>
</cp:coreProperties>
</file>