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86" r:id="rId41"/>
    <p:sldId id="296" r:id="rId42"/>
    <p:sldId id="297" r:id="rId43"/>
    <p:sldId id="300" r:id="rId44"/>
    <p:sldId id="302" r:id="rId45"/>
    <p:sldId id="303" r:id="rId46"/>
    <p:sldId id="304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01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4" r:id="rId65"/>
    <p:sldId id="325" r:id="rId66"/>
    <p:sldId id="323" r:id="rId67"/>
    <p:sldId id="298" r:id="rId68"/>
    <p:sldId id="299" r:id="rId69"/>
    <p:sldId id="306" r:id="rId70"/>
    <p:sldId id="327" r:id="rId71"/>
    <p:sldId id="326" r:id="rId72"/>
    <p:sldId id="328" r:id="rId73"/>
    <p:sldId id="329" r:id="rId74"/>
    <p:sldId id="305" r:id="rId7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5A8-DDA5-4D7C-8429-26C44ADFEC4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02A-EC95-412C-B0AA-C819C806D4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5A8-DDA5-4D7C-8429-26C44ADFEC4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02A-EC95-412C-B0AA-C819C806D4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5A8-DDA5-4D7C-8429-26C44ADFEC4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02A-EC95-412C-B0AA-C819C806D4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5A8-DDA5-4D7C-8429-26C44ADFEC4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02A-EC95-412C-B0AA-C819C806D4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5A8-DDA5-4D7C-8429-26C44ADFEC4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02A-EC95-412C-B0AA-C819C806D4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5A8-DDA5-4D7C-8429-26C44ADFEC4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02A-EC95-412C-B0AA-C819C806D4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5A8-DDA5-4D7C-8429-26C44ADFEC4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02A-EC95-412C-B0AA-C819C806D4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5A8-DDA5-4D7C-8429-26C44ADFEC4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02A-EC95-412C-B0AA-C819C806D4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5A8-DDA5-4D7C-8429-26C44ADFEC4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02A-EC95-412C-B0AA-C819C806D4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5A8-DDA5-4D7C-8429-26C44ADFEC4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02A-EC95-412C-B0AA-C819C806D4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5A8-DDA5-4D7C-8429-26C44ADFEC4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402A-EC95-412C-B0AA-C819C806D4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85A8-DDA5-4D7C-8429-26C44ADFEC4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402A-EC95-412C-B0AA-C819C806D43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1935" TargetMode="External"/><Relationship Id="rId3" Type="http://schemas.openxmlformats.org/officeDocument/2006/relationships/hyperlink" Target="http://ru.wikipedia.org/wiki/%D0%A4%D1%80%D0%B5%D0%B3%D0%B5,_%D0%A4%D1%80%D0%B8%D0%B4%D1%80%D0%B8%D1%85_%D0%9B%D1%8E%D0%B4%D0%B2%D0%B8%D0%B3_%D0%93%D0%BE%D1%82%D0%BB%D0%BE%D0%B1" TargetMode="External"/><Relationship Id="rId7" Type="http://schemas.openxmlformats.org/officeDocument/2006/relationships/hyperlink" Target="http://ru.wikipedia.org/wiki/%D0%93%D0%B5%D0%BD%D1%86%D0%B5%D0%BD,_%D0%93%D0%B5%D1%80%D1%85%D0%B0%D1%80%D0%B4" TargetMode="External"/><Relationship Id="rId2" Type="http://schemas.openxmlformats.org/officeDocument/2006/relationships/hyperlink" Target="http://ru.wikipedia.org/wiki/1879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u.wikipedia.org/wiki/1885" TargetMode="External"/><Relationship Id="rId5" Type="http://schemas.openxmlformats.org/officeDocument/2006/relationships/hyperlink" Target="http://ru.wikipedia.org/wiki/%D0%9F%D0%B8%D1%80%D1%81,_%D0%A7%D0%B0%D1%80%D0%BB%D1%8C%D0%B7_%D0%A1%D0%B0%D0%BD%D0%B4%D0%B5%D1%80%D1%81" TargetMode="External"/><Relationship Id="rId4" Type="http://schemas.openxmlformats.org/officeDocument/2006/relationships/hyperlink" Target="http://ru.wikipedia.org/wiki/%D0%90%D0%BD%D0%B3%D0%BB%D0%B8%D0%B9%D1%81%D0%BA%D0%B8%D0%B9_%D1%8F%D0%B7%D1%8B%D0%B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0"/>
            <a:ext cx="89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Логика </a:t>
            </a:r>
            <a:r>
              <a:rPr lang="ru-RU" sz="2800" b="1" dirty="0" smtClean="0">
                <a:solidFill>
                  <a:srgbClr val="FF0000"/>
                </a:solidFill>
              </a:rPr>
              <a:t>предикатов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667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логика высказываний демонстрирует методы вывода для конкретных фактов-высказываний и только </a:t>
            </a:r>
            <a:r>
              <a:rPr lang="ru-RU" sz="2800" dirty="0" err="1" smtClean="0"/>
              <a:t>подтвер-ждает</a:t>
            </a:r>
            <a:r>
              <a:rPr lang="ru-RU" sz="2800" dirty="0" smtClean="0"/>
              <a:t> </a:t>
            </a:r>
            <a:r>
              <a:rPr lang="ru-RU" sz="2800" dirty="0"/>
              <a:t>известные факты, то логика предикатов </a:t>
            </a:r>
            <a:r>
              <a:rPr lang="ru-RU" sz="2800" dirty="0" err="1" smtClean="0"/>
              <a:t>существен-но</a:t>
            </a:r>
            <a:r>
              <a:rPr lang="ru-RU" sz="2800" dirty="0" smtClean="0"/>
              <a:t> </a:t>
            </a:r>
            <a:r>
              <a:rPr lang="ru-RU" sz="2800" dirty="0"/>
              <a:t>расширяет область приложений и применима к общим задачам – поиска данных и получения новых фактов-знаний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06896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общих рассуждениях присутствуют не только факты, но и </a:t>
            </a:r>
            <a:r>
              <a:rPr lang="ru-RU" sz="2800" b="1" dirty="0" smtClean="0">
                <a:solidFill>
                  <a:srgbClr val="0066FF"/>
                </a:solidFill>
              </a:rPr>
              <a:t>закономерности (правила)</a:t>
            </a:r>
            <a:r>
              <a:rPr lang="ru-RU" sz="2800" dirty="0" smtClean="0">
                <a:solidFill>
                  <a:srgbClr val="0066FF"/>
                </a:solidFill>
              </a:rPr>
              <a:t>, </a:t>
            </a:r>
            <a:r>
              <a:rPr lang="ru-RU" sz="2800" dirty="0" smtClean="0"/>
              <a:t>которые позволяют делать общие выводы для классов фактов.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29309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</a:t>
            </a:r>
            <a:r>
              <a:rPr lang="ru-RU" sz="2800" dirty="0"/>
              <a:t>. </a:t>
            </a:r>
          </a:p>
          <a:p>
            <a:r>
              <a:rPr lang="ru-RU" sz="2800" dirty="0"/>
              <a:t>Если животное – хищник, то оно опасно – общее правило для класса хищников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4980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Крокодил – хищник  – известный факт-высказывание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87727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Следовательно, крокодил опасен – предполагаемый факт-высказывание.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Таким образом, на диаграмме можно показать все четыре различающих интерпретации  подмножествами </a:t>
            </a:r>
            <a:r>
              <a:rPr lang="en-US" sz="2800" i="1" dirty="0" err="1" smtClean="0"/>
              <a:t>Spq</a:t>
            </a:r>
            <a:r>
              <a:rPr lang="en-US" sz="2800" i="1" dirty="0" smtClean="0"/>
              <a:t> </a:t>
            </a:r>
            <a:r>
              <a:rPr lang="ru-RU" sz="2800" dirty="0" smtClean="0"/>
              <a:t>= {</a:t>
            </a:r>
            <a:r>
              <a:rPr lang="en-US" sz="2800" i="1" dirty="0" smtClean="0"/>
              <a:t>S</a:t>
            </a:r>
            <a:r>
              <a:rPr lang="ru-RU" sz="2800" baseline="-25000" dirty="0" smtClean="0"/>
              <a:t>11 </a:t>
            </a:r>
            <a:r>
              <a:rPr lang="ru-RU" sz="2800" dirty="0" smtClean="0"/>
              <a:t>= </a:t>
            </a:r>
            <a:r>
              <a:rPr lang="en-US" sz="2800" i="1" dirty="0" err="1" smtClean="0"/>
              <a:t>pq</a:t>
            </a:r>
            <a:r>
              <a:rPr lang="ru-RU" sz="2800" dirty="0" smtClean="0"/>
              <a:t>, </a:t>
            </a:r>
            <a:r>
              <a:rPr lang="en-US" sz="2800" i="1" dirty="0" smtClean="0"/>
              <a:t>S</a:t>
            </a:r>
            <a:r>
              <a:rPr lang="ru-RU" sz="2800" baseline="-25000" dirty="0" smtClean="0"/>
              <a:t>00 </a:t>
            </a:r>
            <a:r>
              <a:rPr lang="ru-RU" sz="2800" dirty="0" smtClean="0"/>
              <a:t>=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p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q</a:t>
            </a:r>
            <a:r>
              <a:rPr lang="ru-RU" sz="2800" dirty="0" smtClean="0"/>
              <a:t>, </a:t>
            </a:r>
            <a:r>
              <a:rPr lang="en-US" sz="2800" i="1" dirty="0" smtClean="0"/>
              <a:t>S</a:t>
            </a:r>
            <a:r>
              <a:rPr lang="ru-RU" sz="2800" baseline="-25000" dirty="0" smtClean="0"/>
              <a:t>10 </a:t>
            </a:r>
            <a:r>
              <a:rPr lang="ru-RU" sz="2800" dirty="0" smtClean="0"/>
              <a:t>= </a:t>
            </a:r>
            <a:r>
              <a:rPr lang="en-US" sz="2800" i="1" dirty="0" smtClean="0"/>
              <a:t>p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q</a:t>
            </a:r>
            <a:r>
              <a:rPr lang="ru-RU" sz="2800" dirty="0" smtClean="0"/>
              <a:t>, </a:t>
            </a:r>
            <a:r>
              <a:rPr lang="en-US" sz="2800" i="1" dirty="0" smtClean="0"/>
              <a:t>S</a:t>
            </a:r>
            <a:r>
              <a:rPr lang="ru-RU" sz="2800" baseline="-25000" dirty="0" smtClean="0"/>
              <a:t>01 </a:t>
            </a:r>
            <a:r>
              <a:rPr lang="ru-RU" sz="2800" dirty="0" smtClean="0"/>
              <a:t>=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err="1" smtClean="0"/>
              <a:t>pq</a:t>
            </a:r>
            <a:r>
              <a:rPr lang="ru-RU" sz="2800" dirty="0" smtClean="0"/>
              <a:t>}.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84617" y="1412776"/>
            <a:ext cx="9303668" cy="2299273"/>
            <a:chOff x="1418" y="1440"/>
            <a:chExt cx="8020" cy="1981"/>
          </a:xfrm>
        </p:grpSpPr>
        <p:sp>
          <p:nvSpPr>
            <p:cNvPr id="2069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418" y="1440"/>
              <a:ext cx="8020" cy="19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3995" y="1553"/>
              <a:ext cx="1769" cy="1705"/>
            </a:xfrm>
            <a:prstGeom prst="rect">
              <a:avLst/>
            </a:prstGeom>
            <a:pattFill prst="ltDnDiag">
              <a:fgClr>
                <a:srgbClr val="FFFF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4218" y="2013"/>
              <a:ext cx="798" cy="775"/>
            </a:xfrm>
            <a:prstGeom prst="ellipse">
              <a:avLst/>
            </a:prstGeom>
            <a:pattFill prst="ltHorz">
              <a:fgClr>
                <a:srgbClr val="7F7F7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4218" y="1592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Text Box 17"/>
            <p:cNvSpPr txBox="1">
              <a:spLocks noChangeArrowheads="1"/>
            </p:cNvSpPr>
            <p:nvPr/>
          </p:nvSpPr>
          <p:spPr bwMode="auto">
            <a:xfrm>
              <a:off x="4285" y="2146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6217" y="1889"/>
              <a:ext cx="1713" cy="14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х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/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endPara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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2406" y="1688"/>
              <a:ext cx="1204" cy="5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/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AutoShape 14"/>
            <p:cNvSpPr>
              <a:spLocks noChangeShapeType="1"/>
            </p:cNvSpPr>
            <p:nvPr/>
          </p:nvSpPr>
          <p:spPr bwMode="auto">
            <a:xfrm>
              <a:off x="3229" y="2013"/>
              <a:ext cx="1036" cy="2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1" name="AutoShape 13"/>
            <p:cNvSpPr>
              <a:spLocks noChangeShapeType="1"/>
            </p:cNvSpPr>
            <p:nvPr/>
          </p:nvSpPr>
          <p:spPr bwMode="auto">
            <a:xfrm flipH="1">
              <a:off x="5565" y="2123"/>
              <a:ext cx="710" cy="2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4774" y="2013"/>
              <a:ext cx="798" cy="775"/>
            </a:xfrm>
            <a:prstGeom prst="ellipse">
              <a:avLst/>
            </a:prstGeom>
            <a:pattFill prst="ltVert">
              <a:fgClr>
                <a:srgbClr val="7F7F7F">
                  <a:alpha val="44000"/>
                </a:srgbClr>
              </a:fgClr>
              <a:bgClr>
                <a:srgbClr val="FFFFFF">
                  <a:alpha val="44000"/>
                </a:srgbClr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5036" y="2146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 flipH="1" flipV="1">
              <a:off x="4911" y="2506"/>
              <a:ext cx="1275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6243" y="1440"/>
              <a:ext cx="69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00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2915" y="2286"/>
              <a:ext cx="69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6279" y="2381"/>
              <a:ext cx="69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01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3038" y="2935"/>
              <a:ext cx="69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ShapeType="1"/>
            </p:cNvSpPr>
            <p:nvPr/>
          </p:nvSpPr>
          <p:spPr bwMode="auto">
            <a:xfrm flipH="1" flipV="1">
              <a:off x="5445" y="2494"/>
              <a:ext cx="785" cy="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 flipV="1">
              <a:off x="3531" y="2675"/>
              <a:ext cx="964" cy="3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 flipV="1">
              <a:off x="3441" y="2534"/>
              <a:ext cx="1460" cy="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" name="AutoShape 2"/>
            <p:cNvSpPr>
              <a:spLocks noChangeShapeType="1"/>
            </p:cNvSpPr>
            <p:nvPr/>
          </p:nvSpPr>
          <p:spPr bwMode="auto">
            <a:xfrm flipH="1">
              <a:off x="5693" y="1675"/>
              <a:ext cx="591" cy="3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0" y="3630503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Пример.</a:t>
            </a:r>
            <a:endParaRPr lang="ru-RU" sz="2800" dirty="0"/>
          </a:p>
          <a:p>
            <a:r>
              <a:rPr lang="ru-RU" sz="2800" dirty="0"/>
              <a:t>Пусть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ru-RU" sz="2800" i="1" dirty="0" err="1"/>
              <a:t>х</a:t>
            </a:r>
            <a:r>
              <a:rPr lang="ru-RU" sz="2800" dirty="0"/>
              <a:t>) = (</a:t>
            </a:r>
            <a:r>
              <a:rPr lang="ru-RU" sz="2800" i="1" dirty="0" err="1"/>
              <a:t>х</a:t>
            </a:r>
            <a:r>
              <a:rPr lang="ru-RU" sz="2800" dirty="0"/>
              <a:t> делится на 2),  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ru-RU" sz="2800" i="1" dirty="0" err="1"/>
              <a:t>х</a:t>
            </a:r>
            <a:r>
              <a:rPr lang="ru-RU" sz="2800" dirty="0"/>
              <a:t>) = (</a:t>
            </a:r>
            <a:r>
              <a:rPr lang="ru-RU" sz="2800" i="1" dirty="0" err="1"/>
              <a:t>х</a:t>
            </a:r>
            <a:r>
              <a:rPr lang="ru-RU" sz="2800" dirty="0"/>
              <a:t> делится на 5), тогда </a:t>
            </a:r>
          </a:p>
          <a:p>
            <a:r>
              <a:rPr lang="en-US" sz="2800" i="1" dirty="0"/>
              <a:t>S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=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ru-RU" sz="2800" i="1" dirty="0" err="1"/>
              <a:t>х</a:t>
            </a:r>
            <a:r>
              <a:rPr lang="ru-RU" sz="2800" dirty="0"/>
              <a:t>) &amp; 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– формула (</a:t>
            </a:r>
            <a:r>
              <a:rPr lang="ru-RU" sz="2800" b="1" dirty="0"/>
              <a:t>конъюнкция</a:t>
            </a:r>
            <a:r>
              <a:rPr lang="ru-RU" sz="2800" dirty="0"/>
              <a:t>) с предикатами, область истинности которой </a:t>
            </a:r>
            <a:r>
              <a:rPr lang="en-US" sz="2800" i="1" dirty="0"/>
              <a:t>S</a:t>
            </a:r>
            <a:r>
              <a:rPr lang="ru-RU" sz="2800" baseline="-25000" dirty="0"/>
              <a:t>11</a:t>
            </a:r>
            <a:r>
              <a:rPr lang="ru-RU" sz="2800" dirty="0"/>
              <a:t> совпадает с утверждением (</a:t>
            </a:r>
            <a:r>
              <a:rPr lang="ru-RU" sz="2800" i="1" dirty="0" err="1"/>
              <a:t>х</a:t>
            </a:r>
            <a:r>
              <a:rPr lang="ru-RU" sz="2800" dirty="0"/>
              <a:t> делится на 10), в котором оба предиката истинны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41905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Следствие</a:t>
            </a:r>
            <a:r>
              <a:rPr lang="ru-RU" sz="2800" dirty="0"/>
              <a:t>. Все возможные интерпретации формулы для двух предикатов со свободными переменными </a:t>
            </a:r>
            <a:r>
              <a:rPr lang="ru-RU" sz="2800" dirty="0" err="1" smtClean="0"/>
              <a:t>опреде-ляются</a:t>
            </a:r>
            <a:r>
              <a:rPr lang="ru-RU" sz="2800" dirty="0" smtClean="0"/>
              <a:t> </a:t>
            </a:r>
            <a:r>
              <a:rPr lang="ru-RU" sz="2800" dirty="0"/>
              <a:t>2</a:t>
            </a:r>
            <a:r>
              <a:rPr lang="ru-RU" sz="2800" baseline="30000" dirty="0"/>
              <a:t>2</a:t>
            </a:r>
            <a:r>
              <a:rPr lang="ru-RU" sz="2800" dirty="0"/>
              <a:t> наборами значений двоичных переменных, </a:t>
            </a:r>
            <a:r>
              <a:rPr lang="ru-RU" sz="2800" dirty="0" smtClean="0"/>
              <a:t>обозначающих </a:t>
            </a:r>
            <a:r>
              <a:rPr lang="ru-RU" sz="2800" dirty="0"/>
              <a:t>подмножества объектов </a:t>
            </a:r>
            <a:r>
              <a:rPr lang="en-US" sz="2800" i="1" dirty="0" err="1"/>
              <a:t>S</a:t>
            </a:r>
            <a:r>
              <a:rPr lang="en-US" sz="2800" baseline="-25000" dirty="0" err="1"/>
              <a:t>ij</a:t>
            </a:r>
            <a:r>
              <a:rPr lang="ru-RU" sz="2800" dirty="0"/>
              <a:t> с </a:t>
            </a:r>
            <a:r>
              <a:rPr lang="ru-RU" sz="2800" dirty="0" err="1" smtClean="0"/>
              <a:t>соответствую-щими</a:t>
            </a:r>
            <a:r>
              <a:rPr lang="ru-RU" sz="2800" dirty="0" smtClean="0"/>
              <a:t> </a:t>
            </a:r>
            <a:r>
              <a:rPr lang="ru-RU" sz="2800" dirty="0"/>
              <a:t>значениями предикатов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8884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Интерпретация формулы с дизъюнкцией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двух одноместных предикатов на диаграммах Эйлера-Венна выглядит следующим образом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3" name="Группа 52"/>
          <p:cNvGrpSpPr/>
          <p:nvPr/>
        </p:nvGrpSpPr>
        <p:grpSpPr>
          <a:xfrm>
            <a:off x="1763688" y="2852936"/>
            <a:ext cx="9925852" cy="2376264"/>
            <a:chOff x="-612576" y="3501008"/>
            <a:chExt cx="9925852" cy="2376264"/>
          </a:xfrm>
        </p:grpSpPr>
        <p:grpSp>
          <p:nvGrpSpPr>
            <p:cNvPr id="24577" name="Group 1"/>
            <p:cNvGrpSpPr>
              <a:grpSpLocks noChangeAspect="1"/>
            </p:cNvGrpSpPr>
            <p:nvPr/>
          </p:nvGrpSpPr>
          <p:grpSpPr bwMode="auto">
            <a:xfrm>
              <a:off x="-612576" y="3501008"/>
              <a:ext cx="9925852" cy="2376264"/>
              <a:chOff x="1418" y="1440"/>
              <a:chExt cx="8020" cy="1919"/>
            </a:xfrm>
          </p:grpSpPr>
          <p:sp>
            <p:nvSpPr>
              <p:cNvPr id="24590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1418" y="1440"/>
                <a:ext cx="8020" cy="1919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3975" y="1553"/>
                <a:ext cx="1769" cy="1705"/>
              </a:xfrm>
              <a:prstGeom prst="rect">
                <a:avLst/>
              </a:prstGeom>
              <a:pattFill prst="ltDnDiag">
                <a:fgClr>
                  <a:srgbClr val="FFFF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588" name="Oval 12"/>
              <p:cNvSpPr>
                <a:spLocks noChangeArrowheads="1"/>
              </p:cNvSpPr>
              <p:nvPr/>
            </p:nvSpPr>
            <p:spPr bwMode="auto">
              <a:xfrm>
                <a:off x="4218" y="2013"/>
                <a:ext cx="798" cy="775"/>
              </a:xfrm>
              <a:prstGeom prst="ellipse">
                <a:avLst/>
              </a:prstGeom>
              <a:pattFill prst="ltHorz">
                <a:fgClr>
                  <a:srgbClr val="7F7F7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587" name="Text Box 11"/>
              <p:cNvSpPr txBox="1">
                <a:spLocks noChangeArrowheads="1"/>
              </p:cNvSpPr>
              <p:nvPr/>
            </p:nvSpPr>
            <p:spPr bwMode="auto">
              <a:xfrm>
                <a:off x="4060" y="1614"/>
                <a:ext cx="556" cy="48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W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86" name="Text Box 10"/>
              <p:cNvSpPr txBox="1">
                <a:spLocks noChangeArrowheads="1"/>
              </p:cNvSpPr>
              <p:nvPr/>
            </p:nvSpPr>
            <p:spPr bwMode="auto">
              <a:xfrm>
                <a:off x="4285" y="2146"/>
                <a:ext cx="556" cy="48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6085" y="1656"/>
                <a:ext cx="1713" cy="1412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(</a:t>
                </a: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) /</a:t>
                </a: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Q </a:t>
                </a:r>
                <a:endParaRPr kumimoji="0" lang="ru-RU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sz="2400" i="1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R=P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</a:t>
                </a: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Q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24584" name="Text Box 8"/>
              <p:cNvSpPr txBox="1">
                <a:spLocks noChangeArrowheads="1"/>
              </p:cNvSpPr>
              <p:nvPr/>
            </p:nvSpPr>
            <p:spPr bwMode="auto">
              <a:xfrm>
                <a:off x="2760" y="1757"/>
                <a:ext cx="1204" cy="59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p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(</a:t>
                </a: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) /</a:t>
                </a: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P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83" name="AutoShape 7"/>
              <p:cNvSpPr>
                <a:spLocks noChangeShapeType="1"/>
              </p:cNvSpPr>
              <p:nvPr/>
            </p:nvSpPr>
            <p:spPr bwMode="auto">
              <a:xfrm>
                <a:off x="3651" y="2078"/>
                <a:ext cx="567" cy="3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582" name="AutoShape 6"/>
              <p:cNvSpPr>
                <a:spLocks noChangeShapeType="1"/>
              </p:cNvSpPr>
              <p:nvPr/>
            </p:nvSpPr>
            <p:spPr bwMode="auto">
              <a:xfrm flipH="1">
                <a:off x="5455" y="1923"/>
                <a:ext cx="710" cy="24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581" name="Oval 5"/>
              <p:cNvSpPr>
                <a:spLocks noChangeArrowheads="1"/>
              </p:cNvSpPr>
              <p:nvPr/>
            </p:nvSpPr>
            <p:spPr bwMode="auto">
              <a:xfrm>
                <a:off x="4774" y="2013"/>
                <a:ext cx="798" cy="775"/>
              </a:xfrm>
              <a:prstGeom prst="ellipse">
                <a:avLst/>
              </a:prstGeom>
              <a:pattFill prst="ltHorz">
                <a:fgClr>
                  <a:srgbClr val="A5A5A5">
                    <a:alpha val="89999"/>
                  </a:srgbClr>
                </a:fgClr>
                <a:bgClr>
                  <a:srgbClr val="FFFFFF">
                    <a:alpha val="89999"/>
                  </a:srgbClr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580" name="Text Box 4"/>
              <p:cNvSpPr txBox="1">
                <a:spLocks noChangeArrowheads="1"/>
              </p:cNvSpPr>
              <p:nvPr/>
            </p:nvSpPr>
            <p:spPr bwMode="auto">
              <a:xfrm>
                <a:off x="5036" y="2146"/>
                <a:ext cx="556" cy="48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Q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79" name="AutoShape 3"/>
              <p:cNvSpPr>
                <a:spLocks noChangeShapeType="1"/>
              </p:cNvSpPr>
              <p:nvPr/>
            </p:nvSpPr>
            <p:spPr bwMode="auto">
              <a:xfrm flipH="1" flipV="1">
                <a:off x="5146" y="2587"/>
                <a:ext cx="1055" cy="2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578" name="Oval 2"/>
              <p:cNvSpPr>
                <a:spLocks noChangeArrowheads="1"/>
              </p:cNvSpPr>
              <p:nvPr/>
            </p:nvSpPr>
            <p:spPr bwMode="auto">
              <a:xfrm>
                <a:off x="4224" y="2013"/>
                <a:ext cx="798" cy="775"/>
              </a:xfrm>
              <a:prstGeom prst="ellipse">
                <a:avLst/>
              </a:prstGeom>
              <a:pattFill prst="ltHorz">
                <a:fgClr>
                  <a:srgbClr val="FFFFFF">
                    <a:alpha val="60001"/>
                  </a:srgbClr>
                </a:fgClr>
                <a:bgClr>
                  <a:srgbClr val="FFFFFF">
                    <a:alpha val="60001"/>
                  </a:srgbClr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52" name="Прямоугольник 51"/>
            <p:cNvSpPr/>
            <p:nvPr/>
          </p:nvSpPr>
          <p:spPr>
            <a:xfrm>
              <a:off x="2915816" y="4293096"/>
              <a:ext cx="52931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0" y="515719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Предикат </a:t>
            </a:r>
            <a:r>
              <a:rPr lang="en-US" sz="2800" i="1" dirty="0"/>
              <a:t>r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=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= </a:t>
            </a:r>
            <a:r>
              <a:rPr lang="en-US" sz="2800" i="1" dirty="0"/>
              <a:t>p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i="1" dirty="0"/>
              <a:t>q</a:t>
            </a:r>
            <a:r>
              <a:rPr lang="ru-RU" sz="2800" dirty="0"/>
              <a:t> истинный, если </a:t>
            </a:r>
            <a:r>
              <a:rPr lang="en-US" sz="2800" b="1" i="1" dirty="0"/>
              <a:t>p</a:t>
            </a:r>
            <a:r>
              <a:rPr lang="ru-RU" sz="2800" b="1" dirty="0"/>
              <a:t>(</a:t>
            </a:r>
            <a:r>
              <a:rPr lang="en-US" sz="2800" b="1" i="1" dirty="0"/>
              <a:t>x</a:t>
            </a:r>
            <a:r>
              <a:rPr lang="ru-RU" sz="2800" b="1" dirty="0"/>
              <a:t>) или </a:t>
            </a:r>
            <a:r>
              <a:rPr lang="en-US" sz="2800" b="1" i="1" dirty="0"/>
              <a:t>q</a:t>
            </a:r>
            <a:r>
              <a:rPr lang="ru-RU" sz="2800" b="1" dirty="0"/>
              <a:t>(</a:t>
            </a:r>
            <a:r>
              <a:rPr lang="en-US" sz="2800" b="1" i="1" dirty="0"/>
              <a:t>x</a:t>
            </a:r>
            <a:r>
              <a:rPr lang="ru-RU" sz="2800" b="1" dirty="0"/>
              <a:t>) </a:t>
            </a:r>
            <a:r>
              <a:rPr lang="ru-RU" sz="2800" dirty="0"/>
              <a:t> истинно при некоторой подстановке </a:t>
            </a:r>
            <a:r>
              <a:rPr lang="en-US" sz="2800" i="1" dirty="0"/>
              <a:t>x</a:t>
            </a:r>
            <a:r>
              <a:rPr lang="ru-RU" sz="2800" dirty="0"/>
              <a:t>/</a:t>
            </a:r>
            <a:r>
              <a:rPr lang="en-US" sz="2800" i="1" dirty="0"/>
              <a:t>a</a:t>
            </a:r>
            <a:r>
              <a:rPr lang="ru-RU" sz="2800" dirty="0"/>
              <a:t>, </a:t>
            </a:r>
            <a:r>
              <a:rPr lang="en-US" sz="2800" i="1" dirty="0"/>
              <a:t>a</a:t>
            </a:r>
            <a:r>
              <a:rPr lang="ru-RU" sz="2800" dirty="0">
                <a:sym typeface="Symbol"/>
              </a:rPr>
              <a:t></a:t>
            </a:r>
            <a:r>
              <a:rPr lang="en-US" sz="2800" i="1" dirty="0"/>
              <a:t>W</a:t>
            </a:r>
            <a:r>
              <a:rPr lang="ru-RU" sz="2800" dirty="0"/>
              <a:t>. </a:t>
            </a:r>
            <a:r>
              <a:rPr lang="ru-RU" sz="2800" dirty="0" err="1"/>
              <a:t>Экзистенциал</a:t>
            </a:r>
            <a:r>
              <a:rPr lang="ru-RU" sz="2800" dirty="0"/>
              <a:t> </a:t>
            </a:r>
            <a:r>
              <a:rPr lang="en-US" sz="2800" i="1" dirty="0"/>
              <a:t>R </a:t>
            </a:r>
            <a:r>
              <a:rPr lang="ru-RU" sz="2800" dirty="0"/>
              <a:t>= (</a:t>
            </a:r>
            <a:r>
              <a:rPr lang="en-US" sz="2800" i="1" dirty="0"/>
              <a:t>P</a:t>
            </a:r>
            <a:r>
              <a:rPr lang="en-US" sz="2800" dirty="0">
                <a:sym typeface="Symbol"/>
              </a:rPr>
              <a:t></a:t>
            </a:r>
            <a:r>
              <a:rPr lang="en-US" sz="2800" i="1" dirty="0"/>
              <a:t>Q</a:t>
            </a:r>
            <a:r>
              <a:rPr lang="ru-RU" sz="2800" dirty="0"/>
              <a:t>) – объединение  соответствующих </a:t>
            </a:r>
            <a:r>
              <a:rPr lang="ru-RU" sz="2800" dirty="0" err="1"/>
              <a:t>экзистенциалов</a:t>
            </a:r>
            <a:r>
              <a:rPr lang="ru-RU" sz="2800" dirty="0" smtClean="0"/>
              <a:t>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Пример.</a:t>
            </a:r>
            <a:endParaRPr lang="ru-RU" sz="2800" dirty="0"/>
          </a:p>
          <a:p>
            <a:r>
              <a:rPr lang="ru-RU" sz="2800" dirty="0"/>
              <a:t>Пусть </a:t>
            </a:r>
            <a:r>
              <a:rPr lang="en-US" sz="2800" i="1" dirty="0" smtClean="0"/>
              <a:t>x</a:t>
            </a:r>
            <a:r>
              <a:rPr lang="ru-RU" sz="2800" dirty="0" smtClean="0">
                <a:sym typeface="Symbol"/>
              </a:rPr>
              <a:t> </a:t>
            </a:r>
            <a:r>
              <a:rPr lang="ru-RU" sz="2800" dirty="0" smtClean="0"/>
              <a:t>[</a:t>
            </a:r>
            <a:r>
              <a:rPr lang="ru-RU" sz="2800" dirty="0"/>
              <a:t>0,5 ÷ 20] и ((</a:t>
            </a:r>
            <a:r>
              <a:rPr lang="en-US" sz="2800" i="1" dirty="0"/>
              <a:t>x</a:t>
            </a:r>
            <a:r>
              <a:rPr lang="en-US" sz="2800" dirty="0"/>
              <a:t> &gt;</a:t>
            </a:r>
            <a:r>
              <a:rPr lang="ru-RU" sz="2800" dirty="0"/>
              <a:t> 0,5)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=0,5)), тогда  (</a:t>
            </a:r>
            <a:r>
              <a:rPr lang="ru-RU" sz="2800" i="1" dirty="0"/>
              <a:t>x</a:t>
            </a:r>
            <a:r>
              <a:rPr lang="ru-RU" sz="2800" dirty="0">
                <a:sym typeface="Symbol"/>
              </a:rPr>
              <a:t></a:t>
            </a:r>
            <a:r>
              <a:rPr lang="ru-RU" sz="2800" dirty="0" smtClean="0"/>
              <a:t>0,5 </a:t>
            </a:r>
            <a:r>
              <a:rPr lang="ru-RU" sz="2800" dirty="0"/>
              <a:t>и </a:t>
            </a:r>
            <a:r>
              <a:rPr lang="ru-RU" sz="2800" i="1" dirty="0"/>
              <a:t>х</a:t>
            </a:r>
            <a:r>
              <a:rPr lang="ru-RU" sz="2800" dirty="0"/>
              <a:t>≤20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26876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66FF"/>
                </a:solidFill>
              </a:rPr>
              <a:t>Импликация</a:t>
            </a:r>
            <a:r>
              <a:rPr lang="ru-RU" sz="2800" dirty="0"/>
              <a:t> одноместных предикатов </a:t>
            </a:r>
          </a:p>
          <a:p>
            <a:r>
              <a:rPr lang="ru-RU" sz="2800" dirty="0"/>
              <a:t>                            </a:t>
            </a:r>
            <a:r>
              <a:rPr lang="en-US" sz="2800" i="1" dirty="0"/>
              <a:t>r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= 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</a:t>
            </a:r>
            <a:r>
              <a:rPr lang="en-US" sz="2800" dirty="0">
                <a:sym typeface="Symbol"/>
              </a:rPr>
              <a:t></a:t>
            </a:r>
            <a:r>
              <a:rPr lang="en-US" sz="2800" i="1" dirty="0"/>
              <a:t>q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 =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/>
              <a:t>).    </a:t>
            </a:r>
            <a:endParaRPr lang="ru-RU" sz="2800" dirty="0"/>
          </a:p>
          <a:p>
            <a:r>
              <a:rPr lang="ru-RU" sz="2800" b="1" dirty="0"/>
              <a:t>Истинно</a:t>
            </a:r>
            <a:r>
              <a:rPr lang="ru-RU" sz="2800" dirty="0"/>
              <a:t> для  объектов, где свойство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</a:t>
            </a:r>
            <a:r>
              <a:rPr lang="ru-RU" sz="2800" b="1" dirty="0"/>
              <a:t>ложно </a:t>
            </a:r>
            <a:r>
              <a:rPr lang="ru-RU" sz="2800" dirty="0"/>
              <a:t> или свойство 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</a:t>
            </a:r>
            <a:r>
              <a:rPr lang="ru-RU" sz="2800" b="1" dirty="0"/>
              <a:t>истинно. </a:t>
            </a:r>
            <a:r>
              <a:rPr lang="ru-RU" sz="2800" dirty="0"/>
              <a:t>Соответствующая формула </a:t>
            </a:r>
            <a:r>
              <a:rPr lang="ru-RU" sz="2800" dirty="0" smtClean="0"/>
              <a:t>для</a:t>
            </a:r>
          </a:p>
          <a:p>
            <a:r>
              <a:rPr lang="ru-RU" sz="2800" dirty="0" err="1"/>
              <a:t>экзистенциала</a:t>
            </a:r>
            <a:r>
              <a:rPr lang="ru-RU" sz="2800" dirty="0"/>
              <a:t> </a:t>
            </a:r>
            <a:r>
              <a:rPr lang="en-US" sz="2800" i="1" dirty="0"/>
              <a:t>R </a:t>
            </a:r>
            <a:r>
              <a:rPr lang="ru-RU" sz="2800" dirty="0"/>
              <a:t>= (</a:t>
            </a:r>
            <a:r>
              <a:rPr lang="en-US" sz="2800" i="1" dirty="0"/>
              <a:t>W</a:t>
            </a:r>
            <a:r>
              <a:rPr lang="ru-RU" sz="2800" i="1" dirty="0"/>
              <a:t>\</a:t>
            </a:r>
            <a:r>
              <a:rPr lang="en-US" sz="2800" i="1" dirty="0"/>
              <a:t>P</a:t>
            </a:r>
            <a:r>
              <a:rPr lang="ru-RU" sz="2800" dirty="0"/>
              <a:t>) </a:t>
            </a:r>
            <a:r>
              <a:rPr lang="en-US" sz="2800" dirty="0">
                <a:sym typeface="Symbol"/>
              </a:rPr>
              <a:t></a:t>
            </a:r>
            <a:r>
              <a:rPr lang="en-US" sz="2800" i="1" dirty="0"/>
              <a:t>Q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grpSp>
        <p:nvGrpSpPr>
          <p:cNvPr id="25610" name="Group 10"/>
          <p:cNvGrpSpPr>
            <a:grpSpLocks noChangeAspect="1"/>
          </p:cNvGrpSpPr>
          <p:nvPr/>
        </p:nvGrpSpPr>
        <p:grpSpPr bwMode="auto">
          <a:xfrm>
            <a:off x="-468560" y="3691061"/>
            <a:ext cx="3666059" cy="2186212"/>
            <a:chOff x="3066" y="1553"/>
            <a:chExt cx="2867" cy="1710"/>
          </a:xfrm>
        </p:grpSpPr>
        <p:sp>
          <p:nvSpPr>
            <p:cNvPr id="25611" name="AutoShape 11"/>
            <p:cNvSpPr>
              <a:spLocks noChangeAspect="1" noChangeArrowheads="1"/>
            </p:cNvSpPr>
            <p:nvPr/>
          </p:nvSpPr>
          <p:spPr bwMode="auto">
            <a:xfrm>
              <a:off x="3066" y="1553"/>
              <a:ext cx="2867" cy="17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4025" y="1553"/>
              <a:ext cx="1769" cy="1705"/>
            </a:xfrm>
            <a:prstGeom prst="rect">
              <a:avLst/>
            </a:prstGeom>
            <a:pattFill prst="ltHorz">
              <a:fgClr>
                <a:srgbClr val="000000">
                  <a:alpha val="49001"/>
                </a:srgbClr>
              </a:fgClr>
              <a:bgClr>
                <a:srgbClr val="FFFFFF">
                  <a:alpha val="49001"/>
                </a:srgbClr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3404" y="1708"/>
              <a:ext cx="1204" cy="5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\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614" name="AutoShape 14"/>
            <p:cNvCxnSpPr>
              <a:cxnSpLocks noChangeShapeType="1"/>
            </p:cNvCxnSpPr>
            <p:nvPr/>
          </p:nvCxnSpPr>
          <p:spPr bwMode="auto">
            <a:xfrm>
              <a:off x="3571" y="2058"/>
              <a:ext cx="567" cy="3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5615" name="Oval 15"/>
            <p:cNvSpPr>
              <a:spLocks noChangeArrowheads="1"/>
            </p:cNvSpPr>
            <p:nvPr/>
          </p:nvSpPr>
          <p:spPr bwMode="auto">
            <a:xfrm>
              <a:off x="4218" y="2013"/>
              <a:ext cx="798" cy="775"/>
            </a:xfrm>
            <a:prstGeom prst="ellipse">
              <a:avLst/>
            </a:prstGeom>
            <a:pattFill prst="ltHorz">
              <a:fgClr>
                <a:srgbClr val="FFFFFF">
                  <a:alpha val="60001"/>
                </a:srgbClr>
              </a:fgClr>
              <a:bgClr>
                <a:srgbClr val="FFFFFF">
                  <a:alpha val="60001"/>
                </a:srgbClr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4218" y="1592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7" name="Oval 17"/>
            <p:cNvSpPr>
              <a:spLocks noChangeArrowheads="1"/>
            </p:cNvSpPr>
            <p:nvPr/>
          </p:nvSpPr>
          <p:spPr bwMode="auto">
            <a:xfrm>
              <a:off x="4774" y="2013"/>
              <a:ext cx="798" cy="775"/>
            </a:xfrm>
            <a:prstGeom prst="ellipse">
              <a:avLst/>
            </a:prstGeom>
            <a:pattFill prst="ltHorz">
              <a:fgClr>
                <a:srgbClr val="7F7F7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5036" y="2146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Q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9" name="Oval 19"/>
            <p:cNvSpPr>
              <a:spLocks noChangeArrowheads="1"/>
            </p:cNvSpPr>
            <p:nvPr/>
          </p:nvSpPr>
          <p:spPr bwMode="auto">
            <a:xfrm>
              <a:off x="4218" y="2013"/>
              <a:ext cx="798" cy="775"/>
            </a:xfrm>
            <a:prstGeom prst="ellipse">
              <a:avLst/>
            </a:prstGeom>
            <a:pattFill prst="ltHorz">
              <a:fgClr>
                <a:srgbClr val="FFFF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4285" y="2146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621" name="Group 21"/>
          <p:cNvGrpSpPr>
            <a:grpSpLocks noChangeAspect="1"/>
          </p:cNvGrpSpPr>
          <p:nvPr/>
        </p:nvGrpSpPr>
        <p:grpSpPr bwMode="auto">
          <a:xfrm>
            <a:off x="5427716" y="3645024"/>
            <a:ext cx="4256852" cy="2304256"/>
            <a:chOff x="3729" y="1497"/>
            <a:chExt cx="3382" cy="1832"/>
          </a:xfrm>
        </p:grpSpPr>
        <p:sp>
          <p:nvSpPr>
            <p:cNvPr id="25622" name="AutoShape 22"/>
            <p:cNvSpPr>
              <a:spLocks noChangeAspect="1" noChangeArrowheads="1"/>
            </p:cNvSpPr>
            <p:nvPr/>
          </p:nvSpPr>
          <p:spPr bwMode="auto">
            <a:xfrm>
              <a:off x="3729" y="1497"/>
              <a:ext cx="3382" cy="177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4025" y="1553"/>
              <a:ext cx="1769" cy="1705"/>
            </a:xfrm>
            <a:prstGeom prst="rect">
              <a:avLst/>
            </a:prstGeom>
            <a:pattFill prst="ltHorz">
              <a:fgClr>
                <a:srgbClr val="000000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5438" y="2606"/>
              <a:ext cx="1662" cy="72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ru-RU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ru-RU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(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</a:t>
              </a:r>
              <a:r>
                <a:rPr kumimoji="0" lang="ru-RU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\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</a:t>
              </a:r>
              <a:r>
                <a: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) 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Symbol" pitchFamily="18" charset="2"/>
                </a:rPr>
                <a:t>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Q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625" name="AutoShape 25"/>
            <p:cNvCxnSpPr>
              <a:cxnSpLocks noChangeShapeType="1"/>
            </p:cNvCxnSpPr>
            <p:nvPr/>
          </p:nvCxnSpPr>
          <p:spPr bwMode="auto">
            <a:xfrm flipH="1" flipV="1">
              <a:off x="5634" y="2485"/>
              <a:ext cx="606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5626" name="Oval 26"/>
            <p:cNvSpPr>
              <a:spLocks noChangeArrowheads="1"/>
            </p:cNvSpPr>
            <p:nvPr/>
          </p:nvSpPr>
          <p:spPr bwMode="auto">
            <a:xfrm>
              <a:off x="4218" y="2013"/>
              <a:ext cx="798" cy="775"/>
            </a:xfrm>
            <a:prstGeom prst="ellipse">
              <a:avLst/>
            </a:prstGeom>
            <a:pattFill prst="ltHorz">
              <a:fgClr>
                <a:srgbClr val="FFFFFF">
                  <a:alpha val="60001"/>
                </a:srgbClr>
              </a:fgClr>
              <a:bgClr>
                <a:srgbClr val="FFFFFF">
                  <a:alpha val="60001"/>
                </a:srgbClr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4218" y="1592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8" name="Oval 28"/>
            <p:cNvSpPr>
              <a:spLocks noChangeArrowheads="1"/>
            </p:cNvSpPr>
            <p:nvPr/>
          </p:nvSpPr>
          <p:spPr bwMode="auto">
            <a:xfrm>
              <a:off x="4218" y="2013"/>
              <a:ext cx="798" cy="775"/>
            </a:xfrm>
            <a:prstGeom prst="ellipse">
              <a:avLst/>
            </a:prstGeom>
            <a:pattFill prst="ltHorz">
              <a:fgClr>
                <a:srgbClr val="FFFF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29" name="Text Box 29"/>
            <p:cNvSpPr txBox="1">
              <a:spLocks noChangeArrowheads="1"/>
            </p:cNvSpPr>
            <p:nvPr/>
          </p:nvSpPr>
          <p:spPr bwMode="auto">
            <a:xfrm>
              <a:off x="4285" y="2146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0" name="Oval 30"/>
            <p:cNvSpPr>
              <a:spLocks noChangeArrowheads="1"/>
            </p:cNvSpPr>
            <p:nvPr/>
          </p:nvSpPr>
          <p:spPr bwMode="auto">
            <a:xfrm>
              <a:off x="4774" y="2013"/>
              <a:ext cx="798" cy="775"/>
            </a:xfrm>
            <a:prstGeom prst="ellipse">
              <a:avLst/>
            </a:prstGeom>
            <a:pattFill prst="ltHorz">
              <a:fgClr>
                <a:srgbClr val="7F7F7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5036" y="2146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Q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632" name="Group 32"/>
          <p:cNvGrpSpPr>
            <a:grpSpLocks noChangeAspect="1"/>
          </p:cNvGrpSpPr>
          <p:nvPr/>
        </p:nvGrpSpPr>
        <p:grpSpPr bwMode="auto">
          <a:xfrm>
            <a:off x="2997661" y="3656137"/>
            <a:ext cx="3142938" cy="2221135"/>
            <a:chOff x="3814" y="1504"/>
            <a:chExt cx="2499" cy="1767"/>
          </a:xfrm>
        </p:grpSpPr>
        <p:sp>
          <p:nvSpPr>
            <p:cNvPr id="25633" name="AutoShape 33"/>
            <p:cNvSpPr>
              <a:spLocks noChangeAspect="1" noChangeArrowheads="1"/>
            </p:cNvSpPr>
            <p:nvPr/>
          </p:nvSpPr>
          <p:spPr bwMode="auto">
            <a:xfrm>
              <a:off x="3814" y="1504"/>
              <a:ext cx="2499" cy="176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34" name="Rectangle 34"/>
            <p:cNvSpPr>
              <a:spLocks noChangeArrowheads="1"/>
            </p:cNvSpPr>
            <p:nvPr/>
          </p:nvSpPr>
          <p:spPr bwMode="auto">
            <a:xfrm>
              <a:off x="4025" y="1553"/>
              <a:ext cx="1769" cy="1705"/>
            </a:xfrm>
            <a:prstGeom prst="rect">
              <a:avLst/>
            </a:prstGeom>
            <a:pattFill prst="ltHorz">
              <a:fgClr>
                <a:srgbClr val="FFFF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35" name="Text Box 35"/>
            <p:cNvSpPr txBox="1">
              <a:spLocks noChangeArrowheads="1"/>
            </p:cNvSpPr>
            <p:nvPr/>
          </p:nvSpPr>
          <p:spPr bwMode="auto">
            <a:xfrm>
              <a:off x="5733" y="1564"/>
              <a:ext cx="580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Q </a:t>
              </a:r>
              <a:endPara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6" name="Oval 36"/>
            <p:cNvSpPr>
              <a:spLocks noChangeArrowheads="1"/>
            </p:cNvSpPr>
            <p:nvPr/>
          </p:nvSpPr>
          <p:spPr bwMode="auto">
            <a:xfrm>
              <a:off x="4218" y="2013"/>
              <a:ext cx="798" cy="775"/>
            </a:xfrm>
            <a:prstGeom prst="ellipse">
              <a:avLst/>
            </a:prstGeom>
            <a:pattFill prst="ltHorz">
              <a:fgClr>
                <a:srgbClr val="FFFFFF">
                  <a:alpha val="60001"/>
                </a:srgbClr>
              </a:fgClr>
              <a:bgClr>
                <a:srgbClr val="FFFFFF">
                  <a:alpha val="60001"/>
                </a:srgbClr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18" y="1592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8" name="Oval 38"/>
            <p:cNvSpPr>
              <a:spLocks noChangeArrowheads="1"/>
            </p:cNvSpPr>
            <p:nvPr/>
          </p:nvSpPr>
          <p:spPr bwMode="auto">
            <a:xfrm>
              <a:off x="4218" y="2013"/>
              <a:ext cx="798" cy="775"/>
            </a:xfrm>
            <a:prstGeom prst="ellipse">
              <a:avLst/>
            </a:prstGeom>
            <a:pattFill prst="ltHorz">
              <a:fgClr>
                <a:srgbClr val="FFFF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39" name="Text Box 39"/>
            <p:cNvSpPr txBox="1">
              <a:spLocks noChangeArrowheads="1"/>
            </p:cNvSpPr>
            <p:nvPr/>
          </p:nvSpPr>
          <p:spPr bwMode="auto">
            <a:xfrm>
              <a:off x="4285" y="2146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40" name="Oval 40"/>
            <p:cNvSpPr>
              <a:spLocks noChangeArrowheads="1"/>
            </p:cNvSpPr>
            <p:nvPr/>
          </p:nvSpPr>
          <p:spPr bwMode="auto">
            <a:xfrm>
              <a:off x="4774" y="2013"/>
              <a:ext cx="798" cy="775"/>
            </a:xfrm>
            <a:prstGeom prst="ellipse">
              <a:avLst/>
            </a:prstGeom>
            <a:pattFill prst="ltHorz">
              <a:fgClr>
                <a:srgbClr val="7F7F7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41" name="Text Box 41"/>
            <p:cNvSpPr txBox="1">
              <a:spLocks noChangeArrowheads="1"/>
            </p:cNvSpPr>
            <p:nvPr/>
          </p:nvSpPr>
          <p:spPr bwMode="auto">
            <a:xfrm>
              <a:off x="5036" y="2146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Q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642" name="AutoShape 42"/>
            <p:cNvCxnSpPr>
              <a:cxnSpLocks noChangeShapeType="1"/>
            </p:cNvCxnSpPr>
            <p:nvPr/>
          </p:nvCxnSpPr>
          <p:spPr bwMode="auto">
            <a:xfrm flipH="1">
              <a:off x="5405" y="1921"/>
              <a:ext cx="579" cy="2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Аналогичным образом можно интерпретировать и определить другие логические связки – эквивалентность и исключающее ИЛИ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82231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На диаграммах Эйлера-Венна можно продемонстрировать тождества и законы булевой алгебры на всевозможных интерпретациях формулы с двумя предикатами, что </a:t>
            </a:r>
            <a:r>
              <a:rPr lang="ru-RU" sz="2800" dirty="0" err="1" smtClean="0"/>
              <a:t>экви</a:t>
            </a:r>
            <a:r>
              <a:rPr lang="en-US" sz="2800" dirty="0" smtClean="0"/>
              <a:t>-</a:t>
            </a:r>
            <a:r>
              <a:rPr lang="ru-RU" sz="2800" dirty="0" smtClean="0"/>
              <a:t>валентно интерпретации формулы с булевскими пере</a:t>
            </a:r>
            <a:r>
              <a:rPr lang="en-US" sz="2800" dirty="0" smtClean="0"/>
              <a:t>-</a:t>
            </a:r>
            <a:r>
              <a:rPr lang="ru-RU" sz="2800" dirty="0" err="1" smtClean="0"/>
              <a:t>менными</a:t>
            </a:r>
            <a:r>
              <a:rPr lang="ru-RU" sz="2800" dirty="0" smtClean="0"/>
              <a:t>, представляющими формулу с предикатами.   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8498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</a:t>
            </a:r>
            <a:r>
              <a:rPr lang="ru-RU" sz="2800" dirty="0"/>
              <a:t>.</a:t>
            </a:r>
          </a:p>
          <a:p>
            <a:r>
              <a:rPr lang="ru-RU" sz="2800" dirty="0"/>
              <a:t>Представим на диаграмме правило </a:t>
            </a:r>
            <a:r>
              <a:rPr lang="ru-RU" sz="2800" dirty="0" smtClean="0"/>
              <a:t>де </a:t>
            </a:r>
            <a:r>
              <a:rPr lang="ru-RU" sz="2800" dirty="0"/>
              <a:t>Моргана: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365104"/>
            <a:ext cx="10153128" cy="249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937" name="AutoShape 1"/>
          <p:cNvCxnSpPr>
            <a:cxnSpLocks noChangeShapeType="1"/>
          </p:cNvCxnSpPr>
          <p:nvPr/>
        </p:nvCxnSpPr>
        <p:spPr bwMode="auto">
          <a:xfrm flipV="1">
            <a:off x="2292350" y="5661248"/>
            <a:ext cx="1631578" cy="14401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Формула с тремя одноместными предикатами </a:t>
            </a:r>
            <a:r>
              <a:rPr lang="en-US" sz="2800" i="1" dirty="0"/>
              <a:t>F</a:t>
            </a:r>
            <a:r>
              <a:rPr lang="ru-RU" sz="2800" dirty="0"/>
              <a:t>[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), 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), </a:t>
            </a:r>
            <a:r>
              <a:rPr lang="en-US" sz="2800" i="1" dirty="0"/>
              <a:t>r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)] определяет объекты в </a:t>
            </a:r>
            <a:r>
              <a:rPr lang="en-US" sz="2800" i="1" dirty="0"/>
              <a:t>W</a:t>
            </a:r>
            <a:r>
              <a:rPr lang="ru-RU" sz="2800" dirty="0"/>
              <a:t> тремя свойствами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66FF"/>
                </a:solidFill>
              </a:rPr>
              <a:t>Утверждение</a:t>
            </a:r>
            <a:r>
              <a:rPr lang="en-US" sz="2800" b="1" dirty="0" smtClean="0">
                <a:solidFill>
                  <a:srgbClr val="0066FF"/>
                </a:solidFill>
              </a:rPr>
              <a:t> </a:t>
            </a:r>
            <a:r>
              <a:rPr lang="ru-RU" sz="2800" b="1" dirty="0" smtClean="0">
                <a:solidFill>
                  <a:srgbClr val="0066FF"/>
                </a:solidFill>
              </a:rPr>
              <a:t>3</a:t>
            </a:r>
            <a:r>
              <a:rPr lang="ru-RU" sz="2800" b="1" dirty="0">
                <a:solidFill>
                  <a:srgbClr val="0066FF"/>
                </a:solidFill>
              </a:rPr>
              <a:t>.</a:t>
            </a:r>
            <a:endParaRPr lang="ru-RU" sz="2800" dirty="0">
              <a:solidFill>
                <a:srgbClr val="0066FF"/>
              </a:solidFill>
            </a:endParaRPr>
          </a:p>
          <a:p>
            <a:r>
              <a:rPr lang="ru-RU" sz="2800" dirty="0"/>
              <a:t>Всевозможные интерпретации одноместных предикатов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), 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), </a:t>
            </a:r>
            <a:r>
              <a:rPr lang="en-US" sz="2800" i="1" dirty="0"/>
              <a:t>r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разделяют область интерпретации </a:t>
            </a:r>
            <a:r>
              <a:rPr lang="en-US" sz="2800" i="1" dirty="0"/>
              <a:t>W</a:t>
            </a:r>
            <a:r>
              <a:rPr lang="ru-RU" sz="2800" dirty="0"/>
              <a:t> не </a:t>
            </a:r>
            <a:r>
              <a:rPr lang="ru-RU" sz="2800" dirty="0" err="1" smtClean="0"/>
              <a:t>бо</a:t>
            </a:r>
            <a:r>
              <a:rPr lang="en-US" sz="2800" dirty="0" smtClean="0"/>
              <a:t>-</a:t>
            </a:r>
            <a:r>
              <a:rPr lang="ru-RU" sz="2800" dirty="0" smtClean="0"/>
              <a:t>лее</a:t>
            </a:r>
            <a:r>
              <a:rPr lang="ru-RU" sz="2800" dirty="0"/>
              <a:t>, чем на восемь подмножеств (2</a:t>
            </a:r>
            <a:r>
              <a:rPr lang="ru-RU" sz="2800" baseline="30000" dirty="0"/>
              <a:t>3</a:t>
            </a:r>
            <a:r>
              <a:rPr lang="ru-RU" sz="2800" dirty="0"/>
              <a:t>=8), для которых </a:t>
            </a:r>
            <a:r>
              <a:rPr lang="ru-RU" sz="2800" dirty="0" err="1" smtClean="0"/>
              <a:t>дво</a:t>
            </a:r>
            <a:r>
              <a:rPr lang="en-US" sz="2800" dirty="0" smtClean="0"/>
              <a:t>-</a:t>
            </a:r>
            <a:r>
              <a:rPr lang="ru-RU" sz="2800" dirty="0" err="1" smtClean="0"/>
              <a:t>ичные</a:t>
            </a:r>
            <a:r>
              <a:rPr lang="ru-RU" sz="2800" dirty="0" smtClean="0"/>
              <a:t> </a:t>
            </a:r>
            <a:r>
              <a:rPr lang="ru-RU" sz="2800" dirty="0"/>
              <a:t>переменные, обозначающие возможные значения предикатов, </a:t>
            </a:r>
            <a:r>
              <a:rPr lang="en-US" sz="2800" i="1" dirty="0" err="1"/>
              <a:t>pqr</a:t>
            </a:r>
            <a:r>
              <a:rPr lang="en-US" sz="2800" i="1" dirty="0"/>
              <a:t> </a:t>
            </a:r>
            <a:r>
              <a:rPr lang="ru-RU" sz="2800" dirty="0"/>
              <a:t>= {000, 001,…, 111} представляют каждое из подмножеств </a:t>
            </a:r>
            <a:r>
              <a:rPr lang="en-US" sz="2800" dirty="0"/>
              <a:t>S</a:t>
            </a:r>
            <a:r>
              <a:rPr lang="ru-RU" sz="2800" baseline="-25000" dirty="0"/>
              <a:t>000</a:t>
            </a:r>
            <a:r>
              <a:rPr lang="ru-RU" sz="2800" dirty="0"/>
              <a:t>, </a:t>
            </a:r>
            <a:r>
              <a:rPr lang="en-US" sz="2800" i="1" dirty="0"/>
              <a:t>S</a:t>
            </a:r>
            <a:r>
              <a:rPr lang="ru-RU" sz="2800" baseline="-25000" dirty="0"/>
              <a:t>001</a:t>
            </a:r>
            <a:r>
              <a:rPr lang="ru-RU" sz="2800" dirty="0"/>
              <a:t>, ...,  </a:t>
            </a:r>
            <a:r>
              <a:rPr lang="en-US" sz="2800" i="1" dirty="0"/>
              <a:t>S</a:t>
            </a:r>
            <a:r>
              <a:rPr lang="ru-RU" sz="2800" baseline="-25000" dirty="0"/>
              <a:t>111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8913" name="Group 1"/>
          <p:cNvGrpSpPr>
            <a:grpSpLocks noChangeAspect="1"/>
          </p:cNvGrpSpPr>
          <p:nvPr/>
        </p:nvGrpSpPr>
        <p:grpSpPr bwMode="auto">
          <a:xfrm>
            <a:off x="-485813" y="4005064"/>
            <a:ext cx="11128986" cy="2664296"/>
            <a:chOff x="1418" y="1440"/>
            <a:chExt cx="8020" cy="1919"/>
          </a:xfrm>
        </p:grpSpPr>
        <p:sp>
          <p:nvSpPr>
            <p:cNvPr id="38930" name="AutoShape 18"/>
            <p:cNvSpPr>
              <a:spLocks noChangeAspect="1" noChangeArrowheads="1" noTextEdit="1"/>
            </p:cNvSpPr>
            <p:nvPr/>
          </p:nvSpPr>
          <p:spPr bwMode="auto">
            <a:xfrm>
              <a:off x="1418" y="1440"/>
              <a:ext cx="8020" cy="19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4025" y="1553"/>
              <a:ext cx="1769" cy="1705"/>
            </a:xfrm>
            <a:prstGeom prst="rect">
              <a:avLst/>
            </a:prstGeom>
            <a:pattFill prst="ltDnDiag">
              <a:fgClr>
                <a:srgbClr val="FFFF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928" name="Oval 16"/>
            <p:cNvSpPr>
              <a:spLocks noChangeArrowheads="1"/>
            </p:cNvSpPr>
            <p:nvPr/>
          </p:nvSpPr>
          <p:spPr bwMode="auto">
            <a:xfrm>
              <a:off x="4525" y="2333"/>
              <a:ext cx="798" cy="775"/>
            </a:xfrm>
            <a:prstGeom prst="ellipse">
              <a:avLst/>
            </a:prstGeom>
            <a:pattFill prst="ltHorz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4218" y="1525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4285" y="2026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6204" y="1553"/>
              <a:ext cx="1713" cy="160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24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х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/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&amp;</a:t>
              </a:r>
              <a:r>
                <a:rPr kumimoji="0" lang="en-US" sz="24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&amp;</a:t>
              </a:r>
              <a:r>
                <a:rPr kumimoji="0" lang="en-US" sz="24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 S</a:t>
              </a:r>
              <a:r>
                <a:rPr kumimoji="0" lang="en-US" sz="24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111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2925" y="1728"/>
              <a:ext cx="1204" cy="15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/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/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S</a:t>
              </a:r>
              <a:r>
                <a:rPr kumimoji="0" lang="en-US" sz="24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000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3" name="AutoShape 11"/>
            <p:cNvSpPr>
              <a:spLocks noChangeShapeType="1"/>
            </p:cNvSpPr>
            <p:nvPr/>
          </p:nvSpPr>
          <p:spPr bwMode="auto">
            <a:xfrm>
              <a:off x="3708" y="2026"/>
              <a:ext cx="567" cy="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922" name="AutoShape 10"/>
            <p:cNvSpPr>
              <a:spLocks noChangeShapeType="1"/>
            </p:cNvSpPr>
            <p:nvPr/>
          </p:nvSpPr>
          <p:spPr bwMode="auto">
            <a:xfrm flipH="1">
              <a:off x="5576" y="2273"/>
              <a:ext cx="6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921" name="Oval 9"/>
            <p:cNvSpPr>
              <a:spLocks noChangeArrowheads="1"/>
            </p:cNvSpPr>
            <p:nvPr/>
          </p:nvSpPr>
          <p:spPr bwMode="auto">
            <a:xfrm>
              <a:off x="4774" y="1873"/>
              <a:ext cx="798" cy="775"/>
            </a:xfrm>
            <a:prstGeom prst="ellipse">
              <a:avLst/>
            </a:prstGeom>
            <a:pattFill prst="ltHorz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5036" y="2006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19" name="AutoShape 7"/>
            <p:cNvSpPr>
              <a:spLocks noChangeShapeType="1"/>
            </p:cNvSpPr>
            <p:nvPr/>
          </p:nvSpPr>
          <p:spPr bwMode="auto">
            <a:xfrm flipH="1" flipV="1">
              <a:off x="4895" y="2425"/>
              <a:ext cx="1370" cy="3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4233" y="1855"/>
              <a:ext cx="798" cy="775"/>
            </a:xfrm>
            <a:prstGeom prst="ellipse">
              <a:avLst/>
            </a:prstGeom>
            <a:pattFill prst="ltHorz">
              <a:fgClr>
                <a:srgbClr val="FFFFFF">
                  <a:alpha val="60001"/>
                </a:srgbClr>
              </a:fgClr>
              <a:bgClr>
                <a:srgbClr val="FFFFFF">
                  <a:alpha val="60001"/>
                </a:srgbClr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4705" y="2556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16" name="AutoShape 4"/>
            <p:cNvSpPr>
              <a:spLocks noChangeShapeType="1"/>
            </p:cNvSpPr>
            <p:nvPr/>
          </p:nvSpPr>
          <p:spPr bwMode="auto">
            <a:xfrm>
              <a:off x="3708" y="2512"/>
              <a:ext cx="819" cy="2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915" name="AutoShape 3"/>
            <p:cNvSpPr>
              <a:spLocks noChangeShapeType="1"/>
            </p:cNvSpPr>
            <p:nvPr/>
          </p:nvSpPr>
          <p:spPr bwMode="auto">
            <a:xfrm flipH="1">
              <a:off x="5174" y="1813"/>
              <a:ext cx="982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914" name="AutoShape 2"/>
            <p:cNvSpPr>
              <a:spLocks noChangeShapeType="1"/>
            </p:cNvSpPr>
            <p:nvPr/>
          </p:nvSpPr>
          <p:spPr bwMode="auto">
            <a:xfrm>
              <a:off x="3758" y="2946"/>
              <a:ext cx="567" cy="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4284" y="1959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Формула с четырьмя одноместными предикатами </a:t>
            </a:r>
            <a:r>
              <a:rPr lang="en-US" sz="2800" i="1" dirty="0"/>
              <a:t>F</a:t>
            </a:r>
            <a:r>
              <a:rPr lang="ru-RU" sz="2800" dirty="0"/>
              <a:t>[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), 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), </a:t>
            </a:r>
            <a:r>
              <a:rPr lang="en-US" sz="2800" i="1" dirty="0"/>
              <a:t>r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), </a:t>
            </a:r>
            <a:r>
              <a:rPr lang="en-US" sz="2800" i="1" dirty="0"/>
              <a:t>t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)] определяет объекты в </a:t>
            </a:r>
            <a:r>
              <a:rPr lang="en-US" sz="2800" i="1" dirty="0"/>
              <a:t>W</a:t>
            </a:r>
            <a:r>
              <a:rPr lang="en-US" sz="2800" dirty="0"/>
              <a:t> </a:t>
            </a:r>
            <a:r>
              <a:rPr lang="ru-RU" sz="2800" dirty="0"/>
              <a:t>четырьмя свойствами.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9675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66FF"/>
                </a:solidFill>
              </a:rPr>
              <a:t>Утверждение</a:t>
            </a:r>
            <a:r>
              <a:rPr lang="en-US" sz="2800" b="1" dirty="0" smtClean="0">
                <a:solidFill>
                  <a:srgbClr val="0066FF"/>
                </a:solidFill>
              </a:rPr>
              <a:t> </a:t>
            </a:r>
            <a:r>
              <a:rPr lang="ru-RU" sz="2800" b="1" dirty="0" smtClean="0">
                <a:solidFill>
                  <a:srgbClr val="0066FF"/>
                </a:solidFill>
              </a:rPr>
              <a:t>4</a:t>
            </a:r>
            <a:r>
              <a:rPr lang="ru-RU" sz="2800" b="1" dirty="0">
                <a:solidFill>
                  <a:srgbClr val="0066FF"/>
                </a:solidFill>
              </a:rPr>
              <a:t>.</a:t>
            </a:r>
            <a:endParaRPr lang="ru-RU" sz="2800" dirty="0">
              <a:solidFill>
                <a:srgbClr val="0066FF"/>
              </a:solidFill>
            </a:endParaRPr>
          </a:p>
          <a:p>
            <a:r>
              <a:rPr lang="ru-RU" sz="2800" dirty="0"/>
              <a:t>Всевозможные интерпретации одноместных предикатов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), 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), </a:t>
            </a:r>
            <a:r>
              <a:rPr lang="en-US" sz="2800" i="1" dirty="0"/>
              <a:t>r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), </a:t>
            </a:r>
            <a:r>
              <a:rPr lang="en-US" sz="2800" i="1" dirty="0"/>
              <a:t>t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разделяют область интерпретации </a:t>
            </a:r>
            <a:r>
              <a:rPr lang="en-US" sz="2800" i="1" dirty="0"/>
              <a:t>W</a:t>
            </a:r>
            <a:r>
              <a:rPr lang="ru-RU" sz="2800" dirty="0"/>
              <a:t> не более, чем на шестнадцать подмножеств (2</a:t>
            </a:r>
            <a:r>
              <a:rPr lang="ru-RU" sz="2800" baseline="30000" dirty="0"/>
              <a:t>4</a:t>
            </a:r>
            <a:r>
              <a:rPr lang="ru-RU" sz="2800" dirty="0"/>
              <a:t>=16), для которых двоичные переменные, обозначающие возможные значения предикатов, </a:t>
            </a:r>
            <a:r>
              <a:rPr lang="en-US" sz="2800" i="1" dirty="0" err="1"/>
              <a:t>pqrt</a:t>
            </a:r>
            <a:r>
              <a:rPr lang="en-US" sz="2800" i="1" dirty="0"/>
              <a:t> </a:t>
            </a:r>
            <a:r>
              <a:rPr lang="ru-RU" sz="2800" dirty="0"/>
              <a:t>= {0000, 0001,…, 1111} представляют каждое из подмножеств </a:t>
            </a:r>
            <a:r>
              <a:rPr lang="en-US" sz="2800" dirty="0"/>
              <a:t>S</a:t>
            </a:r>
            <a:r>
              <a:rPr lang="ru-RU" sz="2800" baseline="-25000" dirty="0"/>
              <a:t>0000</a:t>
            </a:r>
            <a:r>
              <a:rPr lang="ru-RU" sz="2800" dirty="0"/>
              <a:t>, </a:t>
            </a:r>
            <a:r>
              <a:rPr lang="en-US" sz="2800" i="1" dirty="0"/>
              <a:t>S</a:t>
            </a:r>
            <a:r>
              <a:rPr lang="ru-RU" sz="2800" baseline="-25000" dirty="0"/>
              <a:t>0001</a:t>
            </a:r>
            <a:r>
              <a:rPr lang="ru-RU" sz="2800" dirty="0"/>
              <a:t>, ...,  </a:t>
            </a:r>
            <a:r>
              <a:rPr lang="en-US" sz="2800" i="1" dirty="0"/>
              <a:t>S</a:t>
            </a:r>
            <a:r>
              <a:rPr lang="ru-RU" sz="2800" baseline="-25000" dirty="0"/>
              <a:t>1111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7937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7891" name="Group 3"/>
          <p:cNvGrpSpPr>
            <a:grpSpLocks noChangeAspect="1"/>
          </p:cNvGrpSpPr>
          <p:nvPr/>
        </p:nvGrpSpPr>
        <p:grpSpPr bwMode="auto">
          <a:xfrm>
            <a:off x="1117987" y="4221088"/>
            <a:ext cx="5086970" cy="2636912"/>
            <a:chOff x="1701" y="1118"/>
            <a:chExt cx="6669" cy="3457"/>
          </a:xfrm>
        </p:grpSpPr>
        <p:sp>
          <p:nvSpPr>
            <p:cNvPr id="37936" name="AutoShape 48"/>
            <p:cNvSpPr>
              <a:spLocks noChangeAspect="1" noChangeArrowheads="1" noTextEdit="1"/>
            </p:cNvSpPr>
            <p:nvPr/>
          </p:nvSpPr>
          <p:spPr bwMode="auto">
            <a:xfrm>
              <a:off x="1701" y="1118"/>
              <a:ext cx="6669" cy="345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4461" y="1723"/>
              <a:ext cx="2199" cy="231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7932" name="Group 44"/>
            <p:cNvGrpSpPr>
              <a:grpSpLocks/>
            </p:cNvGrpSpPr>
            <p:nvPr/>
          </p:nvGrpSpPr>
          <p:grpSpPr bwMode="auto">
            <a:xfrm>
              <a:off x="5029" y="1936"/>
              <a:ext cx="1080" cy="1908"/>
              <a:chOff x="4899" y="2211"/>
              <a:chExt cx="1273" cy="1299"/>
            </a:xfrm>
          </p:grpSpPr>
          <p:sp>
            <p:nvSpPr>
              <p:cNvPr id="37934" name="Oval 46"/>
              <p:cNvSpPr>
                <a:spLocks noChangeArrowheads="1"/>
              </p:cNvSpPr>
              <p:nvPr/>
            </p:nvSpPr>
            <p:spPr bwMode="auto">
              <a:xfrm>
                <a:off x="4899" y="2211"/>
                <a:ext cx="870" cy="1299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933" name="Oval 45"/>
              <p:cNvSpPr>
                <a:spLocks noChangeArrowheads="1"/>
              </p:cNvSpPr>
              <p:nvPr/>
            </p:nvSpPr>
            <p:spPr bwMode="auto">
              <a:xfrm>
                <a:off x="5302" y="2211"/>
                <a:ext cx="870" cy="1299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7929" name="Group 41"/>
            <p:cNvGrpSpPr>
              <a:grpSpLocks/>
            </p:cNvGrpSpPr>
            <p:nvPr/>
          </p:nvGrpSpPr>
          <p:grpSpPr bwMode="auto">
            <a:xfrm rot="5400000">
              <a:off x="5041" y="1977"/>
              <a:ext cx="1067" cy="1808"/>
              <a:chOff x="4899" y="2211"/>
              <a:chExt cx="1273" cy="1299"/>
            </a:xfrm>
          </p:grpSpPr>
          <p:sp>
            <p:nvSpPr>
              <p:cNvPr id="37931" name="Oval 43"/>
              <p:cNvSpPr>
                <a:spLocks noChangeArrowheads="1"/>
              </p:cNvSpPr>
              <p:nvPr/>
            </p:nvSpPr>
            <p:spPr bwMode="auto">
              <a:xfrm>
                <a:off x="4899" y="2211"/>
                <a:ext cx="870" cy="1299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930" name="Oval 42"/>
              <p:cNvSpPr>
                <a:spLocks noChangeArrowheads="1"/>
              </p:cNvSpPr>
              <p:nvPr/>
            </p:nvSpPr>
            <p:spPr bwMode="auto">
              <a:xfrm>
                <a:off x="5302" y="2211"/>
                <a:ext cx="870" cy="1299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37928" name="Text Box 40"/>
            <p:cNvSpPr txBox="1">
              <a:spLocks noChangeArrowheads="1"/>
            </p:cNvSpPr>
            <p:nvPr/>
          </p:nvSpPr>
          <p:spPr bwMode="auto">
            <a:xfrm>
              <a:off x="5130" y="1959"/>
              <a:ext cx="475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7" name="Text Box 39"/>
            <p:cNvSpPr txBox="1">
              <a:spLocks noChangeArrowheads="1"/>
            </p:cNvSpPr>
            <p:nvPr/>
          </p:nvSpPr>
          <p:spPr bwMode="auto">
            <a:xfrm>
              <a:off x="5559" y="1933"/>
              <a:ext cx="475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6" name="Text Box 38"/>
            <p:cNvSpPr txBox="1">
              <a:spLocks noChangeArrowheads="1"/>
            </p:cNvSpPr>
            <p:nvPr/>
          </p:nvSpPr>
          <p:spPr bwMode="auto">
            <a:xfrm>
              <a:off x="6043" y="2419"/>
              <a:ext cx="475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5" name="Text Box 37"/>
            <p:cNvSpPr txBox="1">
              <a:spLocks noChangeArrowheads="1"/>
            </p:cNvSpPr>
            <p:nvPr/>
          </p:nvSpPr>
          <p:spPr bwMode="auto">
            <a:xfrm>
              <a:off x="6030" y="2894"/>
              <a:ext cx="475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4" name="Text Box 36"/>
            <p:cNvSpPr txBox="1">
              <a:spLocks noChangeArrowheads="1"/>
            </p:cNvSpPr>
            <p:nvPr/>
          </p:nvSpPr>
          <p:spPr bwMode="auto">
            <a:xfrm>
              <a:off x="6683" y="3759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1111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3" name="Text Box 35"/>
            <p:cNvSpPr txBox="1">
              <a:spLocks noChangeArrowheads="1"/>
            </p:cNvSpPr>
            <p:nvPr/>
          </p:nvSpPr>
          <p:spPr bwMode="auto">
            <a:xfrm>
              <a:off x="6244" y="1118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2" name="Text Box 34"/>
            <p:cNvSpPr txBox="1">
              <a:spLocks noChangeArrowheads="1"/>
            </p:cNvSpPr>
            <p:nvPr/>
          </p:nvSpPr>
          <p:spPr bwMode="auto">
            <a:xfrm>
              <a:off x="3534" y="3022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0001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1" name="Text Box 33"/>
            <p:cNvSpPr txBox="1">
              <a:spLocks noChangeArrowheads="1"/>
            </p:cNvSpPr>
            <p:nvPr/>
          </p:nvSpPr>
          <p:spPr bwMode="auto">
            <a:xfrm>
              <a:off x="3524" y="1907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0010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0" name="Text Box 32"/>
            <p:cNvSpPr txBox="1">
              <a:spLocks noChangeArrowheads="1"/>
            </p:cNvSpPr>
            <p:nvPr/>
          </p:nvSpPr>
          <p:spPr bwMode="auto">
            <a:xfrm>
              <a:off x="3524" y="2286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0011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>
              <a:off x="5773" y="4049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6388" y="4063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0101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6634" y="1686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0110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6" name="Text Box 28"/>
            <p:cNvSpPr txBox="1">
              <a:spLocks noChangeArrowheads="1"/>
            </p:cNvSpPr>
            <p:nvPr/>
          </p:nvSpPr>
          <p:spPr bwMode="auto">
            <a:xfrm>
              <a:off x="6710" y="2497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0111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>
              <a:off x="4360" y="4062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4" name="Text Box 26"/>
            <p:cNvSpPr txBox="1">
              <a:spLocks noChangeArrowheads="1"/>
            </p:cNvSpPr>
            <p:nvPr/>
          </p:nvSpPr>
          <p:spPr bwMode="auto">
            <a:xfrm>
              <a:off x="3755" y="4036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1001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3" name="Text Box 25"/>
            <p:cNvSpPr txBox="1">
              <a:spLocks noChangeArrowheads="1"/>
            </p:cNvSpPr>
            <p:nvPr/>
          </p:nvSpPr>
          <p:spPr bwMode="auto">
            <a:xfrm>
              <a:off x="3534" y="1564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3542" y="3590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1011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5157" y="1174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0" name="Text Box 22"/>
            <p:cNvSpPr txBox="1">
              <a:spLocks noChangeArrowheads="1"/>
            </p:cNvSpPr>
            <p:nvPr/>
          </p:nvSpPr>
          <p:spPr bwMode="auto">
            <a:xfrm>
              <a:off x="5130" y="4063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1101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9" name="Text Box 21"/>
            <p:cNvSpPr txBox="1">
              <a:spLocks noChangeArrowheads="1"/>
            </p:cNvSpPr>
            <p:nvPr/>
          </p:nvSpPr>
          <p:spPr bwMode="auto">
            <a:xfrm>
              <a:off x="4209" y="1174"/>
              <a:ext cx="823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5953" y="1736"/>
              <a:ext cx="475" cy="5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7" name="AutoShape 19"/>
            <p:cNvSpPr>
              <a:spLocks noChangeShapeType="1"/>
            </p:cNvSpPr>
            <p:nvPr/>
          </p:nvSpPr>
          <p:spPr bwMode="auto">
            <a:xfrm flipH="1">
              <a:off x="6518" y="1509"/>
              <a:ext cx="77" cy="3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906" name="AutoShape 18"/>
            <p:cNvSpPr>
              <a:spLocks noChangeShapeType="1"/>
            </p:cNvSpPr>
            <p:nvPr/>
          </p:nvSpPr>
          <p:spPr bwMode="auto">
            <a:xfrm flipH="1" flipV="1">
              <a:off x="5819" y="3581"/>
              <a:ext cx="329" cy="6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905" name="AutoShape 17"/>
            <p:cNvSpPr>
              <a:spLocks noChangeShapeType="1"/>
            </p:cNvSpPr>
            <p:nvPr/>
          </p:nvSpPr>
          <p:spPr bwMode="auto">
            <a:xfrm flipH="1" flipV="1">
              <a:off x="5912" y="3274"/>
              <a:ext cx="875" cy="9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904" name="AutoShape 16"/>
            <p:cNvSpPr>
              <a:spLocks noChangeShapeType="1"/>
            </p:cNvSpPr>
            <p:nvPr/>
          </p:nvSpPr>
          <p:spPr bwMode="auto">
            <a:xfrm flipV="1">
              <a:off x="4857" y="3646"/>
              <a:ext cx="514" cy="5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903" name="AutoShape 15"/>
            <p:cNvSpPr>
              <a:spLocks noChangeShapeType="1"/>
            </p:cNvSpPr>
            <p:nvPr/>
          </p:nvSpPr>
          <p:spPr bwMode="auto">
            <a:xfrm flipV="1">
              <a:off x="4000" y="3076"/>
              <a:ext cx="857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902" name="AutoShape 14"/>
            <p:cNvSpPr>
              <a:spLocks noChangeShapeType="1"/>
            </p:cNvSpPr>
            <p:nvPr/>
          </p:nvSpPr>
          <p:spPr bwMode="auto">
            <a:xfrm>
              <a:off x="4000" y="2325"/>
              <a:ext cx="857" cy="3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901" name="AutoShape 13"/>
            <p:cNvSpPr>
              <a:spLocks noChangeShapeType="1"/>
            </p:cNvSpPr>
            <p:nvPr/>
          </p:nvSpPr>
          <p:spPr bwMode="auto">
            <a:xfrm flipV="1">
              <a:off x="4209" y="3247"/>
              <a:ext cx="1052" cy="9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900" name="AutoShape 12"/>
            <p:cNvSpPr>
              <a:spLocks noChangeShapeType="1"/>
            </p:cNvSpPr>
            <p:nvPr/>
          </p:nvSpPr>
          <p:spPr bwMode="auto">
            <a:xfrm>
              <a:off x="4000" y="2685"/>
              <a:ext cx="941" cy="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899" name="AutoShape 11"/>
            <p:cNvSpPr>
              <a:spLocks noChangeShapeType="1"/>
            </p:cNvSpPr>
            <p:nvPr/>
          </p:nvSpPr>
          <p:spPr bwMode="auto">
            <a:xfrm flipH="1">
              <a:off x="5912" y="2885"/>
              <a:ext cx="117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898" name="AutoShape 10"/>
            <p:cNvSpPr>
              <a:spLocks noChangeShapeType="1"/>
            </p:cNvSpPr>
            <p:nvPr/>
          </p:nvSpPr>
          <p:spPr bwMode="auto">
            <a:xfrm flipV="1">
              <a:off x="4085" y="2891"/>
              <a:ext cx="1111" cy="8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897" name="AutoShape 9"/>
            <p:cNvSpPr>
              <a:spLocks noChangeShapeType="1"/>
            </p:cNvSpPr>
            <p:nvPr/>
          </p:nvSpPr>
          <p:spPr bwMode="auto">
            <a:xfrm flipH="1">
              <a:off x="5912" y="2051"/>
              <a:ext cx="935" cy="5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896" name="AutoShape 8"/>
            <p:cNvSpPr>
              <a:spLocks noChangeShapeType="1"/>
            </p:cNvSpPr>
            <p:nvPr/>
          </p:nvSpPr>
          <p:spPr bwMode="auto">
            <a:xfrm>
              <a:off x="4085" y="1959"/>
              <a:ext cx="1137" cy="5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895" name="AutoShape 7"/>
            <p:cNvSpPr>
              <a:spLocks noChangeShapeType="1"/>
            </p:cNvSpPr>
            <p:nvPr/>
          </p:nvSpPr>
          <p:spPr bwMode="auto">
            <a:xfrm>
              <a:off x="4671" y="1564"/>
              <a:ext cx="823" cy="10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894" name="AutoShape 6"/>
            <p:cNvSpPr>
              <a:spLocks noChangeShapeType="1"/>
            </p:cNvSpPr>
            <p:nvPr/>
          </p:nvSpPr>
          <p:spPr bwMode="auto">
            <a:xfrm>
              <a:off x="5559" y="1564"/>
              <a:ext cx="1" cy="6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893" name="AutoShape 5"/>
            <p:cNvSpPr>
              <a:spLocks noChangeShapeType="1"/>
            </p:cNvSpPr>
            <p:nvPr/>
          </p:nvSpPr>
          <p:spPr bwMode="auto">
            <a:xfrm flipH="1" flipV="1">
              <a:off x="5605" y="2859"/>
              <a:ext cx="1242" cy="9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892" name="AutoShape 4"/>
            <p:cNvSpPr>
              <a:spLocks noChangeShapeType="1"/>
            </p:cNvSpPr>
            <p:nvPr/>
          </p:nvSpPr>
          <p:spPr bwMode="auto">
            <a:xfrm flipV="1">
              <a:off x="5560" y="3274"/>
              <a:ext cx="1" cy="9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Следствие</a:t>
            </a:r>
            <a:r>
              <a:rPr lang="ru-RU" sz="2800" dirty="0"/>
              <a:t>. Все возможные интерпретации формулы для четырех предикатов со свободными переменными </a:t>
            </a:r>
            <a:r>
              <a:rPr lang="ru-RU" sz="2800" dirty="0" err="1" smtClean="0"/>
              <a:t>опре</a:t>
            </a:r>
            <a:r>
              <a:rPr lang="en-US" sz="2800" dirty="0" smtClean="0"/>
              <a:t>-</a:t>
            </a:r>
            <a:r>
              <a:rPr lang="ru-RU" sz="2800" dirty="0" err="1" smtClean="0"/>
              <a:t>деляются</a:t>
            </a:r>
            <a:r>
              <a:rPr lang="ru-RU" sz="2800" dirty="0" smtClean="0"/>
              <a:t> </a:t>
            </a:r>
            <a:r>
              <a:rPr lang="ru-RU" sz="2800" dirty="0"/>
              <a:t>2</a:t>
            </a:r>
            <a:r>
              <a:rPr lang="ru-RU" sz="2800" baseline="30000" dirty="0"/>
              <a:t>4</a:t>
            </a:r>
            <a:r>
              <a:rPr lang="ru-RU" sz="2800" dirty="0"/>
              <a:t> наборами значений двоичных переменных, обозначающих подмножества объектов 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pqrt</a:t>
            </a:r>
            <a:r>
              <a:rPr lang="ru-RU" sz="2800" dirty="0"/>
              <a:t> с </a:t>
            </a:r>
            <a:r>
              <a:rPr lang="ru-RU" sz="2800" dirty="0" err="1" smtClean="0"/>
              <a:t>соответству</a:t>
            </a:r>
            <a:r>
              <a:rPr lang="en-US" sz="2800" dirty="0" smtClean="0"/>
              <a:t>-</a:t>
            </a:r>
            <a:r>
              <a:rPr lang="ru-RU" sz="2800" dirty="0" err="1" smtClean="0"/>
              <a:t>ющими</a:t>
            </a:r>
            <a:r>
              <a:rPr lang="ru-RU" sz="2800" dirty="0" smtClean="0"/>
              <a:t> </a:t>
            </a:r>
            <a:r>
              <a:rPr lang="ru-RU" sz="2800" dirty="0"/>
              <a:t>значениями предикатов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13285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Формулу с пятью и более предикатами интерпретировать диаграммами невозможно, но </a:t>
            </a:r>
            <a:r>
              <a:rPr lang="ru-RU" sz="2800" b="1" dirty="0">
                <a:solidFill>
                  <a:srgbClr val="0066FF"/>
                </a:solidFill>
              </a:rPr>
              <a:t>по индукции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r>
              <a:rPr lang="ru-RU" sz="2800" dirty="0"/>
              <a:t>можно принять за истинное следующее утверждение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59656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66FF"/>
                </a:solidFill>
              </a:rPr>
              <a:t>Утверждение </a:t>
            </a:r>
            <a:r>
              <a:rPr lang="ru-RU" sz="2800" b="1" dirty="0" smtClean="0">
                <a:solidFill>
                  <a:srgbClr val="0066FF"/>
                </a:solidFill>
              </a:rPr>
              <a:t>5</a:t>
            </a:r>
            <a:r>
              <a:rPr lang="ru-RU" sz="2800" b="1" dirty="0">
                <a:solidFill>
                  <a:srgbClr val="0066FF"/>
                </a:solidFill>
              </a:rPr>
              <a:t>.</a:t>
            </a:r>
            <a:endParaRPr lang="ru-RU" sz="2800" dirty="0">
              <a:solidFill>
                <a:srgbClr val="0066FF"/>
              </a:solidFill>
            </a:endParaRPr>
          </a:p>
          <a:p>
            <a:r>
              <a:rPr lang="ru-RU" sz="2800" dirty="0"/>
              <a:t>Всевозможные интерпретации формулы с </a:t>
            </a:r>
            <a:r>
              <a:rPr lang="en-US" sz="2800" i="1" dirty="0"/>
              <a:t>N</a:t>
            </a:r>
            <a:r>
              <a:rPr lang="ru-RU" sz="2800" dirty="0"/>
              <a:t> </a:t>
            </a:r>
            <a:r>
              <a:rPr lang="ru-RU" sz="2800" dirty="0" err="1" smtClean="0"/>
              <a:t>одномест</a:t>
            </a:r>
            <a:r>
              <a:rPr lang="en-US" sz="2800" dirty="0" smtClean="0"/>
              <a:t>-</a:t>
            </a:r>
            <a:r>
              <a:rPr lang="ru-RU" sz="2800" dirty="0" err="1" smtClean="0"/>
              <a:t>ными</a:t>
            </a:r>
            <a:r>
              <a:rPr lang="ru-RU" sz="2800" dirty="0" smtClean="0"/>
              <a:t> </a:t>
            </a:r>
            <a:r>
              <a:rPr lang="ru-RU" sz="2800" dirty="0"/>
              <a:t>предикатами </a:t>
            </a:r>
            <a:r>
              <a:rPr lang="en-US" sz="2800" i="1" dirty="0"/>
              <a:t>P</a:t>
            </a:r>
            <a:r>
              <a:rPr lang="ru-RU" sz="2800" baseline="-25000" dirty="0"/>
              <a:t>1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), …, </a:t>
            </a:r>
            <a:r>
              <a:rPr lang="en-US" sz="2800" i="1" dirty="0"/>
              <a:t>P</a:t>
            </a:r>
            <a:r>
              <a:rPr lang="en-US" sz="2800" i="1" baseline="-25000" dirty="0"/>
              <a:t>N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</a:t>
            </a:r>
            <a:r>
              <a:rPr lang="ru-RU" sz="2800" b="1" dirty="0">
                <a:solidFill>
                  <a:srgbClr val="0066FF"/>
                </a:solidFill>
              </a:rPr>
              <a:t>разделяют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r>
              <a:rPr lang="ru-RU" sz="2800" dirty="0"/>
              <a:t>область интерпретации </a:t>
            </a:r>
            <a:r>
              <a:rPr lang="en-US" sz="2800" i="1" dirty="0"/>
              <a:t>W</a:t>
            </a:r>
            <a:r>
              <a:rPr lang="ru-RU" sz="2800" dirty="0"/>
              <a:t> не более, чем на 2</a:t>
            </a:r>
            <a:r>
              <a:rPr lang="en-US" sz="2800" i="1" baseline="30000" dirty="0"/>
              <a:t>N</a:t>
            </a:r>
            <a:r>
              <a:rPr lang="ru-RU" sz="2800" dirty="0"/>
              <a:t> подмножеств, для которых наборы значений булевских переменных </a:t>
            </a:r>
            <a:r>
              <a:rPr lang="en-US" sz="2800" i="1" dirty="0"/>
              <a:t>p</a:t>
            </a:r>
            <a:r>
              <a:rPr lang="ru-RU" sz="2800" baseline="-25000" dirty="0"/>
              <a:t>1 </a:t>
            </a:r>
            <a:r>
              <a:rPr lang="ru-RU" sz="2800" dirty="0"/>
              <a:t>.. 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N</a:t>
            </a:r>
            <a:r>
              <a:rPr lang="ru-RU" sz="2800" dirty="0"/>
              <a:t> представляют каждое из подмножеств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 аналогии с </a:t>
            </a:r>
            <a:r>
              <a:rPr lang="en-US" sz="2800" dirty="0" err="1"/>
              <a:t>Wff</a:t>
            </a:r>
            <a:r>
              <a:rPr lang="ru-RU" sz="2800" dirty="0"/>
              <a:t>-формулами в логике высказываний в логике предикатов будем называть </a:t>
            </a:r>
            <a:r>
              <a:rPr lang="en-US" sz="2800" b="1" dirty="0" err="1">
                <a:solidFill>
                  <a:srgbClr val="0066FF"/>
                </a:solidFill>
              </a:rPr>
              <a:t>Wff</a:t>
            </a:r>
            <a:r>
              <a:rPr lang="ru-RU" sz="2800" b="1" dirty="0">
                <a:solidFill>
                  <a:srgbClr val="0066FF"/>
                </a:solidFill>
              </a:rPr>
              <a:t>-формулами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r>
              <a:rPr lang="ru-RU" sz="2800" dirty="0"/>
              <a:t>формулы, состоящие из предикатов, правильно попарно соединенных связками.</a:t>
            </a:r>
          </a:p>
          <a:p>
            <a:r>
              <a:rPr lang="en-US" sz="2800" dirty="0" err="1"/>
              <a:t>Wff</a:t>
            </a:r>
            <a:r>
              <a:rPr lang="ru-RU" sz="2800" dirty="0"/>
              <a:t>-формулы с предикатами также являются предикатами (аналогия с </a:t>
            </a:r>
            <a:r>
              <a:rPr lang="en-US" sz="2800" dirty="0" err="1"/>
              <a:t>Wff</a:t>
            </a:r>
            <a:r>
              <a:rPr lang="ru-RU" sz="2800" dirty="0"/>
              <a:t> формулами высказываний) – область предикатов </a:t>
            </a:r>
            <a:r>
              <a:rPr lang="ru-RU" sz="2800" b="1" dirty="0">
                <a:solidFill>
                  <a:srgbClr val="0066FF"/>
                </a:solidFill>
              </a:rPr>
              <a:t>замкнута</a:t>
            </a:r>
            <a:r>
              <a:rPr lang="ru-RU" sz="2800" dirty="0"/>
              <a:t> относительно применимых к ним связок (операций в алгебре предикатов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35699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66FF"/>
                </a:solidFill>
              </a:rPr>
              <a:t>Определения.</a:t>
            </a:r>
            <a:endParaRPr lang="ru-RU" sz="2800" dirty="0">
              <a:solidFill>
                <a:srgbClr val="0066FF"/>
              </a:solidFill>
            </a:endParaRPr>
          </a:p>
          <a:p>
            <a:pPr lvl="0"/>
            <a:r>
              <a:rPr lang="en-US" sz="2800" dirty="0" smtClean="0"/>
              <a:t>1) </a:t>
            </a:r>
            <a:r>
              <a:rPr lang="ru-RU" sz="2800" dirty="0" smtClean="0"/>
              <a:t>Переменная </a:t>
            </a:r>
            <a:r>
              <a:rPr lang="ru-RU" sz="2800" dirty="0"/>
              <a:t>в формуле </a:t>
            </a:r>
            <a:r>
              <a:rPr lang="ru-RU" sz="2800" b="1" dirty="0">
                <a:solidFill>
                  <a:srgbClr val="0066FF"/>
                </a:solidFill>
              </a:rPr>
              <a:t>свободная</a:t>
            </a:r>
            <a:r>
              <a:rPr lang="ru-RU" sz="2800" dirty="0"/>
              <a:t>, если не </a:t>
            </a:r>
            <a:r>
              <a:rPr lang="ru-RU" sz="2800" dirty="0" err="1" smtClean="0"/>
              <a:t>использу</a:t>
            </a:r>
            <a:r>
              <a:rPr lang="en-US" sz="2800" dirty="0" smtClean="0"/>
              <a:t>-</a:t>
            </a:r>
            <a:r>
              <a:rPr lang="ru-RU" sz="2800" dirty="0" err="1" smtClean="0"/>
              <a:t>ется</a:t>
            </a:r>
            <a:r>
              <a:rPr lang="ru-RU" sz="2800" dirty="0" smtClean="0"/>
              <a:t> </a:t>
            </a:r>
            <a:r>
              <a:rPr lang="ru-RU" sz="2800" dirty="0"/>
              <a:t>ни в одном  из предикатов в подстановке значения из области интерпретации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2) </a:t>
            </a:r>
            <a:r>
              <a:rPr lang="ru-RU" sz="2800" dirty="0" smtClean="0"/>
              <a:t>Переменная </a:t>
            </a:r>
            <a:r>
              <a:rPr lang="ru-RU" sz="2800" dirty="0"/>
              <a:t>в формуле </a:t>
            </a:r>
            <a:r>
              <a:rPr lang="ru-RU" sz="2800" b="1" dirty="0">
                <a:solidFill>
                  <a:srgbClr val="0066FF"/>
                </a:solidFill>
              </a:rPr>
              <a:t>связанная</a:t>
            </a:r>
            <a:r>
              <a:rPr lang="ru-RU" sz="2800" dirty="0">
                <a:solidFill>
                  <a:srgbClr val="0066FF"/>
                </a:solidFill>
              </a:rPr>
              <a:t>, </a:t>
            </a:r>
            <a:r>
              <a:rPr lang="ru-RU" sz="2800" dirty="0"/>
              <a:t>если  хотя бы в одном из предикатов используется подстановка значения для переменной из области интерпретации и предикат принимает значение из {</a:t>
            </a:r>
            <a:r>
              <a:rPr lang="en-US" sz="2800" i="1" dirty="0"/>
              <a:t>T</a:t>
            </a:r>
            <a:r>
              <a:rPr lang="ru-RU" sz="2800" dirty="0"/>
              <a:t>, </a:t>
            </a:r>
            <a:r>
              <a:rPr lang="en-US" sz="2800" i="1" dirty="0"/>
              <a:t>F</a:t>
            </a:r>
            <a:r>
              <a:rPr lang="ru-RU" sz="2800" dirty="0" smtClean="0"/>
              <a:t>}.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формуле</a:t>
            </a:r>
            <a:r>
              <a:rPr lang="ru-RU" sz="2800" b="1" dirty="0"/>
              <a:t>  </a:t>
            </a:r>
            <a:r>
              <a:rPr lang="en-US" sz="2800" i="1" dirty="0"/>
              <a:t>t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</a:t>
            </a:r>
            <a:r>
              <a:rPr lang="ru-RU" sz="2800" b="1" dirty="0"/>
              <a:t> = </a:t>
            </a:r>
            <a:r>
              <a:rPr lang="ru-RU" sz="2800" dirty="0"/>
              <a:t>(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</a:t>
            </a:r>
            <a:r>
              <a:rPr lang="en-US" sz="2800" dirty="0">
                <a:sym typeface="Symbol"/>
              </a:rPr>
              <a:t>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))&amp; </a:t>
            </a:r>
            <a:r>
              <a:rPr lang="en-US" sz="2800" i="1" dirty="0"/>
              <a:t>p</a:t>
            </a:r>
            <a:r>
              <a:rPr lang="ru-RU" sz="2800" dirty="0"/>
              <a:t>(5)</a:t>
            </a:r>
            <a:r>
              <a:rPr lang="en-US" sz="2800" dirty="0">
                <a:sym typeface="Symbol"/>
              </a:rPr>
              <a:t></a:t>
            </a:r>
            <a:r>
              <a:rPr lang="en-US" sz="2800" i="1" dirty="0"/>
              <a:t>q</a:t>
            </a:r>
            <a:r>
              <a:rPr lang="ru-RU" sz="2800" dirty="0"/>
              <a:t>(5) переменная </a:t>
            </a:r>
            <a:r>
              <a:rPr lang="en-US" sz="2800" i="1" dirty="0"/>
              <a:t>x </a:t>
            </a:r>
            <a:r>
              <a:rPr lang="ru-RU" sz="2800" dirty="0"/>
              <a:t>- связанная в </a:t>
            </a:r>
            <a:r>
              <a:rPr lang="en-US" sz="2800" i="1" dirty="0"/>
              <a:t>t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подстановкой </a:t>
            </a:r>
            <a:r>
              <a:rPr lang="en-US" sz="2800" i="1" dirty="0"/>
              <a:t>x</a:t>
            </a:r>
            <a:r>
              <a:rPr lang="ru-RU" sz="2800" dirty="0"/>
              <a:t>/</a:t>
            </a:r>
            <a:r>
              <a:rPr lang="en-US" sz="2800" i="1" dirty="0"/>
              <a:t>c</a:t>
            </a:r>
            <a:r>
              <a:rPr lang="ru-RU" sz="2800" dirty="0"/>
              <a:t> в </a:t>
            </a:r>
            <a:r>
              <a:rPr lang="en-US" sz="2800" i="1" dirty="0"/>
              <a:t>p</a:t>
            </a:r>
            <a:r>
              <a:rPr lang="ru-RU" sz="2800" dirty="0"/>
              <a:t>(5) и </a:t>
            </a:r>
            <a:r>
              <a:rPr lang="en-US" sz="2800" i="1" dirty="0"/>
              <a:t>q</a:t>
            </a:r>
            <a:r>
              <a:rPr lang="ru-RU" sz="2800" dirty="0"/>
              <a:t>(5) и свободна в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и 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9675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Определение.</a:t>
            </a:r>
            <a:endParaRPr lang="ru-RU" sz="2800" dirty="0"/>
          </a:p>
          <a:p>
            <a:r>
              <a:rPr lang="ru-RU" sz="2800" dirty="0"/>
              <a:t>Формула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rgbClr val="0066FF"/>
                </a:solidFill>
              </a:rPr>
              <a:t>замкнута</a:t>
            </a:r>
            <a:r>
              <a:rPr lang="ru-RU" sz="2800" b="1" dirty="0"/>
              <a:t>, </a:t>
            </a:r>
            <a:r>
              <a:rPr lang="ru-RU" sz="2800" dirty="0"/>
              <a:t>если содержит связанную </a:t>
            </a:r>
            <a:r>
              <a:rPr lang="ru-RU" sz="2800" dirty="0" smtClean="0"/>
              <a:t>перемен</a:t>
            </a:r>
            <a:r>
              <a:rPr lang="en-US" sz="2800" dirty="0" smtClean="0"/>
              <a:t>-</a:t>
            </a:r>
            <a:r>
              <a:rPr lang="ru-RU" sz="2800" dirty="0" err="1" smtClean="0"/>
              <a:t>ную</a:t>
            </a:r>
            <a:r>
              <a:rPr lang="ru-RU" sz="2800" dirty="0"/>
              <a:t>. В рассмотренном примере </a:t>
            </a:r>
            <a:r>
              <a:rPr lang="en-US" sz="2800" i="1" dirty="0"/>
              <a:t>t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- замкнутая формула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20888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Следствие. </a:t>
            </a:r>
            <a:r>
              <a:rPr lang="ru-RU" sz="2800" dirty="0"/>
              <a:t>Любую незамкнутую формулу с предикатами можно </a:t>
            </a:r>
            <a:r>
              <a:rPr lang="ru-RU" sz="2800" b="1" dirty="0">
                <a:solidFill>
                  <a:srgbClr val="0066FF"/>
                </a:solidFill>
              </a:rPr>
              <a:t>интерпретировать</a:t>
            </a:r>
            <a:r>
              <a:rPr lang="ru-RU" sz="2800" dirty="0"/>
              <a:t> на подмножествах из области определения </a:t>
            </a:r>
            <a:r>
              <a:rPr lang="en-US" sz="2800" i="1" dirty="0"/>
              <a:t>W</a:t>
            </a:r>
            <a:r>
              <a:rPr lang="ru-RU" sz="2800" dirty="0"/>
              <a:t>, рассматривать ее как утверждение </a:t>
            </a:r>
            <a:r>
              <a:rPr lang="ru-RU" sz="2800" dirty="0" err="1" smtClean="0"/>
              <a:t>отно</a:t>
            </a:r>
            <a:r>
              <a:rPr lang="en-US" sz="2800" dirty="0" smtClean="0"/>
              <a:t>-</a:t>
            </a:r>
            <a:r>
              <a:rPr lang="ru-RU" sz="2800" dirty="0" err="1" smtClean="0"/>
              <a:t>сительно</a:t>
            </a:r>
            <a:r>
              <a:rPr lang="ru-RU" sz="2800" dirty="0" smtClean="0"/>
              <a:t> </a:t>
            </a:r>
            <a:r>
              <a:rPr lang="ru-RU" sz="2800" dirty="0"/>
              <a:t>свойств некоторого множества и представить соответствующий </a:t>
            </a:r>
            <a:r>
              <a:rPr lang="ru-RU" sz="2800" dirty="0" err="1"/>
              <a:t>экзистенциал</a:t>
            </a:r>
            <a:r>
              <a:rPr lang="ru-RU" sz="2800" dirty="0"/>
              <a:t> формулой с </a:t>
            </a:r>
            <a:r>
              <a:rPr lang="ru-RU" sz="2800" dirty="0" err="1" smtClean="0"/>
              <a:t>использова</a:t>
            </a:r>
            <a:r>
              <a:rPr lang="en-US" sz="2800" dirty="0" smtClean="0"/>
              <a:t>-</a:t>
            </a:r>
            <a:r>
              <a:rPr lang="ru-RU" sz="2800" dirty="0" err="1" smtClean="0"/>
              <a:t>нием</a:t>
            </a:r>
            <a:r>
              <a:rPr lang="ru-RU" sz="2800" dirty="0" smtClean="0"/>
              <a:t> </a:t>
            </a:r>
            <a:r>
              <a:rPr lang="ru-RU" sz="2800" dirty="0"/>
              <a:t>операций на множествах.</a:t>
            </a:r>
          </a:p>
          <a:p>
            <a:r>
              <a:rPr lang="ru-RU" sz="2800" dirty="0"/>
              <a:t>Например, незамкнутая формула </a:t>
            </a:r>
            <a:r>
              <a:rPr lang="en-US" sz="2800" i="1" dirty="0"/>
              <a:t>t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= (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&amp;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))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может быть интерпретирована как утверждение (</a:t>
            </a:r>
            <a:r>
              <a:rPr lang="ru-RU" sz="2800" dirty="0" err="1" smtClean="0"/>
              <a:t>преди</a:t>
            </a:r>
            <a:r>
              <a:rPr lang="en-US" sz="2800" dirty="0" smtClean="0"/>
              <a:t>-</a:t>
            </a:r>
            <a:r>
              <a:rPr lang="ru-RU" sz="2800" dirty="0" smtClean="0"/>
              <a:t>кат</a:t>
            </a:r>
            <a:r>
              <a:rPr lang="ru-RU" sz="2800" dirty="0"/>
              <a:t>) о свойствах </a:t>
            </a:r>
            <a:r>
              <a:rPr lang="ru-RU" sz="2800" dirty="0" err="1"/>
              <a:t>экзистенциала</a:t>
            </a:r>
            <a:r>
              <a:rPr lang="ru-RU" sz="2800" dirty="0"/>
              <a:t> </a:t>
            </a:r>
            <a:r>
              <a:rPr lang="en-US" sz="2800" i="1" dirty="0"/>
              <a:t>S</a:t>
            </a:r>
            <a:r>
              <a:rPr lang="ru-RU" sz="2800" dirty="0"/>
              <a:t> из </a:t>
            </a:r>
            <a:r>
              <a:rPr lang="en-US" sz="2800" i="1" dirty="0"/>
              <a:t>W</a:t>
            </a:r>
            <a:r>
              <a:rPr lang="ru-RU" sz="2800" dirty="0"/>
              <a:t> и </a:t>
            </a:r>
            <a:r>
              <a:rPr lang="en-US" sz="2800" i="1" dirty="0"/>
              <a:t>S </a:t>
            </a:r>
            <a:r>
              <a:rPr lang="ru-RU" sz="2800" dirty="0"/>
              <a:t>= (</a:t>
            </a:r>
            <a:r>
              <a:rPr lang="en-US" sz="2800" i="1" dirty="0"/>
              <a:t>P</a:t>
            </a:r>
            <a:r>
              <a:rPr lang="ru-RU" sz="2800" dirty="0">
                <a:sym typeface="Symbol"/>
              </a:rPr>
              <a:t></a:t>
            </a:r>
            <a:r>
              <a:rPr lang="ru-RU" sz="2800" dirty="0"/>
              <a:t> (</a:t>
            </a:r>
            <a:r>
              <a:rPr lang="en-US" sz="2800" i="1" dirty="0"/>
              <a:t>W</a:t>
            </a:r>
            <a:r>
              <a:rPr lang="ru-RU" sz="2800" dirty="0"/>
              <a:t>\</a:t>
            </a:r>
            <a:r>
              <a:rPr lang="en-US" sz="2800" i="1" dirty="0"/>
              <a:t>Q</a:t>
            </a:r>
            <a:r>
              <a:rPr lang="ru-RU" sz="2800" dirty="0"/>
              <a:t>)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ru-RU" sz="2800" dirty="0"/>
              <a:t>, </a:t>
            </a:r>
            <a:r>
              <a:rPr lang="ru-RU" sz="2800" dirty="0" smtClean="0"/>
              <a:t>или </a:t>
            </a:r>
            <a:r>
              <a:rPr lang="ru-RU" sz="2800" dirty="0"/>
              <a:t>в алгебраической форме </a:t>
            </a:r>
            <a:r>
              <a:rPr lang="en-US" sz="2800" i="1" dirty="0"/>
              <a:t>s </a:t>
            </a:r>
            <a:r>
              <a:rPr lang="ru-RU" sz="2800" dirty="0"/>
              <a:t>= </a:t>
            </a:r>
            <a:r>
              <a:rPr lang="en-US" sz="2800" i="1" dirty="0"/>
              <a:t>p </a:t>
            </a:r>
            <a:r>
              <a:rPr lang="ru-RU" sz="2800" dirty="0"/>
              <a:t>&amp;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q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ru-RU" sz="28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Определение.</a:t>
            </a:r>
            <a:endParaRPr lang="ru-RU" sz="2800" dirty="0"/>
          </a:p>
          <a:p>
            <a:r>
              <a:rPr lang="ru-RU" sz="2800" dirty="0"/>
              <a:t>Формула с предикатами </a:t>
            </a:r>
            <a:r>
              <a:rPr lang="ru-RU" sz="2800" b="1" dirty="0">
                <a:solidFill>
                  <a:srgbClr val="0066FF"/>
                </a:solidFill>
              </a:rPr>
              <a:t>выполнима</a:t>
            </a:r>
            <a:r>
              <a:rPr lang="ru-RU" sz="2800" dirty="0"/>
              <a:t>, если существует интерпретация, где формула принимает значение истинно (</a:t>
            </a:r>
            <a:r>
              <a:rPr lang="ru-RU" sz="2800" i="1" dirty="0"/>
              <a:t>Т</a:t>
            </a:r>
            <a:r>
              <a:rPr lang="ru-RU" sz="2800" dirty="0"/>
              <a:t>). Формула </a:t>
            </a:r>
            <a:r>
              <a:rPr lang="ru-RU" sz="2800" b="1" dirty="0">
                <a:solidFill>
                  <a:srgbClr val="0066FF"/>
                </a:solidFill>
              </a:rPr>
              <a:t>общезначима</a:t>
            </a:r>
            <a:r>
              <a:rPr lang="ru-RU" sz="2800" b="1" dirty="0"/>
              <a:t>, </a:t>
            </a:r>
            <a:r>
              <a:rPr lang="ru-RU" sz="2800" dirty="0"/>
              <a:t>если формула истинна (</a:t>
            </a:r>
            <a:r>
              <a:rPr lang="ru-RU" sz="2800" i="1" dirty="0"/>
              <a:t>Т</a:t>
            </a:r>
            <a:r>
              <a:rPr lang="ru-RU" sz="2800" dirty="0"/>
              <a:t>) на всех интерпретациях.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060848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Заменяя предикаты в формуле атомами, кодирующими номера соответствующих подмножеств из 2</a:t>
            </a:r>
            <a:r>
              <a:rPr lang="en-US" sz="2800" i="1" baseline="30000" dirty="0"/>
              <a:t>N</a:t>
            </a:r>
            <a:r>
              <a:rPr lang="ru-RU" sz="2800" dirty="0"/>
              <a:t>, </a:t>
            </a:r>
            <a:r>
              <a:rPr lang="ru-RU" sz="2800" baseline="30000" dirty="0"/>
              <a:t> </a:t>
            </a:r>
            <a:r>
              <a:rPr lang="ru-RU" sz="2800" dirty="0"/>
              <a:t>проверяем выполнимость, решая </a:t>
            </a:r>
            <a:r>
              <a:rPr lang="en-US" sz="2800" b="1" dirty="0">
                <a:solidFill>
                  <a:srgbClr val="0066FF"/>
                </a:solidFill>
              </a:rPr>
              <a:t>SAT</a:t>
            </a:r>
            <a:r>
              <a:rPr lang="ru-RU" sz="2800" b="1" dirty="0">
                <a:solidFill>
                  <a:srgbClr val="0066FF"/>
                </a:solidFill>
              </a:rPr>
              <a:t>-проблему </a:t>
            </a:r>
            <a:r>
              <a:rPr lang="ru-RU" sz="2800" dirty="0"/>
              <a:t>полученной логической формулы. Назовем интерпретацию </a:t>
            </a:r>
          </a:p>
          <a:p>
            <a:r>
              <a:rPr lang="ru-RU" sz="2800" dirty="0"/>
              <a:t>формулы системой различных представителей (СРП) из 2</a:t>
            </a:r>
            <a:r>
              <a:rPr lang="en-US" sz="2800" i="1" baseline="30000" dirty="0"/>
              <a:t>N</a:t>
            </a:r>
            <a:r>
              <a:rPr lang="ru-RU" sz="2800" dirty="0"/>
              <a:t> подмножеств </a:t>
            </a:r>
            <a:r>
              <a:rPr lang="ru-RU" sz="2800" b="1" dirty="0">
                <a:solidFill>
                  <a:srgbClr val="0066FF"/>
                </a:solidFill>
              </a:rPr>
              <a:t>М-интерпретацией</a:t>
            </a:r>
            <a:r>
              <a:rPr lang="ru-RU" sz="2800" b="1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8112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66FF"/>
                </a:solidFill>
              </a:rPr>
              <a:t>Утверждение </a:t>
            </a:r>
            <a:r>
              <a:rPr lang="en-US" sz="2800" b="1" dirty="0" smtClean="0">
                <a:solidFill>
                  <a:srgbClr val="0066FF"/>
                </a:solidFill>
              </a:rPr>
              <a:t> </a:t>
            </a:r>
            <a:r>
              <a:rPr lang="ru-RU" sz="2800" b="1" dirty="0" smtClean="0">
                <a:solidFill>
                  <a:srgbClr val="0066FF"/>
                </a:solidFill>
              </a:rPr>
              <a:t>5 </a:t>
            </a:r>
            <a:r>
              <a:rPr lang="ru-RU" sz="2800" b="1" dirty="0">
                <a:solidFill>
                  <a:srgbClr val="0066FF"/>
                </a:solidFill>
              </a:rPr>
              <a:t>а.</a:t>
            </a:r>
            <a:endParaRPr lang="ru-RU" sz="2800" dirty="0">
              <a:solidFill>
                <a:srgbClr val="0066FF"/>
              </a:solidFill>
            </a:endParaRPr>
          </a:p>
          <a:p>
            <a:r>
              <a:rPr lang="ru-RU" sz="2800" dirty="0"/>
              <a:t>Если формула, зависящая от </a:t>
            </a:r>
            <a:r>
              <a:rPr lang="en-US" sz="2800" i="1" dirty="0"/>
              <a:t>N</a:t>
            </a:r>
            <a:r>
              <a:rPr lang="ru-RU" sz="2800" dirty="0"/>
              <a:t> предикатов, выполнима, то существует, по крайней мере, один набор значений </a:t>
            </a:r>
            <a:r>
              <a:rPr lang="ru-RU" sz="2800" dirty="0" err="1" smtClean="0"/>
              <a:t>пре</a:t>
            </a:r>
            <a:r>
              <a:rPr lang="en-US" sz="2800" dirty="0" smtClean="0"/>
              <a:t>-</a:t>
            </a:r>
            <a:r>
              <a:rPr lang="ru-RU" sz="2800" dirty="0" err="1" smtClean="0"/>
              <a:t>дикатов</a:t>
            </a:r>
            <a:r>
              <a:rPr lang="ru-RU" sz="2800" dirty="0" smtClean="0"/>
              <a:t>, </a:t>
            </a:r>
            <a:r>
              <a:rPr lang="ru-RU" sz="2800" dirty="0"/>
              <a:t>в котором интерпретация выполнима. Набор </a:t>
            </a:r>
            <a:r>
              <a:rPr lang="ru-RU" sz="2800" dirty="0" smtClean="0"/>
              <a:t>оп</a:t>
            </a:r>
            <a:r>
              <a:rPr lang="en-US" sz="2800" dirty="0" smtClean="0"/>
              <a:t>-</a:t>
            </a:r>
            <a:r>
              <a:rPr lang="ru-RU" sz="2800" dirty="0" err="1" smtClean="0"/>
              <a:t>ределяет</a:t>
            </a:r>
            <a:r>
              <a:rPr lang="ru-RU" sz="2800" dirty="0" smtClean="0"/>
              <a:t> </a:t>
            </a:r>
            <a:r>
              <a:rPr lang="ru-RU" sz="2800" dirty="0"/>
              <a:t>свойства </a:t>
            </a:r>
            <a:r>
              <a:rPr lang="ru-RU" sz="2800" dirty="0" smtClean="0"/>
              <a:t>в </a:t>
            </a:r>
            <a:r>
              <a:rPr lang="ru-RU" sz="2800" dirty="0"/>
              <a:t>этой интерпретации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8280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Следовательно</a:t>
            </a:r>
            <a:r>
              <a:rPr lang="ru-RU" sz="2800" dirty="0"/>
              <a:t>, крокодил </a:t>
            </a:r>
            <a:r>
              <a:rPr lang="ru-RU" sz="2800" dirty="0" smtClean="0"/>
              <a:t>(</a:t>
            </a:r>
            <a:r>
              <a:rPr lang="en-US" sz="2800" i="1" dirty="0" smtClean="0"/>
              <a:t>k</a:t>
            </a:r>
            <a:r>
              <a:rPr lang="ru-RU" sz="2800" dirty="0" smtClean="0"/>
              <a:t>) </a:t>
            </a:r>
            <a:r>
              <a:rPr lang="ru-RU" sz="2800" dirty="0"/>
              <a:t>опасен (</a:t>
            </a:r>
            <a:r>
              <a:rPr lang="en-US" sz="2800" i="1" dirty="0"/>
              <a:t>m</a:t>
            </a:r>
            <a:r>
              <a:rPr lang="ru-RU" sz="2800" dirty="0" smtClean="0"/>
              <a:t>) –  </a:t>
            </a:r>
            <a:r>
              <a:rPr lang="ru-RU" sz="2800" dirty="0"/>
              <a:t>высказывание </a:t>
            </a:r>
            <a:r>
              <a:rPr lang="ru-RU" sz="2800" dirty="0" smtClean="0"/>
              <a:t>(</a:t>
            </a:r>
            <a:r>
              <a:rPr lang="en-US" sz="2800" i="1" dirty="0" err="1" smtClean="0"/>
              <a:t>k</a:t>
            </a:r>
            <a:r>
              <a:rPr lang="en-US" sz="2800" dirty="0" err="1" smtClean="0">
                <a:sym typeface="Symbol"/>
              </a:rPr>
              <a:t></a:t>
            </a:r>
            <a:r>
              <a:rPr lang="en-US" sz="2800" i="1" dirty="0" err="1"/>
              <a:t>m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логике высказываний можно построить интуитивно равнозначное рассуждение в виде фактов.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367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Хищники (</a:t>
            </a:r>
            <a:r>
              <a:rPr lang="en-US" sz="2800" i="1" dirty="0" smtClean="0"/>
              <a:t>p</a:t>
            </a:r>
            <a:r>
              <a:rPr lang="ru-RU" sz="2800" dirty="0" smtClean="0"/>
              <a:t>) опасны (</a:t>
            </a:r>
            <a:r>
              <a:rPr lang="en-US" sz="2800" i="1" dirty="0" smtClean="0"/>
              <a:t>m</a:t>
            </a:r>
            <a:r>
              <a:rPr lang="ru-RU" sz="2800" dirty="0" smtClean="0"/>
              <a:t>) – правило  (</a:t>
            </a:r>
            <a:r>
              <a:rPr lang="en-US" sz="2800" i="1" dirty="0" err="1" smtClean="0"/>
              <a:t>p</a:t>
            </a:r>
            <a:r>
              <a:rPr lang="en-US" sz="2800" dirty="0" err="1" smtClean="0">
                <a:sym typeface="Symbol"/>
              </a:rPr>
              <a:t></a:t>
            </a:r>
            <a:r>
              <a:rPr lang="en-US" sz="2800" i="1" dirty="0" err="1" smtClean="0"/>
              <a:t>m</a:t>
            </a:r>
            <a:r>
              <a:rPr lang="ru-RU" sz="2800" dirty="0" smtClean="0"/>
              <a:t>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268760"/>
            <a:ext cx="932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Крокодил (</a:t>
            </a:r>
            <a:r>
              <a:rPr lang="en-US" sz="2800" i="1" dirty="0" smtClean="0"/>
              <a:t>k</a:t>
            </a:r>
            <a:r>
              <a:rPr lang="ru-RU" sz="2800" dirty="0" smtClean="0"/>
              <a:t>) – хищник (</a:t>
            </a:r>
            <a:r>
              <a:rPr lang="en-US" sz="2800" i="1" dirty="0" smtClean="0"/>
              <a:t>p</a:t>
            </a:r>
            <a:r>
              <a:rPr lang="ru-RU" sz="2800" dirty="0" smtClean="0"/>
              <a:t>) – высказывание  (</a:t>
            </a:r>
            <a:r>
              <a:rPr lang="en-US" sz="2800" i="1" dirty="0" err="1" smtClean="0"/>
              <a:t>k</a:t>
            </a:r>
            <a:r>
              <a:rPr lang="en-US" sz="2800" dirty="0" err="1" smtClean="0">
                <a:sym typeface="Symbol"/>
              </a:rPr>
              <a:t></a:t>
            </a:r>
            <a:r>
              <a:rPr lang="en-US" sz="2800" i="1" dirty="0" err="1" smtClean="0"/>
              <a:t>p</a:t>
            </a:r>
            <a:r>
              <a:rPr lang="ru-RU" sz="2800" dirty="0" smtClean="0"/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9289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логике высказываний можно подтвердить истинность вывода, так как рассуждение в логике высказываний построено правильно.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7890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 (</a:t>
            </a:r>
            <a:r>
              <a:rPr lang="en-US" sz="2800" i="1" dirty="0" err="1"/>
              <a:t>p</a:t>
            </a:r>
            <a:r>
              <a:rPr lang="en-US" sz="2800" dirty="0" err="1">
                <a:sym typeface="Symbol"/>
              </a:rPr>
              <a:t></a:t>
            </a:r>
            <a:r>
              <a:rPr lang="en-US" sz="2800" i="1" dirty="0" err="1"/>
              <a:t>m</a:t>
            </a:r>
            <a:r>
              <a:rPr lang="ru-RU" sz="2800" dirty="0"/>
              <a:t>)(</a:t>
            </a:r>
            <a:r>
              <a:rPr lang="en-US" sz="2800" i="1" dirty="0" err="1"/>
              <a:t>k</a:t>
            </a:r>
            <a:r>
              <a:rPr lang="en-US" sz="2800" dirty="0" err="1">
                <a:sym typeface="Symbol"/>
              </a:rPr>
              <a:t></a:t>
            </a:r>
            <a:r>
              <a:rPr lang="en-US" sz="2800" i="1" dirty="0" err="1"/>
              <a:t>p</a:t>
            </a:r>
            <a:r>
              <a:rPr lang="ru-RU" sz="2800" dirty="0"/>
              <a:t>)</a:t>
            </a:r>
            <a:r>
              <a:rPr lang="en-US" sz="2800" dirty="0">
                <a:sym typeface="Symbol"/>
              </a:rPr>
              <a:t></a:t>
            </a:r>
            <a:r>
              <a:rPr lang="ru-RU" sz="2800" dirty="0"/>
              <a:t>(</a:t>
            </a:r>
            <a:r>
              <a:rPr lang="en-US" sz="2800" i="1" dirty="0" err="1"/>
              <a:t>k</a:t>
            </a:r>
            <a:r>
              <a:rPr lang="en-US" sz="2800" dirty="0" err="1">
                <a:sym typeface="Symbol"/>
              </a:rPr>
              <a:t></a:t>
            </a:r>
            <a:r>
              <a:rPr lang="en-US" sz="2800" i="1" dirty="0" err="1"/>
              <a:t>m</a:t>
            </a:r>
            <a:r>
              <a:rPr lang="ru-RU" sz="2800" dirty="0"/>
              <a:t>) =</a:t>
            </a:r>
            <a:r>
              <a:rPr lang="ru-RU" sz="2800" dirty="0">
                <a:sym typeface="Symbol"/>
              </a:rPr>
              <a:t></a:t>
            </a:r>
            <a:r>
              <a:rPr lang="ru-RU" sz="2800" dirty="0"/>
              <a:t>((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 err="1"/>
              <a:t>p</a:t>
            </a:r>
            <a:r>
              <a:rPr lang="en-US" sz="2800" dirty="0" err="1">
                <a:sym typeface="Symbol"/>
              </a:rPr>
              <a:t></a:t>
            </a:r>
            <a:r>
              <a:rPr lang="en-US" sz="2800" i="1" dirty="0" err="1"/>
              <a:t>m</a:t>
            </a:r>
            <a:r>
              <a:rPr lang="ru-RU" sz="2800" dirty="0"/>
              <a:t>)(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 err="1"/>
              <a:t>k</a:t>
            </a:r>
            <a:r>
              <a:rPr lang="en-US" sz="2800" dirty="0" err="1">
                <a:sym typeface="Symbol"/>
              </a:rPr>
              <a:t></a:t>
            </a:r>
            <a:r>
              <a:rPr lang="en-US" sz="2800" i="1" dirty="0" err="1"/>
              <a:t>p</a:t>
            </a:r>
            <a:r>
              <a:rPr lang="ru-RU" sz="2800" dirty="0"/>
              <a:t>))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/>
              <a:t>(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 err="1"/>
              <a:t>k</a:t>
            </a:r>
            <a:r>
              <a:rPr lang="en-US" sz="2800" dirty="0" err="1">
                <a:sym typeface="Symbol"/>
              </a:rPr>
              <a:t></a:t>
            </a:r>
            <a:r>
              <a:rPr lang="en-US" sz="2800" i="1" dirty="0" err="1"/>
              <a:t>m</a:t>
            </a:r>
            <a:r>
              <a:rPr lang="ru-RU" sz="2800" dirty="0" smtClean="0"/>
              <a:t>) = </a:t>
            </a:r>
            <a:r>
              <a:rPr lang="ru-RU" sz="2800" i="1" dirty="0"/>
              <a:t>=</a:t>
            </a:r>
            <a:r>
              <a:rPr lang="ru-RU" sz="2800" dirty="0">
                <a:sym typeface="Symbol"/>
              </a:rPr>
              <a:t></a:t>
            </a:r>
            <a:r>
              <a:rPr lang="ru-RU" sz="2800" dirty="0"/>
              <a:t>(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 err="1"/>
              <a:t>p</a:t>
            </a:r>
            <a:r>
              <a:rPr lang="en-US" sz="2800" dirty="0" err="1">
                <a:sym typeface="Symbol"/>
              </a:rPr>
              <a:t></a:t>
            </a:r>
            <a:r>
              <a:rPr lang="en-US" sz="2800" i="1" dirty="0" err="1"/>
              <a:t>m</a:t>
            </a:r>
            <a:r>
              <a:rPr lang="ru-RU" sz="2800" dirty="0"/>
              <a:t>)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sym typeface="Symbol"/>
              </a:rPr>
              <a:t></a:t>
            </a:r>
            <a:r>
              <a:rPr lang="ru-RU" sz="2800" dirty="0"/>
              <a:t>(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 err="1"/>
              <a:t>k</a:t>
            </a:r>
            <a:r>
              <a:rPr lang="en-US" sz="2800" dirty="0" err="1">
                <a:sym typeface="Symbol"/>
              </a:rPr>
              <a:t></a:t>
            </a:r>
            <a:r>
              <a:rPr lang="en-US" sz="2800" i="1" dirty="0" err="1"/>
              <a:t>p</a:t>
            </a:r>
            <a:r>
              <a:rPr lang="ru-RU" sz="2800" dirty="0"/>
              <a:t>)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/>
              <a:t>(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 err="1"/>
              <a:t>k</a:t>
            </a:r>
            <a:r>
              <a:rPr lang="en-US" sz="2800" dirty="0" err="1">
                <a:sym typeface="Symbol"/>
              </a:rPr>
              <a:t></a:t>
            </a:r>
            <a:r>
              <a:rPr lang="en-US" sz="2800" i="1" dirty="0" err="1"/>
              <a:t>m</a:t>
            </a:r>
            <a:r>
              <a:rPr lang="ru-RU" sz="2800" dirty="0"/>
              <a:t>) </a:t>
            </a:r>
            <a:r>
              <a:rPr lang="ru-RU" sz="2800" i="1" dirty="0" smtClean="0"/>
              <a:t>=</a:t>
            </a:r>
            <a:r>
              <a:rPr lang="en-US" sz="2800" i="1" dirty="0"/>
              <a:t>p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 err="1"/>
              <a:t>m</a:t>
            </a:r>
            <a:r>
              <a:rPr lang="en-US" sz="2800" dirty="0" err="1">
                <a:sym typeface="Symbol"/>
              </a:rPr>
              <a:t></a:t>
            </a:r>
            <a:r>
              <a:rPr lang="en-US" sz="2800" i="1" dirty="0" err="1"/>
              <a:t>k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p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k </a:t>
            </a:r>
            <a:r>
              <a:rPr lang="en-US" sz="2800" dirty="0">
                <a:sym typeface="Symbol"/>
              </a:rPr>
              <a:t></a:t>
            </a:r>
            <a:r>
              <a:rPr lang="en-US" sz="2800" i="1" dirty="0" smtClean="0"/>
              <a:t>m</a:t>
            </a:r>
            <a:r>
              <a:rPr lang="ru-RU" sz="2800" dirty="0" smtClean="0"/>
              <a:t>= </a:t>
            </a:r>
            <a:r>
              <a:rPr lang="en-US" sz="2800" i="1" dirty="0"/>
              <a:t>p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p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 err="1"/>
              <a:t>k</a:t>
            </a:r>
            <a:r>
              <a:rPr lang="en-US" sz="2800" dirty="0" err="1">
                <a:sym typeface="Symbol"/>
              </a:rPr>
              <a:t></a:t>
            </a:r>
            <a:r>
              <a:rPr lang="en-US" sz="2800" i="1" dirty="0" err="1" smtClean="0"/>
              <a:t>m</a:t>
            </a:r>
            <a:r>
              <a:rPr lang="ru-RU" sz="2800" dirty="0" smtClean="0"/>
              <a:t>=1.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65313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Однако, для множества фактов общность рассуждений не очевидна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5892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66FF"/>
                </a:solidFill>
              </a:rPr>
              <a:t>Знание – новый факт и правила</a:t>
            </a:r>
            <a:r>
              <a:rPr lang="ru-RU" sz="2800" dirty="0"/>
              <a:t>, которые следуют из общих правил и известных фактов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Пример.</a:t>
            </a:r>
            <a:endParaRPr lang="ru-RU" sz="2800" dirty="0"/>
          </a:p>
          <a:p>
            <a:r>
              <a:rPr lang="fr-FR" sz="2800" i="1" dirty="0"/>
              <a:t>t</a:t>
            </a:r>
            <a:r>
              <a:rPr lang="fr-FR" sz="2800" dirty="0"/>
              <a:t>(</a:t>
            </a:r>
            <a:r>
              <a:rPr lang="fr-FR" sz="2800" i="1" dirty="0"/>
              <a:t>x</a:t>
            </a:r>
            <a:r>
              <a:rPr lang="fr-FR" sz="2800" dirty="0"/>
              <a:t>) = ((</a:t>
            </a:r>
            <a:r>
              <a:rPr lang="fr-FR" sz="2800" i="1" dirty="0"/>
              <a:t>p</a:t>
            </a:r>
            <a:r>
              <a:rPr lang="fr-FR" sz="2800" dirty="0"/>
              <a:t>(</a:t>
            </a:r>
            <a:r>
              <a:rPr lang="fr-FR" sz="2800" i="1" dirty="0"/>
              <a:t>x</a:t>
            </a:r>
            <a:r>
              <a:rPr lang="fr-FR" sz="2800" dirty="0"/>
              <a:t>) 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sym typeface="Symbol"/>
              </a:rPr>
              <a:t></a:t>
            </a:r>
            <a:r>
              <a:rPr lang="fr-FR" sz="2800" i="1" dirty="0"/>
              <a:t>q</a:t>
            </a:r>
            <a:r>
              <a:rPr lang="fr-FR" sz="2800" dirty="0"/>
              <a:t>(</a:t>
            </a:r>
            <a:r>
              <a:rPr lang="fr-FR" sz="2800" i="1" dirty="0"/>
              <a:t>x</a:t>
            </a:r>
            <a:r>
              <a:rPr lang="fr-FR" sz="2800" dirty="0"/>
              <a:t>))&amp;</a:t>
            </a:r>
            <a:r>
              <a:rPr lang="fr-FR" sz="2800" i="1" dirty="0"/>
              <a:t>r</a:t>
            </a:r>
            <a:r>
              <a:rPr lang="fr-FR" sz="2800" dirty="0"/>
              <a:t>(</a:t>
            </a:r>
            <a:r>
              <a:rPr lang="fr-FR" sz="2800" i="1" dirty="0"/>
              <a:t>x</a:t>
            </a:r>
            <a:r>
              <a:rPr lang="fr-FR" sz="2800" dirty="0"/>
              <a:t>)) 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sym typeface="Symbol"/>
              </a:rPr>
              <a:t></a:t>
            </a:r>
            <a:r>
              <a:rPr lang="fr-FR" sz="2800" i="1" dirty="0"/>
              <a:t>q</a:t>
            </a:r>
            <a:r>
              <a:rPr lang="fr-FR" sz="2800" dirty="0"/>
              <a:t>(</a:t>
            </a:r>
            <a:r>
              <a:rPr lang="fr-FR" sz="2800" i="1" dirty="0"/>
              <a:t>x</a:t>
            </a:r>
            <a:r>
              <a:rPr lang="fr-FR" sz="2800" dirty="0"/>
              <a:t>),      </a:t>
            </a:r>
            <a:r>
              <a:rPr lang="fr-FR" sz="2800" i="1" dirty="0"/>
              <a:t>x</a:t>
            </a:r>
            <a:r>
              <a:rPr lang="ru-RU" sz="2800" dirty="0">
                <a:sym typeface="Symbol"/>
              </a:rPr>
              <a:t></a:t>
            </a:r>
            <a:r>
              <a:rPr lang="fr-FR" sz="2800" i="1" dirty="0"/>
              <a:t>W.</a:t>
            </a:r>
            <a:endParaRPr lang="ru-RU" sz="2800" dirty="0"/>
          </a:p>
          <a:p>
            <a:r>
              <a:rPr lang="ru-RU" sz="2800" dirty="0"/>
              <a:t>Формула </a:t>
            </a:r>
            <a:r>
              <a:rPr lang="ru-RU" sz="2800" dirty="0" smtClean="0"/>
              <a:t>(</a:t>
            </a:r>
            <a:r>
              <a:rPr lang="en-US" sz="2800" i="1" dirty="0"/>
              <a:t>p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q</a:t>
            </a:r>
            <a:r>
              <a:rPr lang="ru-RU" sz="2800" dirty="0"/>
              <a:t>)&amp;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q</a:t>
            </a:r>
            <a:r>
              <a:rPr lang="ru-RU" sz="2800" dirty="0"/>
              <a:t> </a:t>
            </a:r>
            <a:r>
              <a:rPr lang="ru-RU" sz="2800" dirty="0" smtClean="0"/>
              <a:t>выполнима</a:t>
            </a:r>
            <a:r>
              <a:rPr lang="ru-RU" sz="2800" dirty="0"/>
              <a:t>, например, </a:t>
            </a:r>
            <a:r>
              <a:rPr lang="ru-RU" sz="2800" dirty="0" smtClean="0"/>
              <a:t>при</a:t>
            </a:r>
            <a:endParaRPr lang="en-US" sz="2800" dirty="0" smtClean="0"/>
          </a:p>
          <a:p>
            <a:r>
              <a:rPr lang="ru-RU" sz="2800" dirty="0" smtClean="0"/>
              <a:t> </a:t>
            </a:r>
            <a:r>
              <a:rPr lang="en-US" sz="2800" i="1" dirty="0" err="1"/>
              <a:t>pqr</a:t>
            </a:r>
            <a:r>
              <a:rPr lang="en-US" sz="2800" i="1" dirty="0"/>
              <a:t> </a:t>
            </a:r>
            <a:r>
              <a:rPr lang="ru-RU" sz="2800" dirty="0"/>
              <a:t>= 101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2880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66FF"/>
                </a:solidFill>
              </a:rPr>
              <a:t>Утверждение </a:t>
            </a:r>
            <a:r>
              <a:rPr lang="ru-RU" sz="2800" b="1" dirty="0" smtClean="0">
                <a:solidFill>
                  <a:srgbClr val="0066FF"/>
                </a:solidFill>
              </a:rPr>
              <a:t>5 </a:t>
            </a:r>
            <a:r>
              <a:rPr lang="ru-RU" sz="2800" b="1" dirty="0">
                <a:solidFill>
                  <a:srgbClr val="0066FF"/>
                </a:solidFill>
              </a:rPr>
              <a:t>б.	</a:t>
            </a:r>
            <a:r>
              <a:rPr lang="ru-RU" sz="2800" b="1" dirty="0"/>
              <a:t>	       </a:t>
            </a:r>
            <a:endParaRPr lang="ru-RU" sz="2800" dirty="0"/>
          </a:p>
          <a:p>
            <a:r>
              <a:rPr lang="ru-RU" sz="2800" dirty="0"/>
              <a:t>Для проверки </a:t>
            </a:r>
            <a:r>
              <a:rPr lang="ru-RU" sz="2800" dirty="0" err="1"/>
              <a:t>общезначимости</a:t>
            </a:r>
            <a:r>
              <a:rPr lang="ru-RU" sz="2800" dirty="0"/>
              <a:t> незамкнутой формулы с предикатами выполняется М-интерпретация, что </a:t>
            </a:r>
            <a:r>
              <a:rPr lang="ru-RU" sz="2800" dirty="0" err="1" smtClean="0"/>
              <a:t>эквива</a:t>
            </a:r>
            <a:r>
              <a:rPr lang="en-US" sz="2800" dirty="0" smtClean="0"/>
              <a:t>-</a:t>
            </a:r>
            <a:r>
              <a:rPr lang="ru-RU" sz="2800" dirty="0" err="1" smtClean="0"/>
              <a:t>лентно</a:t>
            </a:r>
            <a:r>
              <a:rPr lang="ru-RU" sz="2800" dirty="0" smtClean="0"/>
              <a:t> </a:t>
            </a:r>
            <a:r>
              <a:rPr lang="ru-RU" sz="2800" dirty="0"/>
              <a:t>построению таблицы истинности для формулы высказываний, в которой каждый предикат обозначен атомом. При этом применимы алгебраические методы доказательства </a:t>
            </a:r>
            <a:r>
              <a:rPr lang="ru-RU" sz="2800" dirty="0" err="1"/>
              <a:t>общезначимости</a:t>
            </a:r>
            <a:r>
              <a:rPr lang="ru-RU" sz="2800" dirty="0"/>
              <a:t> формулы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8112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Пример.</a:t>
            </a:r>
            <a:endParaRPr lang="ru-RU" sz="2800" dirty="0"/>
          </a:p>
          <a:p>
            <a:r>
              <a:rPr lang="ru-RU" sz="2800" dirty="0"/>
              <a:t>     (</a:t>
            </a:r>
            <a:r>
              <a:rPr lang="en-US" sz="2800" i="1" dirty="0"/>
              <a:t>p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q</a:t>
            </a:r>
            <a:r>
              <a:rPr lang="ru-RU" sz="2800" dirty="0"/>
              <a:t>)&amp;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q</a:t>
            </a:r>
            <a:r>
              <a:rPr lang="ru-RU" sz="2800" dirty="0"/>
              <a:t> = </a:t>
            </a:r>
            <a:r>
              <a:rPr lang="en-US" sz="2800" i="1" dirty="0"/>
              <a:t>pr 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q</a:t>
            </a:r>
            <a:r>
              <a:rPr lang="ru-RU" sz="2800" dirty="0"/>
              <a:t>  - формула не общезначима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66FF"/>
                </a:solidFill>
              </a:rPr>
              <a:t>Законы логики предикатов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r>
              <a:rPr lang="ru-RU" sz="2800" dirty="0"/>
              <a:t>с незамкнутыми формулами представлены тождествами, являются обобщением законов логики высказываний 1-15 и могут быть проверены </a:t>
            </a:r>
            <a:r>
              <a:rPr lang="en-US" sz="2800" dirty="0"/>
              <a:t>M</a:t>
            </a:r>
            <a:r>
              <a:rPr lang="ru-RU" sz="2800" dirty="0"/>
              <a:t>-интерпретацией на диаграммах Эйлера-Венна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608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Следствие. </a:t>
            </a:r>
            <a:r>
              <a:rPr lang="ru-RU" sz="2800" b="1" dirty="0">
                <a:solidFill>
                  <a:srgbClr val="0066FF"/>
                </a:solidFill>
              </a:rPr>
              <a:t>Булева алгебра </a:t>
            </a:r>
            <a:r>
              <a:rPr lang="ru-RU" sz="2800" dirty="0"/>
              <a:t>применима к незамкнутым формулам с предикатами.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2494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Формулы с многоместными предикатами</a:t>
            </a:r>
            <a:endParaRPr lang="ru-RU" sz="2800" dirty="0">
              <a:solidFill>
                <a:srgbClr val="FF0000"/>
              </a:solidFill>
            </a:endParaRPr>
          </a:p>
          <a:p>
            <a:r>
              <a:rPr lang="ru-RU" sz="2800" b="1" dirty="0">
                <a:solidFill>
                  <a:srgbClr val="0066FF"/>
                </a:solidFill>
              </a:rPr>
              <a:t>Двуместный предикат </a:t>
            </a:r>
            <a:r>
              <a:rPr lang="en-US" sz="2800" b="1" i="1" dirty="0">
                <a:solidFill>
                  <a:srgbClr val="0066FF"/>
                </a:solidFill>
              </a:rPr>
              <a:t>P</a:t>
            </a:r>
            <a:r>
              <a:rPr lang="ru-RU" sz="2800" b="1" dirty="0">
                <a:solidFill>
                  <a:srgbClr val="0066FF"/>
                </a:solidFill>
              </a:rPr>
              <a:t>(</a:t>
            </a:r>
            <a:r>
              <a:rPr lang="en-US" sz="2800" b="1" i="1" dirty="0">
                <a:solidFill>
                  <a:srgbClr val="0066FF"/>
                </a:solidFill>
              </a:rPr>
              <a:t>x</a:t>
            </a:r>
            <a:r>
              <a:rPr lang="ru-RU" sz="2800" b="1" dirty="0">
                <a:solidFill>
                  <a:srgbClr val="0066FF"/>
                </a:solidFill>
              </a:rPr>
              <a:t>, </a:t>
            </a:r>
            <a:r>
              <a:rPr lang="en-US" sz="2800" b="1" i="1" dirty="0">
                <a:solidFill>
                  <a:srgbClr val="0066FF"/>
                </a:solidFill>
              </a:rPr>
              <a:t>y</a:t>
            </a:r>
            <a:r>
              <a:rPr lang="ru-RU" sz="2800" b="1" dirty="0">
                <a:solidFill>
                  <a:srgbClr val="0066FF"/>
                </a:solidFill>
              </a:rPr>
              <a:t>)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r>
              <a:rPr lang="ru-RU" sz="2800" dirty="0"/>
              <a:t>представляет класс </a:t>
            </a:r>
            <a:r>
              <a:rPr lang="en-US" sz="2800" i="1" dirty="0"/>
              <a:t>K</a:t>
            </a:r>
            <a:r>
              <a:rPr lang="ru-RU" sz="2800" dirty="0"/>
              <a:t>, на котором определено </a:t>
            </a:r>
            <a:r>
              <a:rPr lang="ru-RU" sz="2800" b="1" dirty="0">
                <a:solidFill>
                  <a:srgbClr val="0066FF"/>
                </a:solidFill>
              </a:rPr>
              <a:t>бинарное отношение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r>
              <a:rPr lang="ru-RU" sz="2800" dirty="0"/>
              <a:t>между объектами из классов </a:t>
            </a:r>
            <a:r>
              <a:rPr lang="en-US" sz="2800" i="1" dirty="0"/>
              <a:t>A</a:t>
            </a:r>
            <a:r>
              <a:rPr lang="ru-RU" sz="2800" dirty="0"/>
              <a:t> и </a:t>
            </a:r>
            <a:r>
              <a:rPr lang="en-US" sz="2800" i="1" dirty="0"/>
              <a:t>B</a:t>
            </a:r>
            <a:r>
              <a:rPr lang="ru-RU" sz="2800" dirty="0"/>
              <a:t>. Универсальный класс-область определения предиката </a:t>
            </a:r>
            <a:r>
              <a:rPr lang="en-US" sz="2800" i="1" dirty="0"/>
              <a:t>W</a:t>
            </a:r>
            <a:r>
              <a:rPr lang="ru-RU" sz="2800" dirty="0"/>
              <a:t>=</a:t>
            </a:r>
            <a:r>
              <a:rPr lang="en-US" sz="2800" i="1" dirty="0"/>
              <a:t>A</a:t>
            </a:r>
            <a:r>
              <a:rPr lang="ru-RU" sz="2800" dirty="0"/>
              <a:t>*</a:t>
            </a:r>
            <a:r>
              <a:rPr lang="en-US" sz="2800" i="1" dirty="0"/>
              <a:t>B</a:t>
            </a:r>
            <a:r>
              <a:rPr lang="ru-RU" sz="2800" dirty="0"/>
              <a:t>, (</a:t>
            </a:r>
            <a:r>
              <a:rPr lang="en-US" sz="2800" i="1" dirty="0"/>
              <a:t>K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</a:t>
            </a:r>
            <a:r>
              <a:rPr lang="en-US" sz="2800" dirty="0" smtClean="0"/>
              <a:t> </a:t>
            </a:r>
            <a:r>
              <a:rPr lang="en-US" sz="2800" i="1" dirty="0"/>
              <a:t>A</a:t>
            </a:r>
            <a:r>
              <a:rPr lang="ru-RU" sz="2800" i="1" dirty="0"/>
              <a:t>*</a:t>
            </a:r>
            <a:r>
              <a:rPr lang="en-US" sz="2800" i="1" dirty="0"/>
              <a:t>B</a:t>
            </a:r>
            <a:r>
              <a:rPr lang="ru-RU" sz="2800" dirty="0"/>
              <a:t>), (</a:t>
            </a:r>
            <a:r>
              <a:rPr lang="en-US" sz="2800" i="1" dirty="0"/>
              <a:t>x</a:t>
            </a:r>
            <a:r>
              <a:rPr lang="ru-RU" sz="2800" i="1" dirty="0"/>
              <a:t>, </a:t>
            </a:r>
            <a:r>
              <a:rPr lang="en-US" sz="2800" i="1" dirty="0"/>
              <a:t>y</a:t>
            </a:r>
            <a:r>
              <a:rPr lang="ru-RU" sz="2800" dirty="0"/>
              <a:t>) </a:t>
            </a:r>
            <a:r>
              <a:rPr lang="ru-RU" sz="2800" dirty="0">
                <a:sym typeface="Symbol"/>
              </a:rPr>
              <a:t></a:t>
            </a:r>
            <a:r>
              <a:rPr lang="ru-RU" sz="2800" dirty="0"/>
              <a:t> </a:t>
            </a:r>
            <a:r>
              <a:rPr lang="en-US" sz="2800" i="1" dirty="0"/>
              <a:t>W</a:t>
            </a:r>
            <a:r>
              <a:rPr lang="ru-RU" sz="2800" dirty="0"/>
              <a:t>. В частном случае, </a:t>
            </a:r>
            <a:r>
              <a:rPr lang="en-US" sz="2800" i="1" dirty="0"/>
              <a:t>W</a:t>
            </a:r>
            <a:r>
              <a:rPr lang="ru-RU" sz="2800" dirty="0"/>
              <a:t>=</a:t>
            </a:r>
            <a:r>
              <a:rPr lang="en-US" sz="2800" i="1" dirty="0"/>
              <a:t>A</a:t>
            </a:r>
            <a:r>
              <a:rPr lang="ru-RU" sz="2800" i="1" dirty="0"/>
              <a:t>*</a:t>
            </a:r>
            <a:r>
              <a:rPr lang="en-US" sz="2800" i="1" dirty="0"/>
              <a:t>A</a:t>
            </a:r>
            <a:r>
              <a:rPr lang="ru-RU" sz="2800" dirty="0"/>
              <a:t>=</a:t>
            </a:r>
            <a:r>
              <a:rPr lang="en-US" sz="2800" i="1" dirty="0"/>
              <a:t>A</a:t>
            </a:r>
            <a:r>
              <a:rPr lang="ru-RU" sz="2800" baseline="30000" dirty="0"/>
              <a:t>2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44522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Выбирая конкретное отношение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i="1" dirty="0"/>
              <a:t>, </a:t>
            </a:r>
            <a:r>
              <a:rPr lang="en-US" sz="2800" i="1" dirty="0"/>
              <a:t>y</a:t>
            </a:r>
            <a:r>
              <a:rPr lang="ru-RU" sz="2800" dirty="0"/>
              <a:t>), заменяем его </a:t>
            </a:r>
            <a:r>
              <a:rPr lang="ru-RU" sz="2800" dirty="0" err="1" smtClean="0"/>
              <a:t>ут</a:t>
            </a:r>
            <a:r>
              <a:rPr lang="en-US" sz="2800" dirty="0" smtClean="0"/>
              <a:t>-</a:t>
            </a:r>
            <a:r>
              <a:rPr lang="ru-RU" sz="2800" dirty="0" err="1" smtClean="0"/>
              <a:t>верждением</a:t>
            </a:r>
            <a:r>
              <a:rPr lang="ru-RU" sz="2800" dirty="0"/>
              <a:t>, которое может быть истинным или ложным в зависимости от значений пары переменных (</a:t>
            </a:r>
            <a:r>
              <a:rPr lang="en-US" sz="2800" i="1" dirty="0"/>
              <a:t>x</a:t>
            </a:r>
            <a:r>
              <a:rPr lang="ru-RU" sz="2800" i="1" dirty="0"/>
              <a:t>, </a:t>
            </a:r>
            <a:r>
              <a:rPr lang="en-US" sz="2800" i="1" dirty="0"/>
              <a:t>y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подставить только одно значение, например,  </a:t>
            </a:r>
            <a:r>
              <a:rPr lang="en-US" sz="2800" i="1" dirty="0"/>
              <a:t>x</a:t>
            </a:r>
            <a:r>
              <a:rPr lang="ru-RU" sz="2800" dirty="0"/>
              <a:t>/</a:t>
            </a:r>
            <a:r>
              <a:rPr lang="en-US" sz="2800" i="1" dirty="0"/>
              <a:t>C</a:t>
            </a:r>
            <a:r>
              <a:rPr lang="ru-RU" sz="2800" dirty="0"/>
              <a:t>, то двуместный предикат становится одноместным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C</a:t>
            </a:r>
            <a:r>
              <a:rPr lang="ru-RU" sz="2800" dirty="0"/>
              <a:t>, </a:t>
            </a:r>
            <a:r>
              <a:rPr lang="en-US" sz="2800" i="1" dirty="0"/>
              <a:t>y</a:t>
            </a:r>
            <a:r>
              <a:rPr lang="ru-RU" sz="2800" dirty="0"/>
              <a:t>). Если выполнены подстановки констант вместо двух переменных, то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/</a:t>
            </a:r>
            <a:r>
              <a:rPr lang="en-US" sz="2800" i="1" dirty="0"/>
              <a:t>C</a:t>
            </a:r>
            <a:r>
              <a:rPr lang="ru-RU" sz="2800" dirty="0"/>
              <a:t>, </a:t>
            </a:r>
            <a:r>
              <a:rPr lang="en-US" sz="2800" i="1" dirty="0"/>
              <a:t>y</a:t>
            </a:r>
            <a:r>
              <a:rPr lang="ru-RU" sz="2800" dirty="0"/>
              <a:t>/</a:t>
            </a:r>
            <a:r>
              <a:rPr lang="en-US" sz="2800" i="1" dirty="0"/>
              <a:t>D</a:t>
            </a:r>
            <a:r>
              <a:rPr lang="ru-RU" sz="2800" dirty="0"/>
              <a:t>)=</a:t>
            </a:r>
            <a:r>
              <a:rPr lang="ru-RU" sz="2800" i="1" dirty="0"/>
              <a:t>С</a:t>
            </a:r>
            <a:r>
              <a:rPr lang="en-US" sz="2800" i="1" dirty="0"/>
              <a:t>D </a:t>
            </a:r>
            <a:r>
              <a:rPr lang="ru-RU" sz="2800" dirty="0"/>
              <a:t>простое высказывание, истинное или ложное для конкретных значений из </a:t>
            </a:r>
            <a:r>
              <a:rPr lang="en-US" sz="2800" i="1" dirty="0"/>
              <a:t>W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6084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Пример.</a:t>
            </a:r>
            <a:endParaRPr lang="ru-RU" sz="2800" dirty="0"/>
          </a:p>
          <a:p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i="1" dirty="0"/>
              <a:t>, </a:t>
            </a:r>
            <a:r>
              <a:rPr lang="en-US" sz="2800" i="1" dirty="0"/>
              <a:t>y</a:t>
            </a:r>
            <a:r>
              <a:rPr lang="ru-RU" sz="2800" dirty="0"/>
              <a:t>) = </a:t>
            </a:r>
            <a:r>
              <a:rPr lang="ru-RU" sz="2800" dirty="0" smtClean="0"/>
              <a:t>(</a:t>
            </a:r>
            <a:r>
              <a:rPr lang="en-US" sz="2800" i="1" dirty="0"/>
              <a:t>x</a:t>
            </a:r>
            <a:r>
              <a:rPr lang="ru-RU" sz="2800" dirty="0"/>
              <a:t> &lt; </a:t>
            </a:r>
            <a:r>
              <a:rPr lang="en-US" sz="2800" i="1" dirty="0"/>
              <a:t>y</a:t>
            </a:r>
            <a:r>
              <a:rPr lang="ru-RU" sz="2800" dirty="0"/>
              <a:t>) – двуместный предикат;</a:t>
            </a:r>
          </a:p>
          <a:p>
            <a:r>
              <a:rPr lang="en-US" sz="2800" i="1" dirty="0"/>
              <a:t>P</a:t>
            </a:r>
            <a:r>
              <a:rPr lang="ru-RU" sz="2800" dirty="0"/>
              <a:t>(5, </a:t>
            </a:r>
            <a:r>
              <a:rPr lang="en-US" sz="2800" i="1" dirty="0"/>
              <a:t>y</a:t>
            </a:r>
            <a:r>
              <a:rPr lang="ru-RU" sz="2800" dirty="0"/>
              <a:t>) = (5 &lt; </a:t>
            </a:r>
            <a:r>
              <a:rPr lang="en-US" sz="2800" i="1" dirty="0"/>
              <a:t>y</a:t>
            </a:r>
            <a:r>
              <a:rPr lang="ru-RU" sz="2800" dirty="0"/>
              <a:t>) – одноместный предикат;</a:t>
            </a:r>
          </a:p>
          <a:p>
            <a:r>
              <a:rPr lang="en-US" sz="2800" i="1" dirty="0"/>
              <a:t>P</a:t>
            </a:r>
            <a:r>
              <a:rPr lang="ru-RU" sz="2800" dirty="0"/>
              <a:t>(4, 10) = (4 &lt; 10) истинное высказывание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8904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Аргументом предиката может быть функция.</a:t>
            </a:r>
          </a:p>
          <a:p>
            <a:r>
              <a:rPr lang="ru-RU" sz="2800" b="1" dirty="0" smtClean="0"/>
              <a:t>Пример</a:t>
            </a:r>
            <a:r>
              <a:rPr lang="ru-RU" sz="2800" b="1" dirty="0"/>
              <a:t>.</a:t>
            </a:r>
            <a:r>
              <a:rPr lang="ru-RU" sz="2800" dirty="0"/>
              <a:t>  </a:t>
            </a:r>
          </a:p>
          <a:p>
            <a:r>
              <a:rPr lang="ru-RU" sz="2800" dirty="0"/>
              <a:t>Предикат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y</a:t>
            </a:r>
            <a:r>
              <a:rPr lang="ru-RU" sz="2800" dirty="0"/>
              <a:t>, </a:t>
            </a:r>
            <a:r>
              <a:rPr lang="en-US" sz="2800" i="1" dirty="0"/>
              <a:t>f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, </a:t>
            </a:r>
            <a:r>
              <a:rPr lang="en-US" sz="2800" i="1" dirty="0"/>
              <a:t>z</a:t>
            </a:r>
            <a:r>
              <a:rPr lang="ru-RU" sz="2800" dirty="0"/>
              <a:t>)) при интерпретации на множестве </a:t>
            </a:r>
            <a:r>
              <a:rPr lang="ru-RU" sz="2800" dirty="0" smtClean="0"/>
              <a:t>действительных </a:t>
            </a:r>
            <a:r>
              <a:rPr lang="ru-RU" sz="2800" dirty="0"/>
              <a:t>чисел (</a:t>
            </a:r>
            <a:r>
              <a:rPr lang="en-US" sz="2800" i="1" dirty="0"/>
              <a:t>y </a:t>
            </a:r>
            <a:r>
              <a:rPr lang="ru-RU" sz="2800" dirty="0"/>
              <a:t>= </a:t>
            </a:r>
            <a:r>
              <a:rPr lang="en-US" sz="2800" i="1" dirty="0"/>
              <a:t>f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, </a:t>
            </a:r>
            <a:r>
              <a:rPr lang="en-US" sz="2800" i="1" dirty="0"/>
              <a:t>z</a:t>
            </a:r>
            <a:r>
              <a:rPr lang="ru-RU" sz="2800" dirty="0"/>
              <a:t>)) = (</a:t>
            </a:r>
            <a:r>
              <a:rPr lang="en-US" sz="2800" i="1" dirty="0"/>
              <a:t>y</a:t>
            </a:r>
            <a:r>
              <a:rPr lang="ru-RU" sz="2800" dirty="0"/>
              <a:t>=</a:t>
            </a:r>
            <a:r>
              <a:rPr lang="en-US" sz="2800" i="1" dirty="0"/>
              <a:t>x</a:t>
            </a:r>
            <a:r>
              <a:rPr lang="ru-RU" sz="2800" dirty="0"/>
              <a:t>*</a:t>
            </a:r>
            <a:r>
              <a:rPr lang="en-US" sz="2800" i="1" dirty="0"/>
              <a:t>z</a:t>
            </a:r>
            <a:r>
              <a:rPr lang="ru-RU" sz="2800" dirty="0"/>
              <a:t>) является </a:t>
            </a:r>
            <a:r>
              <a:rPr lang="ru-RU" sz="2800" dirty="0" err="1" smtClean="0"/>
              <a:t>опре</a:t>
            </a:r>
            <a:r>
              <a:rPr lang="en-US" sz="2800" dirty="0" smtClean="0"/>
              <a:t>-</a:t>
            </a:r>
            <a:r>
              <a:rPr lang="ru-RU" sz="2800" dirty="0" smtClean="0"/>
              <a:t>делением </a:t>
            </a:r>
            <a:r>
              <a:rPr lang="ru-RU" sz="2800" dirty="0"/>
              <a:t>функции </a:t>
            </a:r>
            <a:r>
              <a:rPr lang="en-US" sz="2800" i="1" dirty="0"/>
              <a:t>f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, </a:t>
            </a:r>
            <a:r>
              <a:rPr lang="en-US" sz="2800" i="1" dirty="0"/>
              <a:t>z</a:t>
            </a:r>
            <a:r>
              <a:rPr lang="ru-RU" sz="2800" dirty="0"/>
              <a:t>) =</a:t>
            </a:r>
            <a:r>
              <a:rPr lang="en-US" sz="2800" i="1" dirty="0"/>
              <a:t>x</a:t>
            </a:r>
            <a:r>
              <a:rPr lang="ru-RU" sz="2800" i="1" dirty="0"/>
              <a:t>*</a:t>
            </a:r>
            <a:r>
              <a:rPr lang="en-US" sz="2800" i="1" dirty="0"/>
              <a:t>z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принять, что значение функции </a:t>
            </a:r>
            <a:r>
              <a:rPr lang="en-US" sz="2800" i="1" dirty="0"/>
              <a:t>s </a:t>
            </a:r>
            <a:r>
              <a:rPr lang="ru-RU" sz="2800" dirty="0"/>
              <a:t>= </a:t>
            </a:r>
            <a:r>
              <a:rPr lang="en-US" sz="2800" i="1" dirty="0"/>
              <a:t>f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i="1" dirty="0"/>
              <a:t>, </a:t>
            </a:r>
            <a:r>
              <a:rPr lang="en-US" sz="2800" i="1" dirty="0"/>
              <a:t>z</a:t>
            </a:r>
            <a:r>
              <a:rPr lang="ru-RU" sz="2800" dirty="0"/>
              <a:t>) может быть </a:t>
            </a:r>
            <a:r>
              <a:rPr lang="en-US" sz="2800" i="1" dirty="0"/>
              <a:t>s</a:t>
            </a:r>
            <a:r>
              <a:rPr lang="ru-RU" sz="2800" dirty="0">
                <a:sym typeface="Symbol"/>
              </a:rPr>
              <a:t></a:t>
            </a:r>
            <a:r>
              <a:rPr lang="ru-RU" sz="2800" dirty="0"/>
              <a:t>{</a:t>
            </a:r>
            <a:r>
              <a:rPr lang="en-US" sz="2800" i="1" dirty="0"/>
              <a:t>T</a:t>
            </a:r>
            <a:r>
              <a:rPr lang="ru-RU" sz="2800" i="1" dirty="0"/>
              <a:t>, </a:t>
            </a:r>
            <a:r>
              <a:rPr lang="en-US" sz="2800" i="1" dirty="0"/>
              <a:t>F</a:t>
            </a:r>
            <a:r>
              <a:rPr lang="ru-RU" sz="2800" dirty="0"/>
              <a:t>}, то формула 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y</a:t>
            </a:r>
            <a:r>
              <a:rPr lang="ru-RU" sz="2800" dirty="0"/>
              <a:t>, </a:t>
            </a:r>
            <a:r>
              <a:rPr lang="en-US" sz="2800" i="1" dirty="0"/>
              <a:t>f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i="1" dirty="0"/>
              <a:t>, </a:t>
            </a:r>
            <a:r>
              <a:rPr lang="en-US" sz="2800" i="1" dirty="0"/>
              <a:t>z</a:t>
            </a:r>
            <a:r>
              <a:rPr lang="ru-RU" sz="2800" dirty="0"/>
              <a:t>)) относится к </a:t>
            </a:r>
            <a:r>
              <a:rPr lang="ru-RU" sz="2800" b="1" dirty="0">
                <a:solidFill>
                  <a:srgbClr val="0066FF"/>
                </a:solidFill>
              </a:rPr>
              <a:t>логике второго порядка</a:t>
            </a:r>
            <a:r>
              <a:rPr lang="ru-RU" sz="2800" dirty="0"/>
              <a:t> – аргументом предиката </a:t>
            </a:r>
            <a:r>
              <a:rPr lang="en-US" sz="2800" i="1" dirty="0"/>
              <a:t>P </a:t>
            </a:r>
            <a:r>
              <a:rPr lang="ru-RU" sz="2800" dirty="0"/>
              <a:t>является предикат </a:t>
            </a:r>
            <a:r>
              <a:rPr lang="en-US" sz="2800" i="1" dirty="0"/>
              <a:t>f</a:t>
            </a:r>
            <a:r>
              <a:rPr lang="ru-RU" sz="2800" dirty="0"/>
              <a:t>. В дальнейшем  ограничимся формулами </a:t>
            </a:r>
            <a:r>
              <a:rPr lang="ru-RU" sz="2800" b="1" dirty="0">
                <a:solidFill>
                  <a:srgbClr val="0066FF"/>
                </a:solidFill>
              </a:rPr>
              <a:t>логики первого порядка. </a:t>
            </a:r>
            <a:endParaRPr lang="ru-RU" sz="2800" dirty="0">
              <a:solidFill>
                <a:srgbClr val="00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06084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66FF"/>
                </a:solidFill>
              </a:rPr>
              <a:t>Утверждение </a:t>
            </a:r>
            <a:r>
              <a:rPr lang="ru-RU" sz="2800" b="1" dirty="0" smtClean="0">
                <a:solidFill>
                  <a:srgbClr val="0066FF"/>
                </a:solidFill>
              </a:rPr>
              <a:t>6</a:t>
            </a:r>
            <a:r>
              <a:rPr lang="ru-RU" sz="2800" b="1" dirty="0">
                <a:solidFill>
                  <a:srgbClr val="0066FF"/>
                </a:solidFill>
              </a:rPr>
              <a:t>.</a:t>
            </a:r>
            <a:endParaRPr lang="ru-RU" sz="2800" dirty="0">
              <a:solidFill>
                <a:srgbClr val="0066FF"/>
              </a:solidFill>
            </a:endParaRPr>
          </a:p>
          <a:p>
            <a:r>
              <a:rPr lang="ru-RU" sz="2800" dirty="0"/>
              <a:t>Интерпретация множествами также применима к </a:t>
            </a:r>
            <a:r>
              <a:rPr lang="ru-RU" sz="2800" dirty="0" err="1" smtClean="0"/>
              <a:t>дву</a:t>
            </a:r>
            <a:r>
              <a:rPr lang="en-US" sz="2800" dirty="0" smtClean="0"/>
              <a:t>-</a:t>
            </a:r>
            <a:r>
              <a:rPr lang="ru-RU" sz="2800" dirty="0" smtClean="0"/>
              <a:t>местным </a:t>
            </a:r>
            <a:r>
              <a:rPr lang="ru-RU" sz="2800" dirty="0"/>
              <a:t>предикатам, где элементами множества </a:t>
            </a:r>
            <a:r>
              <a:rPr lang="en-US" sz="2800" i="1" dirty="0"/>
              <a:t>W</a:t>
            </a:r>
            <a:r>
              <a:rPr lang="ru-RU" sz="2800" dirty="0"/>
              <a:t> </a:t>
            </a:r>
            <a:r>
              <a:rPr lang="ru-RU" sz="2800" dirty="0" err="1" smtClean="0"/>
              <a:t>явля</a:t>
            </a:r>
            <a:r>
              <a:rPr lang="en-US" sz="2800" dirty="0" smtClean="0"/>
              <a:t>-</a:t>
            </a:r>
            <a:r>
              <a:rPr lang="ru-RU" sz="2800" dirty="0" err="1" smtClean="0"/>
              <a:t>ются</a:t>
            </a:r>
            <a:r>
              <a:rPr lang="ru-RU" sz="2800" dirty="0" smtClean="0"/>
              <a:t> </a:t>
            </a:r>
            <a:r>
              <a:rPr lang="ru-RU" sz="2800" dirty="0"/>
              <a:t>пары элементов. Следовательно, для формул с </a:t>
            </a:r>
            <a:r>
              <a:rPr lang="ru-RU" sz="2800" dirty="0" err="1" smtClean="0"/>
              <a:t>дву</a:t>
            </a:r>
            <a:r>
              <a:rPr lang="en-US" sz="2800" dirty="0" smtClean="0"/>
              <a:t>-</a:t>
            </a:r>
            <a:r>
              <a:rPr lang="ru-RU" sz="2800" dirty="0" smtClean="0"/>
              <a:t>местными </a:t>
            </a:r>
            <a:r>
              <a:rPr lang="ru-RU" sz="2800" dirty="0"/>
              <a:t>предикатами применима М-интерпретация.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14908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Используя </a:t>
            </a:r>
            <a:r>
              <a:rPr lang="ru-RU" sz="2800" b="1" dirty="0">
                <a:solidFill>
                  <a:srgbClr val="0066FF"/>
                </a:solidFill>
              </a:rPr>
              <a:t>правило подстановки</a:t>
            </a:r>
            <a:r>
              <a:rPr lang="ru-RU" sz="2800" dirty="0"/>
              <a:t>, незамкнутую формулу с двуместными предикатами  можно привести к формуле с высказываниями и проверить ее на выполнимость или </a:t>
            </a:r>
            <a:r>
              <a:rPr lang="ru-RU" sz="2800" dirty="0" err="1"/>
              <a:t>общезначимость</a:t>
            </a:r>
            <a:r>
              <a:rPr lang="ru-RU" sz="2800" dirty="0"/>
              <a:t>, используя М–интерпретацию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Пример.</a:t>
            </a:r>
            <a:endParaRPr lang="ru-RU" sz="2800" dirty="0"/>
          </a:p>
          <a:p>
            <a:r>
              <a:rPr lang="ru-RU" sz="2800" dirty="0"/>
              <a:t>Рассуждения, формализованные в логике высказываний, могут быть формализованы в логике предикатов с одной областью определения и представляют более детально структуру объектов:</a:t>
            </a:r>
          </a:p>
          <a:p>
            <a:r>
              <a:rPr lang="ru-RU" sz="2800" dirty="0"/>
              <a:t>если число </a:t>
            </a:r>
            <a:r>
              <a:rPr lang="en-US" sz="2800" i="1" dirty="0"/>
              <a:t>P</a:t>
            </a:r>
            <a:r>
              <a:rPr lang="ru-RU" sz="2800" dirty="0"/>
              <a:t> делит </a:t>
            </a:r>
            <a:r>
              <a:rPr lang="en-US" sz="2800" i="1" dirty="0"/>
              <a:t>M</a:t>
            </a:r>
            <a:r>
              <a:rPr lang="ru-RU" sz="2800" i="1" dirty="0"/>
              <a:t>*</a:t>
            </a:r>
            <a:r>
              <a:rPr lang="en-US" sz="2800" i="1" dirty="0"/>
              <a:t>N</a:t>
            </a:r>
            <a:r>
              <a:rPr lang="ru-RU" sz="2800" dirty="0"/>
              <a:t>, то </a:t>
            </a:r>
            <a:r>
              <a:rPr lang="en-US" sz="2800" i="1" dirty="0"/>
              <a:t>P</a:t>
            </a:r>
            <a:r>
              <a:rPr lang="ru-RU" sz="2800" dirty="0"/>
              <a:t> делит </a:t>
            </a:r>
            <a:r>
              <a:rPr lang="en-US" sz="2800" i="1" dirty="0"/>
              <a:t>M</a:t>
            </a:r>
            <a:r>
              <a:rPr lang="ru-RU" sz="2800" dirty="0"/>
              <a:t>  или </a:t>
            </a:r>
            <a:r>
              <a:rPr lang="en-US" sz="2800" i="1" dirty="0"/>
              <a:t>N</a:t>
            </a:r>
            <a:r>
              <a:rPr lang="ru-RU" sz="2800" dirty="0"/>
              <a:t>;</a:t>
            </a:r>
          </a:p>
          <a:p>
            <a:r>
              <a:rPr lang="en-US" sz="2800" i="1" dirty="0"/>
              <a:t>P</a:t>
            </a:r>
            <a:r>
              <a:rPr lang="ru-RU" sz="2800" dirty="0"/>
              <a:t> не делит </a:t>
            </a:r>
            <a:r>
              <a:rPr lang="ru-RU" sz="2800" i="1" dirty="0"/>
              <a:t>M</a:t>
            </a:r>
            <a:r>
              <a:rPr lang="ru-RU" sz="2800" dirty="0"/>
              <a:t>,  число </a:t>
            </a:r>
            <a:r>
              <a:rPr lang="en-US" sz="2800" i="1" dirty="0"/>
              <a:t>P</a:t>
            </a:r>
            <a:r>
              <a:rPr lang="ru-RU" sz="2800" dirty="0"/>
              <a:t> делит </a:t>
            </a:r>
            <a:r>
              <a:rPr lang="en-US" sz="2800" i="1" dirty="0"/>
              <a:t>M</a:t>
            </a:r>
            <a:r>
              <a:rPr lang="ru-RU" sz="2800" dirty="0"/>
              <a:t>*</a:t>
            </a:r>
            <a:r>
              <a:rPr lang="en-US" sz="2800" i="1" dirty="0"/>
              <a:t>N</a:t>
            </a:r>
            <a:r>
              <a:rPr lang="ru-RU" sz="2800" dirty="0"/>
              <a:t>, следовательно, </a:t>
            </a:r>
            <a:r>
              <a:rPr lang="en-US" sz="2800" i="1" dirty="0"/>
              <a:t>P</a:t>
            </a:r>
            <a:r>
              <a:rPr lang="ru-RU" sz="2800" dirty="0"/>
              <a:t> делит </a:t>
            </a:r>
            <a:r>
              <a:rPr lang="en-US" sz="2800" i="1" dirty="0"/>
              <a:t>N</a:t>
            </a:r>
            <a:r>
              <a:rPr lang="ru-RU" sz="2800" dirty="0"/>
              <a:t>(</a:t>
            </a:r>
            <a:r>
              <a:rPr lang="en-US" sz="2800" i="1" dirty="0"/>
              <a:t>c</a:t>
            </a:r>
            <a:r>
              <a:rPr lang="ru-RU" sz="2800" dirty="0"/>
              <a:t>).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4290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Формула этого рассуждения  с предикатами уточняет структуру рассуждения </a:t>
            </a:r>
          </a:p>
          <a:p>
            <a:r>
              <a:rPr lang="ru-RU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dirty="0"/>
              <a:t>,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m, n</a:t>
            </a:r>
            <a:r>
              <a:rPr lang="en-US" sz="2800" dirty="0"/>
              <a:t>))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(</a:t>
            </a:r>
            <a:r>
              <a:rPr lang="en-US" sz="2800" i="1" dirty="0"/>
              <a:t>R</a:t>
            </a:r>
            <a:r>
              <a:rPr lang="en-US" sz="2800" dirty="0"/>
              <a:t>(</a:t>
            </a:r>
            <a:r>
              <a:rPr lang="en-US" sz="2800" i="1" dirty="0"/>
              <a:t>p, n</a:t>
            </a:r>
            <a:r>
              <a:rPr lang="en-US" sz="2800" dirty="0"/>
              <a:t>)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(</a:t>
            </a:r>
            <a:r>
              <a:rPr lang="en-US" sz="2800" i="1" dirty="0"/>
              <a:t>p, m</a:t>
            </a:r>
            <a:r>
              <a:rPr lang="en-US" sz="2800" dirty="0"/>
              <a:t>));</a:t>
            </a:r>
            <a:endParaRPr lang="ru-RU" sz="2800" dirty="0"/>
          </a:p>
          <a:p>
            <a:r>
              <a:rPr lang="ru-RU" sz="2800" u="sng" dirty="0" smtClean="0">
                <a:sym typeface="Symbol"/>
              </a:rPr>
              <a:t></a:t>
            </a:r>
            <a:r>
              <a:rPr lang="en-US" sz="2800" i="1" u="sng" dirty="0" smtClean="0"/>
              <a:t>R</a:t>
            </a:r>
            <a:r>
              <a:rPr lang="en-US" sz="2800" u="sng" dirty="0" smtClean="0"/>
              <a:t>(</a:t>
            </a:r>
            <a:r>
              <a:rPr lang="en-US" sz="2800" i="1" u="sng" dirty="0" smtClean="0"/>
              <a:t>p</a:t>
            </a:r>
            <a:r>
              <a:rPr lang="en-US" sz="2800" i="1" u="sng" dirty="0"/>
              <a:t>, m</a:t>
            </a:r>
            <a:r>
              <a:rPr lang="en-US" sz="2800" u="sng" dirty="0"/>
              <a:t>)&amp;</a:t>
            </a:r>
            <a:r>
              <a:rPr lang="en-US" sz="2800" i="1" u="sng" dirty="0"/>
              <a:t>R</a:t>
            </a:r>
            <a:r>
              <a:rPr lang="en-US" sz="2800" u="sng" dirty="0"/>
              <a:t>(</a:t>
            </a:r>
            <a:r>
              <a:rPr lang="en-US" sz="2800" i="1" u="sng" dirty="0"/>
              <a:t>p</a:t>
            </a:r>
            <a:r>
              <a:rPr lang="en-US" sz="2800" u="sng" dirty="0"/>
              <a:t>, </a:t>
            </a:r>
            <a:r>
              <a:rPr lang="en-US" sz="2800" i="1" u="sng" dirty="0"/>
              <a:t>f</a:t>
            </a:r>
            <a:r>
              <a:rPr lang="en-US" sz="2800" u="sng" dirty="0"/>
              <a:t>(</a:t>
            </a:r>
            <a:r>
              <a:rPr lang="en-US" sz="2800" i="1" u="sng" dirty="0"/>
              <a:t>m, n</a:t>
            </a:r>
            <a:r>
              <a:rPr lang="en-US" sz="2800" u="sng" dirty="0"/>
              <a:t>)).</a:t>
            </a:r>
            <a:endParaRPr lang="ru-RU" sz="2800" dirty="0"/>
          </a:p>
          <a:p>
            <a:r>
              <a:rPr lang="en-US" sz="2800" i="1" dirty="0"/>
              <a:t>R</a:t>
            </a:r>
            <a:r>
              <a:rPr lang="en-US" sz="2800" dirty="0"/>
              <a:t>(</a:t>
            </a:r>
            <a:r>
              <a:rPr lang="en-US" sz="2800" i="1" dirty="0"/>
              <a:t>p, n</a:t>
            </a:r>
            <a:r>
              <a:rPr lang="en-US" sz="2800" dirty="0"/>
              <a:t>), </a:t>
            </a:r>
            <a:r>
              <a:rPr lang="ru-RU" sz="2800" dirty="0"/>
              <a:t>где </a:t>
            </a:r>
            <a:r>
              <a:rPr lang="en-US" sz="2800" i="1" dirty="0"/>
              <a:t>R</a:t>
            </a:r>
            <a:r>
              <a:rPr lang="en-US" sz="2800" dirty="0"/>
              <a:t>(</a:t>
            </a:r>
            <a:r>
              <a:rPr lang="en-US" sz="2800" i="1" dirty="0"/>
              <a:t>p, n</a:t>
            </a:r>
            <a:r>
              <a:rPr lang="en-US" sz="2800" dirty="0"/>
              <a:t>) = (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ru-RU" sz="2800" dirty="0"/>
              <a:t>делит </a:t>
            </a:r>
            <a:r>
              <a:rPr lang="en-US" sz="2800" i="1" dirty="0"/>
              <a:t>n</a:t>
            </a:r>
            <a:r>
              <a:rPr lang="en-US" sz="2800" dirty="0"/>
              <a:t>),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m, n</a:t>
            </a:r>
            <a:r>
              <a:rPr lang="en-US" sz="2800" dirty="0"/>
              <a:t>) =</a:t>
            </a:r>
            <a:r>
              <a:rPr lang="en-US" sz="2800" i="1" dirty="0"/>
              <a:t> m*n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50155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того, чтобы перейти к высказываниям, выбираем область определения для </a:t>
            </a:r>
            <a:r>
              <a:rPr lang="en-US" sz="2800" i="1" dirty="0"/>
              <a:t>p</a:t>
            </a:r>
            <a:r>
              <a:rPr lang="ru-RU" sz="2800" i="1" dirty="0"/>
              <a:t>, </a:t>
            </a:r>
            <a:r>
              <a:rPr lang="en-US" sz="2800" i="1" dirty="0"/>
              <a:t>m</a:t>
            </a:r>
            <a:r>
              <a:rPr lang="ru-RU" sz="2800" i="1" dirty="0"/>
              <a:t>, </a:t>
            </a:r>
            <a:r>
              <a:rPr lang="en-US" sz="2800" i="1" dirty="0"/>
              <a:t>n</a:t>
            </a:r>
            <a:r>
              <a:rPr lang="ru-RU" sz="2800" i="1" dirty="0"/>
              <a:t>,</a:t>
            </a:r>
            <a:r>
              <a:rPr lang="ru-RU" sz="2800" dirty="0"/>
              <a:t> например, </a:t>
            </a:r>
            <a:r>
              <a:rPr lang="en-US" sz="2800" i="1" dirty="0"/>
              <a:t>W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)=(</a:t>
            </a:r>
            <a:r>
              <a:rPr lang="en-US" sz="2800" i="1" dirty="0"/>
              <a:t>x</a:t>
            </a:r>
            <a:r>
              <a:rPr lang="ru-RU" sz="2800" dirty="0"/>
              <a:t> целое число) и </a:t>
            </a:r>
            <a:r>
              <a:rPr lang="en-US" sz="2800" i="1" dirty="0"/>
              <a:t>p</a:t>
            </a:r>
            <a:r>
              <a:rPr lang="ru-RU" sz="2800" dirty="0"/>
              <a:t>/5, </a:t>
            </a:r>
            <a:r>
              <a:rPr lang="en-US" sz="2800" i="1" dirty="0"/>
              <a:t>m</a:t>
            </a:r>
            <a:r>
              <a:rPr lang="ru-RU" sz="2800" dirty="0"/>
              <a:t>/6, </a:t>
            </a:r>
            <a:r>
              <a:rPr lang="en-US" sz="2800" i="1" dirty="0"/>
              <a:t>n</a:t>
            </a:r>
            <a:r>
              <a:rPr lang="ru-RU" sz="2800" dirty="0"/>
              <a:t>/7 – константы из </a:t>
            </a:r>
            <a:r>
              <a:rPr lang="en-US" sz="2800" i="1" dirty="0"/>
              <a:t>W</a:t>
            </a:r>
            <a:r>
              <a:rPr lang="ru-RU" sz="28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Таким образом, </a:t>
            </a:r>
          </a:p>
          <a:p>
            <a:r>
              <a:rPr lang="en-US" sz="2800" i="1" dirty="0"/>
              <a:t>R</a:t>
            </a:r>
            <a:r>
              <a:rPr lang="ru-RU" sz="2800" dirty="0"/>
              <a:t>(5, </a:t>
            </a:r>
            <a:r>
              <a:rPr lang="en-US" sz="2800" i="1" dirty="0"/>
              <a:t>f</a:t>
            </a:r>
            <a:r>
              <a:rPr lang="ru-RU" sz="2800" dirty="0"/>
              <a:t>(6, 7</a:t>
            </a:r>
            <a:r>
              <a:rPr lang="ru-RU" sz="2800" dirty="0" smtClean="0"/>
              <a:t>))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/>
              <a:t>(</a:t>
            </a:r>
            <a:r>
              <a:rPr lang="en-US" sz="2800" i="1" dirty="0"/>
              <a:t>R</a:t>
            </a:r>
            <a:r>
              <a:rPr lang="ru-RU" sz="2800" dirty="0"/>
              <a:t>(5, 7</a:t>
            </a:r>
            <a:r>
              <a:rPr lang="ru-RU" sz="2800" dirty="0" smtClean="0"/>
              <a:t>)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R</a:t>
            </a:r>
            <a:r>
              <a:rPr lang="ru-RU" sz="2800" dirty="0"/>
              <a:t>(5, 6)) = </a:t>
            </a:r>
            <a:r>
              <a:rPr lang="en-US" sz="2800" i="1" dirty="0"/>
              <a:t>R</a:t>
            </a:r>
            <a:r>
              <a:rPr lang="ru-RU" sz="2800" dirty="0"/>
              <a:t>(5, 6*7</a:t>
            </a:r>
            <a:r>
              <a:rPr lang="ru-RU" sz="2800" dirty="0" smtClean="0"/>
              <a:t>)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/>
              <a:t>(</a:t>
            </a:r>
            <a:r>
              <a:rPr lang="en-US" sz="2800" i="1" dirty="0"/>
              <a:t>R</a:t>
            </a:r>
            <a:r>
              <a:rPr lang="ru-RU" sz="2800" dirty="0"/>
              <a:t>(5, 7</a:t>
            </a:r>
            <a:r>
              <a:rPr lang="ru-RU" sz="2800" dirty="0" smtClean="0"/>
              <a:t>)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R</a:t>
            </a:r>
            <a:r>
              <a:rPr lang="ru-RU" sz="2800" dirty="0"/>
              <a:t>(5, 6)).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Следствие 1.</a:t>
            </a:r>
            <a:r>
              <a:rPr lang="ru-RU" sz="2800" dirty="0"/>
              <a:t> Незамкнутая формула с предикатами </a:t>
            </a:r>
            <a:r>
              <a:rPr lang="ru-RU" sz="2800" dirty="0" smtClean="0"/>
              <a:t>равно</a:t>
            </a:r>
            <a:r>
              <a:rPr lang="en-US" sz="2800" dirty="0" smtClean="0"/>
              <a:t>-</a:t>
            </a:r>
            <a:r>
              <a:rPr lang="ru-RU" sz="2800" dirty="0" smtClean="0"/>
              <a:t>сильна  </a:t>
            </a:r>
            <a:r>
              <a:rPr lang="ru-RU" sz="2800" dirty="0"/>
              <a:t>некоторой формуле с высказываниями в </a:t>
            </a:r>
            <a:r>
              <a:rPr lang="ru-RU" sz="2800" dirty="0" err="1" smtClean="0"/>
              <a:t>М-интер</a:t>
            </a:r>
            <a:r>
              <a:rPr lang="en-US" sz="2800" dirty="0" smtClean="0"/>
              <a:t>-</a:t>
            </a:r>
            <a:r>
              <a:rPr lang="ru-RU" sz="2800" dirty="0" err="1" smtClean="0"/>
              <a:t>претации</a:t>
            </a:r>
            <a:r>
              <a:rPr lang="ru-RU" sz="2800" dirty="0"/>
              <a:t>.</a:t>
            </a:r>
          </a:p>
          <a:p>
            <a:r>
              <a:rPr lang="ru-RU" sz="2800" dirty="0"/>
              <a:t>Любая интерпретация эквивалентна подстановке </a:t>
            </a:r>
            <a:r>
              <a:rPr lang="ru-RU" sz="2800" dirty="0" err="1" smtClean="0"/>
              <a:t>значе</a:t>
            </a:r>
            <a:r>
              <a:rPr lang="en-US" sz="2800" dirty="0" smtClean="0"/>
              <a:t>-</a:t>
            </a:r>
            <a:r>
              <a:rPr lang="ru-RU" sz="2800" dirty="0" err="1" smtClean="0"/>
              <a:t>ний</a:t>
            </a:r>
            <a:r>
              <a:rPr lang="ru-RU" sz="2800" dirty="0" smtClean="0"/>
              <a:t> </a:t>
            </a:r>
            <a:r>
              <a:rPr lang="ru-RU" sz="2800" dirty="0"/>
              <a:t>истинности предикатов вместо соответствующих атомов в формуле высказываний, формулы принимают значения </a:t>
            </a:r>
            <a:r>
              <a:rPr lang="en-US" sz="2800" i="1" dirty="0"/>
              <a:t>T</a:t>
            </a:r>
            <a:r>
              <a:rPr lang="ru-RU" sz="2800" dirty="0"/>
              <a:t> или </a:t>
            </a:r>
            <a:r>
              <a:rPr lang="en-US" sz="2800" i="1" dirty="0"/>
              <a:t>F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1703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Следствие 2. </a:t>
            </a:r>
            <a:r>
              <a:rPr lang="ru-RU" sz="2800" b="1" dirty="0" smtClean="0">
                <a:solidFill>
                  <a:srgbClr val="0066FF"/>
                </a:solidFill>
              </a:rPr>
              <a:t>Обобщение </a:t>
            </a:r>
            <a:r>
              <a:rPr lang="ru-RU" sz="2800" b="1" dirty="0">
                <a:solidFill>
                  <a:srgbClr val="0066FF"/>
                </a:solidFill>
              </a:rPr>
              <a:t>произвольных фактов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r>
              <a:rPr lang="ru-RU" sz="2800" dirty="0"/>
              <a:t>в виде правил и переход к формулам с предикатами возможны не всегда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66FF"/>
                </a:solidFill>
              </a:rPr>
              <a:t>Многоместный предикат </a:t>
            </a:r>
            <a:r>
              <a:rPr lang="en-US" sz="2800" b="1" i="1" dirty="0">
                <a:solidFill>
                  <a:srgbClr val="0066FF"/>
                </a:solidFill>
              </a:rPr>
              <a:t>P</a:t>
            </a:r>
            <a:r>
              <a:rPr lang="ru-RU" sz="2800" b="1" dirty="0">
                <a:solidFill>
                  <a:srgbClr val="0066FF"/>
                </a:solidFill>
              </a:rPr>
              <a:t>(</a:t>
            </a:r>
            <a:r>
              <a:rPr lang="en-US" sz="2800" b="1" i="1" dirty="0">
                <a:solidFill>
                  <a:srgbClr val="0066FF"/>
                </a:solidFill>
              </a:rPr>
              <a:t>x</a:t>
            </a:r>
            <a:r>
              <a:rPr lang="ru-RU" sz="2800" b="1" baseline="-25000" dirty="0">
                <a:solidFill>
                  <a:srgbClr val="0066FF"/>
                </a:solidFill>
              </a:rPr>
              <a:t>1</a:t>
            </a:r>
            <a:r>
              <a:rPr lang="ru-RU" sz="2800" b="1" dirty="0">
                <a:solidFill>
                  <a:srgbClr val="0066FF"/>
                </a:solidFill>
              </a:rPr>
              <a:t>, </a:t>
            </a:r>
            <a:r>
              <a:rPr lang="en-US" sz="2800" b="1" i="1" dirty="0">
                <a:solidFill>
                  <a:srgbClr val="0066FF"/>
                </a:solidFill>
              </a:rPr>
              <a:t>x</a:t>
            </a:r>
            <a:r>
              <a:rPr lang="ru-RU" sz="2800" b="1" baseline="-25000" dirty="0">
                <a:solidFill>
                  <a:srgbClr val="0066FF"/>
                </a:solidFill>
              </a:rPr>
              <a:t>2</a:t>
            </a:r>
            <a:r>
              <a:rPr lang="ru-RU" sz="2800" b="1" dirty="0">
                <a:solidFill>
                  <a:srgbClr val="0066FF"/>
                </a:solidFill>
              </a:rPr>
              <a:t>, ..., </a:t>
            </a:r>
            <a:r>
              <a:rPr lang="en-US" sz="2800" b="1" i="1" dirty="0" err="1">
                <a:solidFill>
                  <a:srgbClr val="0066FF"/>
                </a:solidFill>
              </a:rPr>
              <a:t>x</a:t>
            </a:r>
            <a:r>
              <a:rPr lang="en-US" sz="2800" b="1" baseline="-25000" dirty="0" err="1">
                <a:solidFill>
                  <a:srgbClr val="0066FF"/>
                </a:solidFill>
              </a:rPr>
              <a:t>n</a:t>
            </a:r>
            <a:r>
              <a:rPr lang="ru-RU" sz="2800" b="1" dirty="0">
                <a:solidFill>
                  <a:srgbClr val="0066FF"/>
                </a:solidFill>
              </a:rPr>
              <a:t>)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r>
              <a:rPr lang="ru-RU" sz="2800" dirty="0"/>
              <a:t>определяет класс </a:t>
            </a:r>
            <a:r>
              <a:rPr lang="en-US" sz="2800" i="1" dirty="0"/>
              <a:t>n</a:t>
            </a:r>
            <a:r>
              <a:rPr lang="ru-RU" sz="2800" dirty="0"/>
              <a:t>-местных отношений (</a:t>
            </a:r>
            <a:r>
              <a:rPr lang="en-US" sz="2800" i="1" dirty="0"/>
              <a:t>n</a:t>
            </a:r>
            <a:r>
              <a:rPr lang="ru-RU" sz="2800" dirty="0">
                <a:sym typeface="Symbol"/>
              </a:rPr>
              <a:t></a:t>
            </a:r>
            <a:r>
              <a:rPr lang="ru-RU" sz="2800" dirty="0"/>
              <a:t>2) в области определения </a:t>
            </a:r>
            <a:r>
              <a:rPr lang="en-US" sz="2800" i="1" dirty="0"/>
              <a:t>X</a:t>
            </a:r>
            <a:r>
              <a:rPr lang="ru-RU" sz="2800" baseline="-25000" dirty="0"/>
              <a:t>1</a:t>
            </a:r>
            <a:r>
              <a:rPr lang="ru-RU" sz="2800" dirty="0"/>
              <a:t>*</a:t>
            </a:r>
            <a:r>
              <a:rPr lang="en-US" sz="2800" i="1" dirty="0"/>
              <a:t>X</a:t>
            </a:r>
            <a:r>
              <a:rPr lang="ru-RU" sz="2800" baseline="-25000" dirty="0"/>
              <a:t>2</a:t>
            </a:r>
            <a:r>
              <a:rPr lang="ru-RU" sz="2800" dirty="0"/>
              <a:t>*...*</a:t>
            </a:r>
            <a:r>
              <a:rPr lang="en-US" sz="2800" i="1" dirty="0" err="1"/>
              <a:t>X</a:t>
            </a:r>
            <a:r>
              <a:rPr lang="en-US" sz="2800" baseline="-25000" dirty="0" err="1"/>
              <a:t>n</a:t>
            </a:r>
            <a:r>
              <a:rPr lang="ru-RU" sz="2800" dirty="0"/>
              <a:t>, </a:t>
            </a:r>
            <a:r>
              <a:rPr lang="en-US" sz="2800" i="1" dirty="0"/>
              <a:t>X</a:t>
            </a:r>
            <a:r>
              <a:rPr lang="en-US" sz="2800" baseline="-25000" dirty="0"/>
              <a:t>i</a:t>
            </a:r>
            <a:r>
              <a:rPr lang="ru-RU" sz="2800" dirty="0"/>
              <a:t> -множества значений аргументов </a:t>
            </a:r>
            <a:r>
              <a:rPr lang="ru-RU" sz="2800" dirty="0" smtClean="0"/>
              <a:t>предиката.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.</a:t>
            </a:r>
            <a:r>
              <a:rPr lang="ru-RU" sz="2800" dirty="0" smtClean="0"/>
              <a:t>В частном случае, при изучении свойств предикатов ограничиваются множеством значений </a:t>
            </a:r>
            <a:r>
              <a:rPr lang="en-US" sz="2800" i="1" dirty="0" smtClean="0"/>
              <a:t>W</a:t>
            </a:r>
            <a:r>
              <a:rPr lang="ru-RU" sz="2800" i="1" dirty="0" smtClean="0"/>
              <a:t>=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=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=...=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Тогда предикат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, 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, .. 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) определен на множестве </a:t>
            </a:r>
            <a:r>
              <a:rPr lang="en-US" sz="2800" i="1" dirty="0" smtClean="0"/>
              <a:t>W </a:t>
            </a:r>
            <a:r>
              <a:rPr lang="en-US" sz="2800" baseline="30000" dirty="0" smtClean="0"/>
              <a:t>n</a:t>
            </a:r>
            <a:r>
              <a:rPr lang="ru-RU" sz="2800" dirty="0" smtClean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1277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Аргументами  предиката являются </a:t>
            </a:r>
            <a:r>
              <a:rPr lang="ru-RU" sz="2800" i="1" dirty="0"/>
              <a:t>термы</a:t>
            </a:r>
            <a:r>
              <a:rPr lang="ru-RU" sz="2800" dirty="0"/>
              <a:t>.</a:t>
            </a:r>
          </a:p>
          <a:p>
            <a:r>
              <a:rPr lang="ru-RU" sz="2800" b="1" dirty="0"/>
              <a:t>Определение</a:t>
            </a:r>
            <a:r>
              <a:rPr lang="ru-RU" sz="2800" dirty="0"/>
              <a:t>. </a:t>
            </a:r>
          </a:p>
          <a:p>
            <a:r>
              <a:rPr lang="ru-RU" sz="2800" dirty="0"/>
              <a:t>Термом (</a:t>
            </a:r>
            <a:r>
              <a:rPr lang="en-US" sz="2800" i="1" dirty="0"/>
              <a:t>t</a:t>
            </a:r>
            <a:r>
              <a:rPr lang="ru-RU" sz="2800" dirty="0"/>
              <a:t>) являются:</a:t>
            </a:r>
          </a:p>
          <a:p>
            <a:pPr lvl="0"/>
            <a:r>
              <a:rPr lang="ru-RU" sz="2800" dirty="0" smtClean="0"/>
              <a:t>1) предметная </a:t>
            </a:r>
            <a:r>
              <a:rPr lang="ru-RU" sz="2800" dirty="0"/>
              <a:t>константа </a:t>
            </a:r>
            <a:r>
              <a:rPr lang="en-US" sz="2800" i="1" dirty="0" smtClean="0"/>
              <a:t>c</a:t>
            </a:r>
            <a:r>
              <a:rPr lang="ru-RU" sz="2800" dirty="0" smtClean="0">
                <a:sym typeface="Symbol"/>
              </a:rPr>
              <a:t>  </a:t>
            </a:r>
            <a:r>
              <a:rPr lang="en-US" sz="2800" i="1" dirty="0" smtClean="0"/>
              <a:t>W</a:t>
            </a:r>
            <a:r>
              <a:rPr lang="ru-RU" sz="2800" dirty="0" smtClean="0"/>
              <a:t>;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0689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/>
              <a:t>2) </a:t>
            </a:r>
            <a:r>
              <a:rPr lang="ru-RU" sz="2800" dirty="0"/>
              <a:t>переменная  </a:t>
            </a:r>
            <a:r>
              <a:rPr lang="ru-RU" sz="2800" i="1" dirty="0" err="1"/>
              <a:t>х</a:t>
            </a:r>
            <a:r>
              <a:rPr lang="ru-RU" sz="2800" dirty="0"/>
              <a:t>, принимающая значение из </a:t>
            </a:r>
            <a:r>
              <a:rPr lang="en-US" sz="2800" i="1" dirty="0"/>
              <a:t>W</a:t>
            </a:r>
            <a:r>
              <a:rPr lang="ru-RU" sz="2800" dirty="0" smtClean="0"/>
              <a:t>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/>
              <a:t>3) функция </a:t>
            </a:r>
            <a:r>
              <a:rPr lang="en-US" sz="2800" i="1" dirty="0"/>
              <a:t>f</a:t>
            </a:r>
            <a:r>
              <a:rPr lang="ru-RU" sz="2800" dirty="0"/>
              <a:t>(</a:t>
            </a:r>
            <a:r>
              <a:rPr lang="en-US" sz="2800" i="1" dirty="0"/>
              <a:t>t</a:t>
            </a:r>
            <a:r>
              <a:rPr lang="ru-RU" sz="2800" baseline="-25000" dirty="0"/>
              <a:t>1</a:t>
            </a:r>
            <a:r>
              <a:rPr lang="ru-RU" sz="2800" dirty="0"/>
              <a:t>, </a:t>
            </a:r>
            <a:r>
              <a:rPr lang="en-US" sz="2800" i="1" dirty="0"/>
              <a:t>t</a:t>
            </a:r>
            <a:r>
              <a:rPr lang="ru-RU" sz="2800" baseline="-25000" dirty="0"/>
              <a:t>2</a:t>
            </a:r>
            <a:r>
              <a:rPr lang="ru-RU" sz="2800" dirty="0"/>
              <a:t>, ...,</a:t>
            </a:r>
            <a:r>
              <a:rPr lang="ru-RU" sz="2800" i="1" dirty="0"/>
              <a:t> </a:t>
            </a:r>
            <a:r>
              <a:rPr lang="en-US" sz="2800" i="1" dirty="0" err="1"/>
              <a:t>t</a:t>
            </a:r>
            <a:r>
              <a:rPr lang="en-US" sz="2800" baseline="-25000" dirty="0" err="1"/>
              <a:t>n</a:t>
            </a:r>
            <a:r>
              <a:rPr lang="ru-RU" sz="2800" dirty="0"/>
              <a:t>), принимающая значение из </a:t>
            </a:r>
            <a:r>
              <a:rPr lang="en-US" sz="2800" i="1" dirty="0"/>
              <a:t>W</a:t>
            </a:r>
            <a:r>
              <a:rPr lang="ru-RU" sz="2800" dirty="0"/>
              <a:t>, где</a:t>
            </a:r>
            <a:r>
              <a:rPr lang="ru-RU" sz="2800" i="1" dirty="0"/>
              <a:t> </a:t>
            </a:r>
            <a:r>
              <a:rPr lang="en-US" sz="2800" i="1" dirty="0" err="1"/>
              <a:t>t</a:t>
            </a:r>
            <a:r>
              <a:rPr lang="en-US" sz="2800" baseline="-25000" dirty="0" err="1"/>
              <a:t>i</a:t>
            </a:r>
            <a:r>
              <a:rPr lang="ru-RU" sz="2800" dirty="0"/>
              <a:t> – терм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221088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для термов </a:t>
            </a:r>
            <a:r>
              <a:rPr lang="en-US" sz="2800" i="1" dirty="0" err="1"/>
              <a:t>t</a:t>
            </a:r>
            <a:r>
              <a:rPr lang="en-US" sz="2800" baseline="-25000" dirty="0" err="1"/>
              <a:t>i</a:t>
            </a:r>
            <a:r>
              <a:rPr lang="ru-RU" sz="2800" dirty="0"/>
              <a:t>:</a:t>
            </a:r>
          </a:p>
          <a:p>
            <a:r>
              <a:rPr lang="ru-RU" sz="2800" dirty="0"/>
              <a:t>1) выбрана область определения </a:t>
            </a:r>
            <a:r>
              <a:rPr lang="en-US" sz="2800" i="1" dirty="0"/>
              <a:t>W</a:t>
            </a:r>
            <a:r>
              <a:rPr lang="ru-RU" sz="2800" dirty="0"/>
              <a:t>;</a:t>
            </a:r>
          </a:p>
          <a:p>
            <a:r>
              <a:rPr lang="ru-RU" sz="2800" dirty="0"/>
              <a:t>2) конкретные функции, определенные в этой области; </a:t>
            </a:r>
          </a:p>
          <a:p>
            <a:r>
              <a:rPr lang="ru-RU" sz="2800" dirty="0"/>
              <a:t>3) содержание предикатного символа </a:t>
            </a:r>
            <a:r>
              <a:rPr lang="en-US" sz="2800" i="1" dirty="0"/>
              <a:t>P</a:t>
            </a:r>
            <a:r>
              <a:rPr lang="ru-RU" sz="2800" dirty="0"/>
              <a:t> – свойство или отношение на </a:t>
            </a:r>
            <a:r>
              <a:rPr lang="en-US" sz="2800" i="1" dirty="0"/>
              <a:t>W</a:t>
            </a:r>
            <a:r>
              <a:rPr lang="ru-RU" sz="2800" dirty="0"/>
              <a:t>, то для предиката выбрана </a:t>
            </a:r>
            <a:r>
              <a:rPr lang="ru-RU" sz="2800" b="1" i="1" dirty="0">
                <a:solidFill>
                  <a:srgbClr val="0066FF"/>
                </a:solidFill>
              </a:rPr>
              <a:t>интерпретация</a:t>
            </a:r>
            <a:r>
              <a:rPr lang="ru-RU" sz="2800" dirty="0">
                <a:solidFill>
                  <a:srgbClr val="0066FF"/>
                </a:solidFill>
              </a:rPr>
              <a:t>.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</a:t>
            </a:r>
            <a:r>
              <a:rPr lang="ru-RU" sz="2800" dirty="0"/>
              <a:t>-местный предикат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baseline="-25000" dirty="0"/>
              <a:t>1</a:t>
            </a:r>
            <a:r>
              <a:rPr lang="ru-RU" sz="2800" dirty="0"/>
              <a:t>, </a:t>
            </a:r>
            <a:r>
              <a:rPr lang="en-US" sz="2800" i="1" dirty="0"/>
              <a:t>x</a:t>
            </a:r>
            <a:r>
              <a:rPr lang="ru-RU" sz="2800" baseline="-25000" dirty="0"/>
              <a:t>2</a:t>
            </a:r>
            <a:r>
              <a:rPr lang="ru-RU" sz="2800" dirty="0"/>
              <a:t>, ..., </a:t>
            </a:r>
            <a:r>
              <a:rPr lang="en-US" sz="2800" i="1" dirty="0" err="1"/>
              <a:t>x</a:t>
            </a:r>
            <a:r>
              <a:rPr lang="en-US" sz="2800" baseline="-25000" dirty="0" err="1"/>
              <a:t>n</a:t>
            </a:r>
            <a:r>
              <a:rPr lang="ru-RU" sz="2800" dirty="0"/>
              <a:t>) </a:t>
            </a:r>
            <a:r>
              <a:rPr lang="ru-RU" sz="2800" b="1" i="1" dirty="0">
                <a:solidFill>
                  <a:srgbClr val="0066FF"/>
                </a:solidFill>
              </a:rPr>
              <a:t>выполним</a:t>
            </a:r>
            <a:r>
              <a:rPr lang="ru-RU" sz="2800" dirty="0"/>
              <a:t>, если  </a:t>
            </a:r>
            <a:r>
              <a:rPr lang="en-US" sz="2800" i="1" dirty="0"/>
              <a:t>n</a:t>
            </a:r>
            <a:r>
              <a:rPr lang="ru-RU" sz="2800" dirty="0" smtClean="0"/>
              <a:t>–местное </a:t>
            </a:r>
            <a:r>
              <a:rPr lang="ru-RU" sz="2800" dirty="0"/>
              <a:t>отношение истинно в некоторой интерпретации в </a:t>
            </a:r>
            <a:r>
              <a:rPr lang="en-US" sz="2800" i="1" dirty="0"/>
              <a:t>W</a:t>
            </a:r>
            <a:r>
              <a:rPr lang="ru-RU" sz="2800" dirty="0"/>
              <a:t>. Предикат тождественно-истинный</a:t>
            </a:r>
            <a:r>
              <a:rPr lang="ru-RU" sz="2800" i="1" dirty="0"/>
              <a:t>,</a:t>
            </a:r>
            <a:r>
              <a:rPr lang="ru-RU" sz="2800" dirty="0"/>
              <a:t> если он принимает значение </a:t>
            </a:r>
            <a:r>
              <a:rPr lang="en-US" sz="2800" i="1" dirty="0"/>
              <a:t>T</a:t>
            </a:r>
            <a:r>
              <a:rPr lang="ru-RU" sz="2800" dirty="0"/>
              <a:t> на всех интерпретациях, и предикат </a:t>
            </a:r>
            <a:r>
              <a:rPr lang="ru-RU" sz="2800" dirty="0" err="1" smtClean="0"/>
              <a:t>тождест-венно-ложный</a:t>
            </a:r>
            <a:r>
              <a:rPr lang="ru-RU" sz="2800" dirty="0"/>
              <a:t>, если интерпретации не существует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60848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Формулы </a:t>
            </a:r>
            <a:r>
              <a:rPr lang="ru-RU" sz="2800" b="1" dirty="0">
                <a:solidFill>
                  <a:srgbClr val="FF0000"/>
                </a:solidFill>
              </a:rPr>
              <a:t>с кванторами</a:t>
            </a:r>
            <a:endParaRPr lang="ru-RU" sz="2800" dirty="0">
              <a:solidFill>
                <a:srgbClr val="FF0000"/>
              </a:solidFill>
            </a:endParaRPr>
          </a:p>
          <a:p>
            <a:r>
              <a:rPr lang="ru-RU" sz="2800" b="1" dirty="0"/>
              <a:t>Определение.</a:t>
            </a:r>
            <a:endParaRPr lang="ru-RU" sz="2800" dirty="0"/>
          </a:p>
          <a:p>
            <a:r>
              <a:rPr lang="ru-RU" sz="2800" dirty="0"/>
              <a:t>Формула с </a:t>
            </a:r>
            <a:r>
              <a:rPr lang="ru-RU" sz="2800" b="1" dirty="0">
                <a:solidFill>
                  <a:srgbClr val="0066FF"/>
                </a:solidFill>
              </a:rPr>
              <a:t>квантором всеобщности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r>
              <a:rPr lang="ru-RU" sz="2800" dirty="0" smtClean="0"/>
              <a:t>(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/>
              <a:t>)</a:t>
            </a:r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ru-RU" sz="2800" i="1" dirty="0" err="1"/>
              <a:t>х</a:t>
            </a:r>
            <a:r>
              <a:rPr lang="ru-RU" sz="2800" dirty="0"/>
              <a:t>) - истинное высказывание в области интерпретации </a:t>
            </a:r>
            <a:r>
              <a:rPr lang="en-US" sz="2800" i="1" dirty="0"/>
              <a:t>W</a:t>
            </a:r>
            <a:r>
              <a:rPr lang="ru-RU" sz="2800" dirty="0"/>
              <a:t>, если на всех значениях из  </a:t>
            </a:r>
            <a:r>
              <a:rPr lang="en-US" sz="2800" i="1" dirty="0"/>
              <a:t>W</a:t>
            </a:r>
            <a:r>
              <a:rPr lang="ru-RU" sz="2800" dirty="0"/>
              <a:t> предикат принимает значение </a:t>
            </a:r>
            <a:r>
              <a:rPr lang="en-US" sz="2800" i="1" dirty="0"/>
              <a:t>T </a:t>
            </a:r>
            <a:r>
              <a:rPr lang="ru-RU" sz="2800" dirty="0"/>
              <a:t>(«для всякого </a:t>
            </a:r>
            <a:r>
              <a:rPr lang="ru-RU" sz="2800" i="1" dirty="0" err="1" smtClean="0"/>
              <a:t>х</a:t>
            </a:r>
            <a:r>
              <a:rPr lang="en-US" sz="2800" dirty="0" smtClean="0">
                <a:sym typeface="Symbol"/>
              </a:rPr>
              <a:t></a:t>
            </a:r>
            <a:r>
              <a:rPr lang="en-US" sz="2800" i="1" dirty="0" smtClean="0"/>
              <a:t>W</a:t>
            </a:r>
            <a:r>
              <a:rPr lang="ru-RU" sz="2800" dirty="0" smtClean="0"/>
              <a:t>»).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7070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Квантор всеобщности – обобщение конъюнкции на всю область интерпретации, т.е. </a:t>
            </a:r>
            <a:endParaRPr lang="ru-RU" sz="2800" dirty="0" smtClean="0"/>
          </a:p>
          <a:p>
            <a:r>
              <a:rPr lang="ru-RU" sz="2800" dirty="0" smtClean="0"/>
              <a:t>(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</a:t>
            </a:r>
            <a:r>
              <a:rPr lang="ru-RU" sz="2800" dirty="0"/>
              <a:t>)</a:t>
            </a:r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ru-RU" sz="2800" i="1" dirty="0" err="1"/>
              <a:t>х</a:t>
            </a:r>
            <a:r>
              <a:rPr lang="ru-RU" sz="2800" dirty="0"/>
              <a:t>) = </a:t>
            </a:r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en-US" sz="2800" i="1" dirty="0"/>
              <a:t>e</a:t>
            </a:r>
            <a:r>
              <a:rPr lang="ru-RU" sz="2800" baseline="-25000" dirty="0"/>
              <a:t>1</a:t>
            </a:r>
            <a:r>
              <a:rPr lang="ru-RU" sz="2800" dirty="0"/>
              <a:t>)&amp;</a:t>
            </a:r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en-US" sz="2800" i="1" dirty="0"/>
              <a:t>e</a:t>
            </a:r>
            <a:r>
              <a:rPr lang="ru-RU" sz="2800" baseline="-25000" dirty="0"/>
              <a:t>2</a:t>
            </a:r>
            <a:r>
              <a:rPr lang="ru-RU" sz="2800" dirty="0"/>
              <a:t>)&amp; . . . &amp;</a:t>
            </a:r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en-US" sz="2800" i="1" dirty="0"/>
              <a:t>e</a:t>
            </a:r>
            <a:r>
              <a:rPr lang="en-US" sz="2800" baseline="-25000" dirty="0"/>
              <a:t>n</a:t>
            </a:r>
            <a:r>
              <a:rPr lang="ru-RU" sz="2800" dirty="0"/>
              <a:t>) = </a:t>
            </a:r>
            <a:r>
              <a:rPr lang="en-US" sz="2800" dirty="0"/>
              <a:t>Π </a:t>
            </a:r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en-US" sz="2800" i="1" dirty="0"/>
              <a:t>e</a:t>
            </a:r>
            <a:r>
              <a:rPr lang="ru-RU" sz="2800" baseline="-25000" dirty="0" err="1"/>
              <a:t>i</a:t>
            </a:r>
            <a:r>
              <a:rPr lang="ru-RU" sz="2800" dirty="0"/>
              <a:t>)| </a:t>
            </a:r>
            <a:r>
              <a:rPr lang="ru-RU" sz="2800" i="1" dirty="0"/>
              <a:t>е</a:t>
            </a:r>
            <a:r>
              <a:rPr lang="en-US" sz="2800" baseline="-25000" dirty="0" err="1" smtClean="0"/>
              <a:t>i</a:t>
            </a:r>
            <a:r>
              <a:rPr lang="en-US" sz="2800" dirty="0" smtClean="0">
                <a:sym typeface="Symbol"/>
              </a:rPr>
              <a:t>  </a:t>
            </a:r>
            <a:r>
              <a:rPr lang="en-US" sz="2800" i="1" dirty="0" smtClean="0"/>
              <a:t>W</a:t>
            </a:r>
            <a:r>
              <a:rPr lang="ru-RU" sz="2800" dirty="0" smtClean="0"/>
              <a:t> = </a:t>
            </a:r>
          </a:p>
          <a:p>
            <a:r>
              <a:rPr lang="ru-RU" sz="2800" dirty="0" smtClean="0"/>
              <a:t>= </a:t>
            </a:r>
            <a:r>
              <a:rPr lang="en-US" sz="2800" dirty="0"/>
              <a:t>Π </a:t>
            </a:r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en-US" sz="2800" i="1" dirty="0"/>
              <a:t>e</a:t>
            </a:r>
            <a:r>
              <a:rPr lang="ru-RU" sz="2800" baseline="-25000" dirty="0" err="1"/>
              <a:t>i</a:t>
            </a:r>
            <a:r>
              <a:rPr lang="ru-RU" sz="2800" dirty="0"/>
              <a:t>) = </a:t>
            </a:r>
            <a:r>
              <a:rPr lang="ru-RU" sz="2800" i="1" dirty="0"/>
              <a:t>е</a:t>
            </a:r>
            <a:r>
              <a:rPr lang="en-US" sz="2800" baseline="-25000" dirty="0" err="1" smtClean="0"/>
              <a:t>i</a:t>
            </a:r>
            <a:r>
              <a:rPr lang="en-US" sz="2800" dirty="0" smtClean="0">
                <a:sym typeface="Symbol"/>
              </a:rPr>
              <a:t> </a:t>
            </a:r>
            <a:r>
              <a:rPr lang="ru-RU" sz="2800" dirty="0" smtClean="0"/>
              <a:t>{</a:t>
            </a:r>
            <a:r>
              <a:rPr lang="en-US" sz="2800" i="1" dirty="0"/>
              <a:t>T</a:t>
            </a:r>
            <a:r>
              <a:rPr lang="ru-RU" sz="2800" dirty="0"/>
              <a:t>, </a:t>
            </a:r>
            <a:r>
              <a:rPr lang="en-US" sz="2800" i="1" dirty="0"/>
              <a:t>F</a:t>
            </a:r>
            <a:r>
              <a:rPr lang="ru-RU" sz="2800" dirty="0" smtClean="0"/>
              <a:t>}.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конечной области </a:t>
            </a:r>
            <a:r>
              <a:rPr lang="en-US" sz="2800" i="1" dirty="0"/>
              <a:t>W</a:t>
            </a:r>
            <a:r>
              <a:rPr lang="ru-RU" sz="2800" dirty="0"/>
              <a:t> </a:t>
            </a:r>
            <a:r>
              <a:rPr lang="ru-RU" sz="2800" dirty="0" smtClean="0"/>
              <a:t>(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/>
              <a:t>)</a:t>
            </a:r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ru-RU" sz="2800" i="1" dirty="0" err="1"/>
              <a:t>х</a:t>
            </a:r>
            <a:r>
              <a:rPr lang="ru-RU" sz="2800" dirty="0"/>
              <a:t>) – конъюнкция простых высказываний </a:t>
            </a:r>
            <a:r>
              <a:rPr lang="en-US" sz="2800" i="1" dirty="0" err="1"/>
              <a:t>e</a:t>
            </a:r>
            <a:r>
              <a:rPr lang="en-US" sz="2800" baseline="-25000" dirty="0" err="1"/>
              <a:t>i</a:t>
            </a:r>
            <a:r>
              <a:rPr lang="ru-RU" sz="2800" dirty="0"/>
              <a:t>.</a:t>
            </a:r>
          </a:p>
          <a:p>
            <a:r>
              <a:rPr lang="ru-RU" sz="2800" dirty="0"/>
              <a:t>Высказывание </a:t>
            </a:r>
            <a:r>
              <a:rPr lang="en-US" sz="2800" dirty="0"/>
              <a:t>Π</a:t>
            </a:r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en-US" sz="2800" i="1" dirty="0"/>
              <a:t>e</a:t>
            </a:r>
            <a:r>
              <a:rPr lang="ru-RU" sz="2800" baseline="-25000" dirty="0" err="1"/>
              <a:t>i</a:t>
            </a:r>
            <a:r>
              <a:rPr lang="ru-RU" sz="2800" dirty="0"/>
              <a:t>) истинно только тогда, когда истинны все простые высказывания </a:t>
            </a:r>
            <a:r>
              <a:rPr lang="en-US" sz="2800" i="1" dirty="0" err="1"/>
              <a:t>e</a:t>
            </a:r>
            <a:r>
              <a:rPr lang="en-US" sz="2800" baseline="-25000" dirty="0" err="1"/>
              <a:t>i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288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Примеры</a:t>
            </a:r>
            <a:r>
              <a:rPr lang="ru-RU" sz="2800" dirty="0"/>
              <a:t> высказываний с квантором всеобщности:</a:t>
            </a:r>
          </a:p>
          <a:p>
            <a:r>
              <a:rPr lang="ru-RU" sz="2800" dirty="0" smtClean="0"/>
              <a:t>(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</a:t>
            </a:r>
            <a:r>
              <a:rPr lang="ru-RU" sz="2800" dirty="0"/>
              <a:t>)</a:t>
            </a:r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ru-RU" sz="2800" i="1" dirty="0" err="1"/>
              <a:t>х</a:t>
            </a:r>
            <a:r>
              <a:rPr lang="ru-RU" sz="2800" dirty="0"/>
              <a:t>) = </a:t>
            </a:r>
            <a:r>
              <a:rPr lang="ru-RU" sz="2800" dirty="0" smtClean="0"/>
              <a:t>(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</a:t>
            </a:r>
            <a:r>
              <a:rPr lang="ru-RU" sz="2800" dirty="0" smtClean="0"/>
              <a:t>)(</a:t>
            </a:r>
            <a:r>
              <a:rPr lang="ru-RU" sz="2800" i="1" dirty="0" err="1"/>
              <a:t>х</a:t>
            </a:r>
            <a:r>
              <a:rPr lang="ru-RU" sz="2800" dirty="0"/>
              <a:t> + </a:t>
            </a:r>
            <a:r>
              <a:rPr lang="ru-RU" sz="2800" i="1" dirty="0" err="1"/>
              <a:t>х</a:t>
            </a:r>
            <a:r>
              <a:rPr lang="ru-RU" sz="2800" dirty="0"/>
              <a:t> = 2</a:t>
            </a:r>
            <a:r>
              <a:rPr lang="ru-RU" sz="2800" i="1" dirty="0"/>
              <a:t>х</a:t>
            </a:r>
            <a:r>
              <a:rPr lang="ru-RU" sz="2800" dirty="0"/>
              <a:t>) = </a:t>
            </a:r>
            <a:r>
              <a:rPr lang="ru-RU" sz="2800" i="1" dirty="0"/>
              <a:t>Т</a:t>
            </a:r>
            <a:r>
              <a:rPr lang="ru-RU" sz="2800" dirty="0"/>
              <a:t>,  в области действительных чисел.</a:t>
            </a:r>
          </a:p>
          <a:p>
            <a:r>
              <a:rPr lang="ru-RU" sz="2800" dirty="0" smtClean="0"/>
              <a:t>(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</a:t>
            </a:r>
            <a:r>
              <a:rPr lang="ru-RU" sz="2800" dirty="0"/>
              <a:t>)</a:t>
            </a:r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ru-RU" sz="2800" i="1" dirty="0" err="1"/>
              <a:t>х</a:t>
            </a:r>
            <a:r>
              <a:rPr lang="ru-RU" sz="2800" dirty="0"/>
              <a:t>) = </a:t>
            </a:r>
            <a:r>
              <a:rPr lang="ru-RU" sz="2800" dirty="0" smtClean="0"/>
              <a:t>(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</a:t>
            </a:r>
            <a:r>
              <a:rPr lang="ru-RU" sz="2800" dirty="0" smtClean="0"/>
              <a:t>)(</a:t>
            </a:r>
            <a:r>
              <a:rPr lang="ru-RU" sz="2800" dirty="0"/>
              <a:t>2</a:t>
            </a:r>
            <a:r>
              <a:rPr lang="ru-RU" sz="2800" i="1" dirty="0"/>
              <a:t>х</a:t>
            </a:r>
            <a:r>
              <a:rPr lang="ru-RU" sz="2800" dirty="0"/>
              <a:t> = 5) = </a:t>
            </a:r>
            <a:r>
              <a:rPr lang="en-US" sz="2800" i="1" dirty="0"/>
              <a:t>F</a:t>
            </a:r>
            <a:r>
              <a:rPr lang="ru-RU" sz="2800" dirty="0"/>
              <a:t>, если </a:t>
            </a:r>
            <a:r>
              <a:rPr lang="en-US" sz="2800" i="1" dirty="0"/>
              <a:t>x</a:t>
            </a:r>
            <a:r>
              <a:rPr lang="ru-RU" sz="2800" dirty="0"/>
              <a:t> из области целых чисел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8498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</a:t>
            </a:r>
            <a:r>
              <a:rPr lang="ru-RU" sz="2800" dirty="0" smtClean="0"/>
              <a:t>(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/>
              <a:t>)</a:t>
            </a:r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ru-RU" sz="2800" i="1" dirty="0" err="1"/>
              <a:t>х</a:t>
            </a:r>
            <a:r>
              <a:rPr lang="ru-RU" sz="2800" dirty="0"/>
              <a:t>) истинное высказывание (</a:t>
            </a:r>
            <a:r>
              <a:rPr lang="ru-RU" sz="2800" b="1" dirty="0">
                <a:solidFill>
                  <a:srgbClr val="0066FF"/>
                </a:solidFill>
              </a:rPr>
              <a:t>тавтология</a:t>
            </a:r>
            <a:r>
              <a:rPr lang="ru-RU" sz="2800" dirty="0"/>
              <a:t>), то </a:t>
            </a:r>
            <a:r>
              <a:rPr lang="ru-RU" sz="2800" dirty="0" err="1" smtClean="0"/>
              <a:t>экзистенциал</a:t>
            </a:r>
            <a:r>
              <a:rPr lang="ru-RU" sz="2800" dirty="0" smtClean="0"/>
              <a:t> 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ru-RU" sz="2800" dirty="0">
                <a:sym typeface="Symbol"/>
              </a:rPr>
              <a:t></a:t>
            </a:r>
            <a:r>
              <a:rPr lang="ru-RU" sz="2800" dirty="0"/>
              <a:t> </a:t>
            </a:r>
            <a:r>
              <a:rPr lang="en-US" sz="2800" i="1" dirty="0"/>
              <a:t>W</a:t>
            </a:r>
            <a:r>
              <a:rPr lang="ru-RU" sz="2800" dirty="0"/>
              <a:t> и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</a:t>
            </a:r>
            <a:r>
              <a:rPr lang="ru-RU" sz="2800" b="1" dirty="0">
                <a:solidFill>
                  <a:srgbClr val="0066FF"/>
                </a:solidFill>
              </a:rPr>
              <a:t>тождественно-истинный</a:t>
            </a:r>
            <a:r>
              <a:rPr lang="ru-RU" sz="2800" dirty="0">
                <a:solidFill>
                  <a:srgbClr val="0066FF"/>
                </a:solidFill>
              </a:rPr>
              <a:t>  </a:t>
            </a:r>
            <a:r>
              <a:rPr lang="ru-RU" sz="2800" dirty="0"/>
              <a:t>предикат. </a:t>
            </a:r>
          </a:p>
          <a:p>
            <a:r>
              <a:rPr lang="ru-RU" sz="2800" dirty="0"/>
              <a:t>Если </a:t>
            </a:r>
            <a:r>
              <a:rPr lang="ru-RU" sz="2800" dirty="0" smtClean="0"/>
              <a:t>(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/>
              <a:t>)</a:t>
            </a:r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ru-RU" sz="2800" i="1" dirty="0" err="1"/>
              <a:t>х</a:t>
            </a:r>
            <a:r>
              <a:rPr lang="ru-RU" sz="2800" dirty="0"/>
              <a:t>) ложное высказывание, </a:t>
            </a:r>
            <a:r>
              <a:rPr lang="ru-RU" sz="2800" dirty="0" err="1"/>
              <a:t>экзистенциал</a:t>
            </a:r>
            <a:r>
              <a:rPr lang="ru-RU" sz="2800" dirty="0"/>
              <a:t> </a:t>
            </a:r>
            <a:r>
              <a:rPr lang="en-US" sz="2800" i="1" dirty="0"/>
              <a:t>P</a:t>
            </a:r>
            <a:r>
              <a:rPr lang="ru-RU" sz="2800" dirty="0">
                <a:sym typeface="Symbol"/>
              </a:rPr>
              <a:t></a:t>
            </a:r>
            <a:r>
              <a:rPr lang="en-US" sz="2800" i="1" dirty="0"/>
              <a:t>W</a:t>
            </a:r>
            <a:r>
              <a:rPr lang="ru-RU" sz="2800" b="1" dirty="0"/>
              <a:t>,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</a:t>
            </a:r>
            <a:r>
              <a:rPr lang="ru-RU" sz="2800" b="1" dirty="0"/>
              <a:t>-</a:t>
            </a:r>
            <a:r>
              <a:rPr lang="ru-RU" sz="2800" dirty="0"/>
              <a:t>выполнимый</a:t>
            </a:r>
            <a:r>
              <a:rPr lang="ru-RU" sz="2800" b="1" dirty="0"/>
              <a:t> </a:t>
            </a:r>
            <a:r>
              <a:rPr lang="ru-RU" sz="2800" dirty="0"/>
              <a:t>предикат, в частном случае </a:t>
            </a:r>
            <a:r>
              <a:rPr lang="ru-RU" sz="2800" b="1" dirty="0"/>
              <a:t>- </a:t>
            </a:r>
            <a:r>
              <a:rPr lang="ru-RU" sz="2800" b="1" dirty="0">
                <a:solidFill>
                  <a:srgbClr val="0066FF"/>
                </a:solidFill>
              </a:rPr>
              <a:t>тождественно-ложный (противоречие</a:t>
            </a:r>
            <a:r>
              <a:rPr lang="ru-RU" sz="2800" b="1" dirty="0" smtClean="0">
                <a:solidFill>
                  <a:srgbClr val="0066FF"/>
                </a:solidFill>
              </a:rPr>
              <a:t>).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7727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формуле с несколькими предикатами и кванторами переменные могут быть </a:t>
            </a:r>
            <a:r>
              <a:rPr lang="ru-RU" sz="2800" b="1" dirty="0">
                <a:solidFill>
                  <a:srgbClr val="0066FF"/>
                </a:solidFill>
              </a:rPr>
              <a:t>связаны</a:t>
            </a:r>
            <a:r>
              <a:rPr lang="ru-RU" sz="2800" dirty="0"/>
              <a:t> или </a:t>
            </a:r>
            <a:r>
              <a:rPr lang="ru-RU" sz="2800" b="1" dirty="0">
                <a:solidFill>
                  <a:srgbClr val="0066FF"/>
                </a:solidFill>
              </a:rPr>
              <a:t>свободны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 переменная 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в формуле с предикатом находится в области действия квантора, то она  </a:t>
            </a:r>
            <a:r>
              <a:rPr lang="ru-RU" sz="2800" b="1" i="1" dirty="0" smtClean="0">
                <a:solidFill>
                  <a:srgbClr val="0066FF"/>
                </a:solidFill>
              </a:rPr>
              <a:t>связанная</a:t>
            </a:r>
            <a:r>
              <a:rPr lang="ru-RU" sz="2800" i="1" dirty="0" smtClean="0">
                <a:solidFill>
                  <a:srgbClr val="0066FF"/>
                </a:solidFill>
              </a:rPr>
              <a:t>.</a:t>
            </a:r>
            <a:r>
              <a:rPr lang="ru-RU" sz="2800" dirty="0" smtClean="0">
                <a:solidFill>
                  <a:srgbClr val="0066FF"/>
                </a:solidFill>
              </a:rPr>
              <a:t> </a:t>
            </a:r>
            <a:r>
              <a:rPr lang="ru-RU" sz="2800" dirty="0" smtClean="0"/>
              <a:t>Область действия обозначается  скобками. </a:t>
            </a:r>
          </a:p>
          <a:p>
            <a:r>
              <a:rPr lang="ru-RU" sz="2800" dirty="0" smtClean="0"/>
              <a:t>Если некоторое вхождение переменной 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в формуле с предикатом не находится в области действия квантора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 smtClean="0"/>
              <a:t>, то это вхождение </a:t>
            </a:r>
            <a:r>
              <a:rPr lang="en-US" sz="2800" i="1" dirty="0" smtClean="0"/>
              <a:t>x</a:t>
            </a:r>
            <a:r>
              <a:rPr lang="ru-RU" sz="2800" dirty="0" smtClean="0"/>
              <a:t> называется </a:t>
            </a:r>
            <a:r>
              <a:rPr lang="ru-RU" sz="2800" b="1" i="1" dirty="0" smtClean="0">
                <a:solidFill>
                  <a:srgbClr val="0066FF"/>
                </a:solidFill>
              </a:rPr>
              <a:t>свободным для квантора</a:t>
            </a:r>
            <a:r>
              <a:rPr lang="ru-RU" sz="2800" i="1" dirty="0" smtClean="0">
                <a:solidFill>
                  <a:srgbClr val="0066FF"/>
                </a:solidFill>
              </a:rPr>
              <a:t>.</a:t>
            </a:r>
            <a:r>
              <a:rPr lang="ru-RU" sz="2800" dirty="0" smtClean="0">
                <a:solidFill>
                  <a:srgbClr val="0066FF"/>
                </a:solidFill>
              </a:rPr>
              <a:t> </a:t>
            </a:r>
            <a:r>
              <a:rPr lang="ru-RU" sz="2800" dirty="0" smtClean="0"/>
              <a:t>Одна и та же переменная в формуле может быть связанной и свободной.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33898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Пример.</a:t>
            </a:r>
            <a:endParaRPr lang="ru-RU" sz="2800" dirty="0" smtClean="0"/>
          </a:p>
          <a:p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 </a:t>
            </a:r>
            <a:r>
              <a:rPr lang="ru-RU" sz="2800" i="1" dirty="0" smtClean="0"/>
              <a:t>у</a:t>
            </a:r>
            <a:r>
              <a:rPr lang="ru-RU" sz="2800" dirty="0" smtClean="0"/>
              <a:t> [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</a:t>
            </a:r>
            <a:r>
              <a:rPr lang="ru-RU" sz="2800" i="1" dirty="0" smtClean="0"/>
              <a:t> 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)]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ru-RU" sz="2800" i="1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), </a:t>
            </a:r>
            <a:r>
              <a:rPr lang="en-US" sz="2800" i="1" dirty="0" smtClean="0"/>
              <a:t>x</a:t>
            </a:r>
            <a:r>
              <a:rPr lang="ru-RU" sz="2800" dirty="0" smtClean="0"/>
              <a:t> связана и свободна, </a:t>
            </a:r>
            <a:r>
              <a:rPr lang="en-US" sz="2800" i="1" dirty="0" smtClean="0"/>
              <a:t>y</a:t>
            </a:r>
            <a:r>
              <a:rPr lang="ru-RU" sz="2800" dirty="0" smtClean="0"/>
              <a:t> связана.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21088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проверки формулы с кванторами на </a:t>
            </a:r>
            <a:r>
              <a:rPr lang="ru-RU" sz="2800" dirty="0" err="1" smtClean="0"/>
              <a:t>общезначимость</a:t>
            </a:r>
            <a:r>
              <a:rPr lang="ru-RU" sz="2800" dirty="0" smtClean="0"/>
              <a:t> может быть использована  М-интерпретация. </a:t>
            </a:r>
          </a:p>
          <a:p>
            <a:r>
              <a:rPr lang="ru-RU" sz="2800" dirty="0" smtClean="0"/>
              <a:t>При этом кванторы навешиваются на свободные </a:t>
            </a:r>
            <a:r>
              <a:rPr lang="ru-RU" sz="2800" dirty="0" err="1" smtClean="0"/>
              <a:t>перемен-ные</a:t>
            </a:r>
            <a:r>
              <a:rPr lang="ru-RU" sz="2800" dirty="0" smtClean="0"/>
              <a:t>.  Полученная замкнутая формула заменяется </a:t>
            </a:r>
            <a:r>
              <a:rPr lang="ru-RU" sz="2800" dirty="0" err="1" smtClean="0"/>
              <a:t>форму-лой</a:t>
            </a:r>
            <a:r>
              <a:rPr lang="ru-RU" sz="2800" dirty="0" smtClean="0"/>
              <a:t> с высказываниями в М-интерпретации и проверяется на </a:t>
            </a:r>
            <a:r>
              <a:rPr lang="ru-RU" sz="2800" dirty="0" err="1" smtClean="0"/>
              <a:t>общезначимость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288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2) </a:t>
            </a:r>
            <a:r>
              <a:rPr lang="ru-RU" sz="2800" dirty="0" smtClean="0"/>
              <a:t>необходимо </a:t>
            </a:r>
            <a:r>
              <a:rPr lang="ru-RU" sz="2800" dirty="0"/>
              <a:t>выполнить логический переход к новым правилам, конкретизировать  правила на основе </a:t>
            </a:r>
            <a:r>
              <a:rPr lang="ru-RU" sz="2800" dirty="0" err="1" smtClean="0"/>
              <a:t>извест</a:t>
            </a:r>
            <a:r>
              <a:rPr lang="en-US" sz="2800" dirty="0" smtClean="0"/>
              <a:t>-</a:t>
            </a:r>
            <a:r>
              <a:rPr lang="ru-RU" sz="2800" dirty="0" err="1" smtClean="0"/>
              <a:t>ных</a:t>
            </a:r>
            <a:r>
              <a:rPr lang="ru-RU" sz="2800" dirty="0" smtClean="0"/>
              <a:t> </a:t>
            </a:r>
            <a:r>
              <a:rPr lang="ru-RU" sz="2800" dirty="0"/>
              <a:t>фактов и вывести новые факты-знания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-2738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 получения знаний: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0466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2800" dirty="0" smtClean="0"/>
              <a:t>1) </a:t>
            </a:r>
            <a:r>
              <a:rPr lang="ru-RU" sz="2800" dirty="0" smtClean="0"/>
              <a:t>должно быть убеждение в истинности правил, напри</a:t>
            </a:r>
            <a:r>
              <a:rPr lang="en-US" sz="2800" dirty="0" smtClean="0"/>
              <a:t>-</a:t>
            </a:r>
            <a:r>
              <a:rPr lang="ru-RU" sz="2800" dirty="0" smtClean="0"/>
              <a:t>мер, для “</a:t>
            </a:r>
            <a:r>
              <a:rPr lang="ru-RU" sz="2800" i="1" dirty="0" smtClean="0"/>
              <a:t>всех  животных класса хищников</a:t>
            </a:r>
            <a:r>
              <a:rPr lang="ru-RU" sz="2800" dirty="0" smtClean="0"/>
              <a:t>“ правило истинно;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5293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Выбирается предметная </a:t>
            </a:r>
            <a:r>
              <a:rPr lang="ru-RU" sz="2800" b="1" dirty="0">
                <a:solidFill>
                  <a:srgbClr val="0066FF"/>
                </a:solidFill>
              </a:rPr>
              <a:t>область определения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r>
              <a:rPr lang="ru-RU" sz="2800" dirty="0"/>
              <a:t>- конечное или бесконечное  множество (</a:t>
            </a:r>
            <a:r>
              <a:rPr lang="ru-RU" sz="2800" b="1" dirty="0">
                <a:solidFill>
                  <a:srgbClr val="0066FF"/>
                </a:solidFill>
              </a:rPr>
              <a:t>универсальный класс</a:t>
            </a:r>
            <a:r>
              <a:rPr lang="ru-RU" sz="2800" dirty="0"/>
              <a:t>) </a:t>
            </a:r>
            <a:r>
              <a:rPr lang="ru-RU" sz="2800" dirty="0" smtClean="0"/>
              <a:t>объектов </a:t>
            </a:r>
            <a:r>
              <a:rPr lang="ru-RU" sz="2800" dirty="0"/>
              <a:t>и некоторое свойство </a:t>
            </a:r>
            <a:r>
              <a:rPr lang="en-US" sz="2800" i="1" dirty="0"/>
              <a:t>P</a:t>
            </a:r>
            <a:r>
              <a:rPr lang="ru-RU" sz="2800" dirty="0"/>
              <a:t> объектов из </a:t>
            </a:r>
            <a:r>
              <a:rPr lang="en-US" sz="2800" i="1" dirty="0"/>
              <a:t>W</a:t>
            </a:r>
            <a:r>
              <a:rPr lang="ru-RU" sz="2800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7707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Р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– символическое обозначение этого свойства называется одноместным предикатом, где </a:t>
            </a:r>
            <a:r>
              <a:rPr lang="en-US" sz="2800" i="1" dirty="0"/>
              <a:t>P </a:t>
            </a:r>
            <a:r>
              <a:rPr lang="ru-RU" sz="2800" dirty="0" smtClean="0"/>
              <a:t>– предикат</a:t>
            </a:r>
            <a:r>
              <a:rPr lang="en-US" sz="2800" dirty="0" smtClean="0"/>
              <a:t>-</a:t>
            </a:r>
            <a:r>
              <a:rPr lang="ru-RU" sz="2800" dirty="0" err="1" smtClean="0"/>
              <a:t>ный</a:t>
            </a:r>
            <a:r>
              <a:rPr lang="ru-RU" sz="2800" dirty="0" smtClean="0"/>
              <a:t> </a:t>
            </a:r>
            <a:r>
              <a:rPr lang="ru-RU" sz="2800" dirty="0"/>
              <a:t>символ, </a:t>
            </a:r>
            <a:r>
              <a:rPr lang="en-US" sz="2800" i="1" dirty="0"/>
              <a:t>x</a:t>
            </a:r>
            <a:r>
              <a:rPr lang="ru-RU" sz="2800" dirty="0">
                <a:sym typeface="Symbol"/>
              </a:rPr>
              <a:t></a:t>
            </a:r>
            <a:r>
              <a:rPr lang="en-US" sz="2800" i="1" dirty="0"/>
              <a:t>W</a:t>
            </a:r>
            <a:r>
              <a:rPr lang="ru-RU" sz="2800" dirty="0"/>
              <a:t> - переменная (аргумент) предиката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356373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= (</a:t>
            </a:r>
            <a:r>
              <a:rPr lang="en-US" sz="2800" i="1" dirty="0"/>
              <a:t>x</a:t>
            </a:r>
            <a:r>
              <a:rPr lang="ru-RU" sz="2800" dirty="0"/>
              <a:t> обладает свойством </a:t>
            </a:r>
            <a:r>
              <a:rPr lang="en-US" sz="2800" i="1" dirty="0"/>
              <a:t>P</a:t>
            </a:r>
            <a:r>
              <a:rPr lang="ru-RU" sz="2800" dirty="0"/>
              <a:t>) – утверждение, которое может быть истинным или ложным в зависимости от конкретного значения аргумента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Рассматривается не одно значение-подстановка, а </a:t>
            </a:r>
            <a:r>
              <a:rPr lang="ru-RU" sz="2800" dirty="0" err="1" smtClean="0"/>
              <a:t>некото-рое</a:t>
            </a:r>
            <a:r>
              <a:rPr lang="ru-RU" sz="2800" dirty="0" smtClean="0"/>
              <a:t> количество, заменяющее связку “всякий”. Для </a:t>
            </a:r>
            <a:r>
              <a:rPr lang="ru-RU" sz="2800" dirty="0" err="1" smtClean="0"/>
              <a:t>про-верки</a:t>
            </a:r>
            <a:r>
              <a:rPr lang="ru-RU" sz="2800" dirty="0" smtClean="0"/>
              <a:t> законов достаточно применить две разные </a:t>
            </a:r>
            <a:r>
              <a:rPr lang="ru-RU" sz="2800" dirty="0" err="1" smtClean="0"/>
              <a:t>подста-новки</a:t>
            </a:r>
            <a:r>
              <a:rPr lang="ru-RU" sz="2800" dirty="0" smtClean="0"/>
              <a:t> констант </a:t>
            </a:r>
            <a:r>
              <a:rPr lang="en-US" sz="2800" i="1" dirty="0" smtClean="0"/>
              <a:t>x</a:t>
            </a:r>
            <a:r>
              <a:rPr lang="ru-RU" sz="2800" dirty="0" smtClean="0"/>
              <a:t>/</a:t>
            </a:r>
            <a:r>
              <a:rPr lang="en-US" sz="2800" i="1" dirty="0" smtClean="0"/>
              <a:t>a</a:t>
            </a:r>
            <a:r>
              <a:rPr lang="ru-RU" sz="2800" dirty="0" smtClean="0"/>
              <a:t> и </a:t>
            </a:r>
            <a:r>
              <a:rPr lang="en-US" sz="2800" i="1" dirty="0" smtClean="0"/>
              <a:t>x</a:t>
            </a:r>
            <a:r>
              <a:rPr lang="ru-RU" sz="2800" dirty="0" smtClean="0"/>
              <a:t>/</a:t>
            </a:r>
            <a:r>
              <a:rPr lang="en-US" sz="2800" i="1" dirty="0" smtClean="0"/>
              <a:t>b</a:t>
            </a:r>
            <a:r>
              <a:rPr lang="ru-RU" sz="2800" dirty="0" smtClean="0"/>
              <a:t> для </a:t>
            </a:r>
            <a:r>
              <a:rPr lang="en-US" sz="2800" i="1" dirty="0" smtClean="0"/>
              <a:t>x</a:t>
            </a:r>
            <a:r>
              <a:rPr lang="en-US" sz="2800" dirty="0" smtClean="0">
                <a:sym typeface="Symbol"/>
              </a:rPr>
              <a:t>  </a:t>
            </a:r>
            <a:r>
              <a:rPr lang="en-US" sz="2800" i="1" dirty="0" smtClean="0"/>
              <a:t>W</a:t>
            </a:r>
            <a:r>
              <a:rPr lang="ru-RU" sz="2800" dirty="0" smtClean="0"/>
              <a:t> и в соответствующей формуле вместо квантора (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</a:t>
            </a:r>
            <a:r>
              <a:rPr lang="ru-RU" sz="2800" dirty="0" smtClean="0"/>
              <a:t>)</a:t>
            </a:r>
            <a:r>
              <a:rPr lang="ru-RU" sz="2800" i="1" dirty="0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иметь ввиду </a:t>
            </a:r>
            <a:r>
              <a:rPr lang="ru-RU" sz="2800" dirty="0" err="1" smtClean="0"/>
              <a:t>произве-дение</a:t>
            </a:r>
            <a:r>
              <a:rPr lang="ru-RU" sz="2800" dirty="0" smtClean="0"/>
              <a:t> высказываний 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3491880" y="2090383"/>
          <a:ext cx="4044692" cy="90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Формула" r:id="rId3" imgW="1600200" imgH="355600" progId="Equation.3">
                  <p:embed/>
                </p:oleObj>
              </mc:Choice>
              <mc:Fallback>
                <p:oleObj name="Формула" r:id="rId3" imgW="1600200" imgH="355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090383"/>
                        <a:ext cx="4044692" cy="906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564904"/>
            <a:ext cx="9144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Пример.</a:t>
            </a:r>
            <a:endParaRPr lang="ru-RU" sz="2800" dirty="0" smtClean="0"/>
          </a:p>
          <a:p>
            <a:r>
              <a:rPr lang="ru-RU" sz="2800" dirty="0" smtClean="0"/>
              <a:t>   В формуле </a:t>
            </a:r>
            <a:r>
              <a:rPr lang="en-US" sz="2800" dirty="0" smtClean="0">
                <a:sym typeface="Symbol"/>
              </a:rPr>
              <a:t> </a:t>
            </a:r>
            <a:r>
              <a:rPr lang="ru-RU" sz="2800" i="1" dirty="0" smtClean="0"/>
              <a:t>у</a:t>
            </a:r>
            <a:r>
              <a:rPr lang="ru-RU" sz="2800" dirty="0" smtClean="0"/>
              <a:t> [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 </a:t>
            </a:r>
            <a:r>
              <a:rPr lang="ru-RU" sz="2800" i="1" dirty="0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)]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ru-RU" sz="2800" i="1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</a:t>
            </a:r>
          </a:p>
          <a:p>
            <a:pPr>
              <a:spcAft>
                <a:spcPts val="600"/>
              </a:spcAft>
            </a:pP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 </a:t>
            </a:r>
            <a:r>
              <a:rPr lang="ru-RU" sz="2800" i="1" dirty="0" smtClean="0"/>
              <a:t>у</a:t>
            </a:r>
            <a:r>
              <a:rPr lang="ru-RU" sz="2800" dirty="0" smtClean="0"/>
              <a:t> [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 </a:t>
            </a:r>
            <a:r>
              <a:rPr lang="ru-RU" sz="2800" i="1" dirty="0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)]</a:t>
            </a:r>
            <a:r>
              <a:rPr lang="en-US" sz="2800" dirty="0" smtClean="0">
                <a:sym typeface="Symbol"/>
              </a:rPr>
              <a:t>   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ru-RU" sz="2800" i="1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  - навешивание</a:t>
            </a:r>
          </a:p>
          <a:p>
            <a:pPr>
              <a:spcAft>
                <a:spcPts val="600"/>
              </a:spcAft>
            </a:pPr>
            <a:r>
              <a:rPr lang="ru-RU" sz="2800" dirty="0" smtClean="0"/>
              <a:t>                                                             - замена</a:t>
            </a:r>
          </a:p>
          <a:p>
            <a:endParaRPr lang="ru-RU" sz="2800" dirty="0" smtClean="0"/>
          </a:p>
          <a:p>
            <a:r>
              <a:rPr lang="ru-RU" sz="2800" dirty="0" smtClean="0"/>
              <a:t>(</a:t>
            </a:r>
            <a:r>
              <a:rPr lang="en-US" sz="2800" i="1" dirty="0" err="1" smtClean="0"/>
              <a:t>ab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/>
              <a:t>)(</a:t>
            </a:r>
            <a:r>
              <a:rPr lang="en-US" sz="2800" i="1" dirty="0" err="1" smtClean="0"/>
              <a:t>ab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i="1" dirty="0" smtClean="0"/>
              <a:t>B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 </a:t>
            </a:r>
            <a:r>
              <a:rPr lang="en-US" sz="2800" i="1" dirty="0" smtClean="0"/>
              <a:t>AB</a:t>
            </a:r>
            <a:r>
              <a:rPr lang="en-US" sz="2800" dirty="0" smtClean="0"/>
              <a:t> </a:t>
            </a:r>
            <a:r>
              <a:rPr lang="ru-RU" sz="2800" dirty="0" smtClean="0"/>
              <a:t>      - М-интерпретация.</a:t>
            </a:r>
            <a:endParaRPr lang="ru-RU" sz="28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080777"/>
              </p:ext>
            </p:extLst>
          </p:nvPr>
        </p:nvGraphicFramePr>
        <p:xfrm>
          <a:off x="179512" y="4005598"/>
          <a:ext cx="4532694" cy="80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Формула" r:id="rId5" imgW="2044700" imgH="355600" progId="Equation.3">
                  <p:embed/>
                </p:oleObj>
              </mc:Choice>
              <mc:Fallback>
                <p:oleObj name="Формула" r:id="rId5" imgW="2044700" imgH="355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005598"/>
                        <a:ext cx="4532694" cy="803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52292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Пример.</a:t>
            </a:r>
            <a:endParaRPr lang="ru-RU" sz="2800" dirty="0" smtClean="0"/>
          </a:p>
          <a:p>
            <a:r>
              <a:rPr lang="ru-RU" sz="2800" dirty="0" smtClean="0"/>
              <a:t>“Для всяких целых 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справедливо утверждение, что 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четный или  нечетный”: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pitchFamily="18" charset="2"/>
              <a:buChar char="&quot;"/>
            </a:pPr>
            <a:r>
              <a:rPr lang="en-US" sz="2800" i="1" dirty="0" smtClean="0"/>
              <a:t>x 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</a:t>
            </a:r>
            <a:r>
              <a:rPr lang="en-US" sz="2800" dirty="0" smtClean="0">
                <a:sym typeface="Symbol"/>
              </a:rPr>
              <a:t> </a:t>
            </a:r>
            <a:r>
              <a:rPr lang="ru-RU" sz="2800" dirty="0" smtClean="0"/>
              <a:t> </a:t>
            </a:r>
            <a:r>
              <a:rPr lang="ru-RU" sz="2800" dirty="0" smtClean="0">
                <a:sym typeface="Symbol"/>
              </a:rPr>
              <a:t>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))=</a:t>
            </a:r>
          </a:p>
          <a:p>
            <a:endParaRPr lang="ru-RU" sz="1200" dirty="0" smtClean="0"/>
          </a:p>
          <a:p>
            <a:r>
              <a:rPr lang="ru-RU" sz="2800" dirty="0" smtClean="0"/>
              <a:t>формула общезначима.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822041" y="44624"/>
          <a:ext cx="6321959" cy="84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Формула" r:id="rId3" imgW="2705100" imgH="368300" progId="Equation.3">
                  <p:embed/>
                </p:oleObj>
              </mc:Choice>
              <mc:Fallback>
                <p:oleObj name="Формула" r:id="rId3" imgW="2705100" imgH="3683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041" y="44624"/>
                        <a:ext cx="6321959" cy="8416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980728"/>
            <a:ext cx="9144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</a:t>
            </a:r>
            <a:r>
              <a:rPr lang="ru-RU" sz="2800" b="1" dirty="0" smtClean="0">
                <a:solidFill>
                  <a:srgbClr val="0066FF"/>
                </a:solidFill>
              </a:rPr>
              <a:t>двухместного предиката        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b="1" dirty="0" smtClean="0">
                <a:solidFill>
                  <a:srgbClr val="0066FF"/>
                </a:solidFill>
              </a:rPr>
              <a:t> </a:t>
            </a:r>
            <a:r>
              <a:rPr lang="en-US" sz="2800" i="1" dirty="0" smtClean="0"/>
              <a:t>x</a:t>
            </a:r>
            <a:r>
              <a:rPr lang="en-US" sz="2800" dirty="0" smtClean="0">
                <a:sym typeface="Symbol"/>
              </a:rPr>
              <a:t>  </a:t>
            </a:r>
            <a:r>
              <a:rPr lang="en-US" sz="2800" i="1" dirty="0" smtClean="0"/>
              <a:t>y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 =</a:t>
            </a:r>
          </a:p>
          <a:p>
            <a:endParaRPr lang="ru-RU" sz="1100" dirty="0" smtClean="0"/>
          </a:p>
          <a:p>
            <a:r>
              <a:rPr lang="ru-RU" sz="2800" dirty="0" smtClean="0"/>
              <a:t>=</a:t>
            </a:r>
          </a:p>
          <a:p>
            <a:endParaRPr lang="ru-RU" sz="1200" dirty="0" smtClean="0"/>
          </a:p>
          <a:p>
            <a:r>
              <a:rPr lang="ru-RU" sz="2800" dirty="0" smtClean="0"/>
              <a:t>где  </a:t>
            </a:r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b</a:t>
            </a:r>
            <a:r>
              <a:rPr lang="ru-RU" sz="2800" dirty="0" smtClean="0"/>
              <a:t> – булева переменная, представляющая значение </a:t>
            </a:r>
            <a:r>
              <a:rPr lang="el-GR" sz="2800" dirty="0" smtClean="0"/>
              <a:t>λ</a:t>
            </a:r>
            <a:r>
              <a:rPr lang="ru-RU" sz="2800" dirty="0" smtClean="0"/>
              <a:t>(</a:t>
            </a:r>
            <a:r>
              <a:rPr lang="en-US" sz="2800" i="1" dirty="0" smtClean="0"/>
              <a:t>a</a:t>
            </a:r>
            <a:r>
              <a:rPr lang="ru-RU" sz="2800" i="1" dirty="0" smtClean="0"/>
              <a:t>,</a:t>
            </a:r>
            <a:r>
              <a:rPr lang="en-US" sz="2800" i="1" dirty="0" smtClean="0"/>
              <a:t>b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23528" y="1484784"/>
          <a:ext cx="882047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Формула" r:id="rId5" imgW="3886200" imgH="368300" progId="Equation.3">
                  <p:embed/>
                </p:oleObj>
              </mc:Choice>
              <mc:Fallback>
                <p:oleObj name="Формула" r:id="rId5" imgW="3886200" imgH="3683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84784"/>
                        <a:ext cx="8820472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2996952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</a:t>
            </a:r>
            <a:r>
              <a:rPr lang="ru-RU" sz="2800" b="1" dirty="0" smtClean="0">
                <a:solidFill>
                  <a:srgbClr val="0066FF"/>
                </a:solidFill>
              </a:rPr>
              <a:t>многоместного</a:t>
            </a:r>
            <a:r>
              <a:rPr lang="ru-RU" sz="2800" dirty="0" smtClean="0">
                <a:solidFill>
                  <a:srgbClr val="0066FF"/>
                </a:solidFill>
              </a:rPr>
              <a:t> </a:t>
            </a:r>
            <a:r>
              <a:rPr lang="ru-RU" sz="2800" b="1" dirty="0" smtClean="0">
                <a:solidFill>
                  <a:srgbClr val="0066FF"/>
                </a:solidFill>
              </a:rPr>
              <a:t>предиката</a:t>
            </a:r>
            <a:r>
              <a:rPr lang="ru-RU" sz="2800" dirty="0" smtClean="0">
                <a:solidFill>
                  <a:srgbClr val="0066FF"/>
                </a:solidFill>
              </a:rPr>
              <a:t> 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1</a:t>
            </a:r>
            <a:r>
              <a:rPr lang="ru-RU" sz="2800" b="1" baseline="-25000" dirty="0" smtClean="0"/>
              <a:t> </a:t>
            </a:r>
            <a:r>
              <a:rPr lang="ru-RU" sz="2800" b="1" dirty="0" smtClean="0"/>
              <a:t>.... 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baseline="-25000" dirty="0" smtClean="0"/>
              <a:t>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, ... 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) =</a:t>
            </a:r>
          </a:p>
          <a:p>
            <a:endParaRPr lang="ru-RU" sz="800" b="1" dirty="0" smtClean="0"/>
          </a:p>
          <a:p>
            <a:r>
              <a:rPr lang="ru-RU" sz="2800" b="1" dirty="0" smtClean="0"/>
              <a:t> =</a:t>
            </a:r>
            <a:r>
              <a:rPr lang="ru-RU" sz="2800" dirty="0" smtClean="0"/>
              <a:t>                                    </a:t>
            </a:r>
            <a:r>
              <a:rPr lang="ru-RU" sz="2800" b="1" dirty="0" smtClean="0"/>
              <a:t>– </a:t>
            </a:r>
            <a:r>
              <a:rPr lang="ru-RU" sz="2800" dirty="0" smtClean="0"/>
              <a:t>произведение 2</a:t>
            </a:r>
            <a:r>
              <a:rPr lang="en-US" sz="2800" i="1" baseline="30000" dirty="0" smtClean="0"/>
              <a:t>n</a:t>
            </a:r>
            <a:r>
              <a:rPr lang="en-US" sz="2800" baseline="30000" dirty="0" smtClean="0"/>
              <a:t> </a:t>
            </a:r>
            <a:r>
              <a:rPr lang="ru-RU" sz="2800" dirty="0" smtClean="0"/>
              <a:t>высказываний для</a:t>
            </a:r>
          </a:p>
          <a:p>
            <a:endParaRPr lang="ru-RU" sz="1000" dirty="0" smtClean="0"/>
          </a:p>
          <a:p>
            <a:r>
              <a:rPr lang="ru-RU" sz="2800" dirty="0" smtClean="0"/>
              <a:t> 2</a:t>
            </a:r>
            <a:r>
              <a:rPr lang="ru-RU" sz="2800" i="1" baseline="30000" dirty="0" smtClean="0"/>
              <a:t>n</a:t>
            </a:r>
            <a:r>
              <a:rPr lang="ru-RU" sz="2800" baseline="30000" dirty="0" smtClean="0"/>
              <a:t> </a:t>
            </a:r>
            <a:r>
              <a:rPr lang="ru-RU" sz="2800" dirty="0" smtClean="0"/>
              <a:t>подстановок значений {</a:t>
            </a:r>
            <a:r>
              <a:rPr lang="ru-RU" sz="2800" i="1" dirty="0" err="1" smtClean="0"/>
              <a:t>a</a:t>
            </a:r>
            <a:r>
              <a:rPr lang="ru-RU" sz="2800" i="1" dirty="0" smtClean="0"/>
              <a:t>, </a:t>
            </a:r>
            <a:r>
              <a:rPr lang="ru-RU" sz="2800" i="1" dirty="0" err="1" smtClean="0"/>
              <a:t>b</a:t>
            </a:r>
            <a:r>
              <a:rPr lang="ru-RU" sz="2800" dirty="0" smtClean="0"/>
              <a:t>,….} вместо индексов </a:t>
            </a:r>
            <a:r>
              <a:rPr lang="en-US" sz="2800" i="1" dirty="0" err="1" smtClean="0"/>
              <a:t>i</a:t>
            </a:r>
            <a:r>
              <a:rPr lang="ru-RU" sz="2800" i="1" dirty="0" smtClean="0"/>
              <a:t>, </a:t>
            </a:r>
            <a:r>
              <a:rPr lang="en-US" sz="2800" i="1" dirty="0" smtClean="0"/>
              <a:t>j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539552" y="3501008"/>
          <a:ext cx="2549053" cy="8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Формула" r:id="rId7" imgW="1079500" imgH="368300" progId="Equation.3">
                  <p:embed/>
                </p:oleObj>
              </mc:Choice>
              <mc:Fallback>
                <p:oleObj name="Формула" r:id="rId7" imgW="1079500" imgH="3683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501008"/>
                        <a:ext cx="2549053" cy="83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0" y="458112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Определение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Формула с </a:t>
            </a:r>
            <a:r>
              <a:rPr lang="ru-RU" sz="2800" b="1" dirty="0" smtClean="0">
                <a:solidFill>
                  <a:srgbClr val="0066FF"/>
                </a:solidFill>
              </a:rPr>
              <a:t>квантором существования</a:t>
            </a:r>
            <a:r>
              <a:rPr lang="ru-RU" sz="2800" dirty="0" smtClean="0">
                <a:solidFill>
                  <a:srgbClr val="0066FF"/>
                </a:solidFill>
              </a:rPr>
              <a:t> </a:t>
            </a:r>
            <a:r>
              <a:rPr lang="ru-RU" sz="2800" dirty="0" smtClean="0"/>
              <a:t>(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ru-RU" sz="2800" dirty="0" smtClean="0"/>
              <a:t>)</a:t>
            </a:r>
            <a:r>
              <a:rPr lang="ru-RU" sz="2800" i="1" dirty="0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истинное высказывание, если по крайней мере для одного </a:t>
            </a:r>
            <a:r>
              <a:rPr lang="ru-RU" sz="2800" dirty="0" err="1" smtClean="0"/>
              <a:t>значе-ния</a:t>
            </a:r>
            <a:r>
              <a:rPr lang="ru-RU" sz="2800" dirty="0" smtClean="0"/>
              <a:t> аргумента 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из </a:t>
            </a:r>
            <a:r>
              <a:rPr lang="en-US" sz="2800" i="1" dirty="0" smtClean="0"/>
              <a:t>W </a:t>
            </a:r>
            <a:r>
              <a:rPr lang="ru-RU" sz="2800" dirty="0" smtClean="0"/>
              <a:t> предикат истинный («существует 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из </a:t>
            </a:r>
            <a:r>
              <a:rPr lang="en-US" sz="2800" i="1" dirty="0" smtClean="0"/>
              <a:t>D</a:t>
            </a:r>
            <a:r>
              <a:rPr lang="ru-RU" sz="2800" i="1" dirty="0" smtClean="0"/>
              <a:t>»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Квантор существования – обобщение дизъюнкции на область интерпретации </a:t>
            </a:r>
            <a:r>
              <a:rPr lang="en-US" sz="2800" i="1" dirty="0" smtClean="0"/>
              <a:t>W</a:t>
            </a:r>
            <a:r>
              <a:rPr lang="ru-RU" sz="2800" dirty="0" smtClean="0"/>
              <a:t>. Если </a:t>
            </a:r>
            <a:r>
              <a:rPr lang="en-US" sz="2800" i="1" dirty="0" smtClean="0"/>
              <a:t>W</a:t>
            </a:r>
            <a:r>
              <a:rPr lang="ru-RU" sz="2800" dirty="0" smtClean="0"/>
              <a:t> – конечная область, то </a:t>
            </a:r>
          </a:p>
          <a:p>
            <a:r>
              <a:rPr lang="ru-RU" sz="2800" dirty="0" smtClean="0"/>
              <a:t>(</a:t>
            </a:r>
            <a:r>
              <a:rPr lang="en-US" sz="2800" dirty="0" smtClean="0">
                <a:sym typeface="Symbol"/>
              </a:rPr>
              <a:t> </a:t>
            </a:r>
            <a:r>
              <a:rPr lang="en-US" sz="2800" i="1" dirty="0" smtClean="0"/>
              <a:t>x</a:t>
            </a:r>
            <a:r>
              <a:rPr lang="ru-RU" sz="2800" dirty="0" smtClean="0"/>
              <a:t>)</a:t>
            </a:r>
            <a:r>
              <a:rPr lang="ru-RU" sz="2800" i="1" dirty="0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= </a:t>
            </a:r>
            <a:r>
              <a:rPr lang="ru-RU" sz="2800" i="1" dirty="0" smtClean="0"/>
              <a:t>Р</a:t>
            </a:r>
            <a:r>
              <a:rPr lang="ru-RU" sz="2800" dirty="0" smtClean="0"/>
              <a:t>(</a:t>
            </a:r>
            <a:r>
              <a:rPr lang="en-US" sz="2800" i="1" dirty="0" smtClean="0"/>
              <a:t>e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ru-RU" sz="2800" i="1" dirty="0" smtClean="0"/>
              <a:t>Р</a:t>
            </a:r>
            <a:r>
              <a:rPr lang="ru-RU" sz="2800" dirty="0" smtClean="0"/>
              <a:t>(</a:t>
            </a:r>
            <a:r>
              <a:rPr lang="en-US" sz="2800" i="1" dirty="0" smtClean="0"/>
              <a:t>e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...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ru-RU" sz="2800" i="1" dirty="0" smtClean="0"/>
              <a:t>Р</a:t>
            </a:r>
            <a:r>
              <a:rPr lang="ru-RU" sz="2800" dirty="0" smtClean="0"/>
              <a:t>(</a:t>
            </a:r>
            <a:r>
              <a:rPr lang="en-US" sz="2800" i="1" dirty="0" smtClean="0"/>
              <a:t>e</a:t>
            </a:r>
            <a:r>
              <a:rPr lang="en-US" sz="2800" baseline="-25000" dirty="0" smtClean="0"/>
              <a:t>n</a:t>
            </a:r>
            <a:r>
              <a:rPr lang="ru-RU" sz="2800" dirty="0" smtClean="0"/>
              <a:t>) = </a:t>
            </a:r>
          </a:p>
          <a:p>
            <a:r>
              <a:rPr lang="ru-RU" sz="2800" dirty="0" smtClean="0"/>
              <a:t> где </a:t>
            </a:r>
            <a:r>
              <a:rPr lang="ru-RU" sz="2800" i="1" dirty="0" smtClean="0"/>
              <a:t>Р</a:t>
            </a:r>
            <a:r>
              <a:rPr lang="ru-RU" sz="2800" dirty="0" smtClean="0"/>
              <a:t>(</a:t>
            </a:r>
            <a:r>
              <a:rPr lang="en-US" sz="2800" i="1" dirty="0" smtClean="0"/>
              <a:t>e</a:t>
            </a:r>
            <a:r>
              <a:rPr lang="ru-RU" sz="2800" i="1" baseline="-25000" dirty="0" err="1" smtClean="0"/>
              <a:t>i</a:t>
            </a:r>
            <a:r>
              <a:rPr lang="ru-RU" sz="2800" dirty="0" smtClean="0"/>
              <a:t>)</a:t>
            </a:r>
            <a:r>
              <a:rPr lang="ru-RU" sz="2800" dirty="0" err="1" smtClean="0"/>
              <a:t>=</a:t>
            </a:r>
            <a:r>
              <a:rPr lang="ru-RU" sz="2800" i="1" dirty="0" err="1" smtClean="0"/>
              <a:t>е</a:t>
            </a:r>
            <a:r>
              <a:rPr lang="en-US" sz="2800" i="1" baseline="-25000" dirty="0" err="1" smtClean="0"/>
              <a:t>i</a:t>
            </a:r>
            <a:r>
              <a:rPr lang="en-US" sz="2800" dirty="0" smtClean="0">
                <a:sym typeface="Symbol"/>
              </a:rPr>
              <a:t> </a:t>
            </a:r>
            <a:r>
              <a:rPr lang="ru-RU" sz="2800" dirty="0" smtClean="0"/>
              <a:t>{</a:t>
            </a:r>
            <a:r>
              <a:rPr lang="en-US" sz="2800" i="1" dirty="0" smtClean="0"/>
              <a:t>T</a:t>
            </a:r>
            <a:r>
              <a:rPr lang="ru-RU" sz="2800" i="1" dirty="0" smtClean="0"/>
              <a:t>,</a:t>
            </a:r>
            <a:r>
              <a:rPr lang="en-US" sz="2800" i="1" dirty="0" smtClean="0"/>
              <a:t>F</a:t>
            </a:r>
            <a:r>
              <a:rPr lang="ru-RU" sz="2800" dirty="0" smtClean="0"/>
              <a:t>} – простое высказывание. </a:t>
            </a:r>
            <a:endParaRPr lang="ru-RU" sz="28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5292080" y="830484"/>
          <a:ext cx="3744416" cy="87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Формула" r:id="rId3" imgW="1459866" imgH="342751" progId="Equation.3">
                  <p:embed/>
                </p:oleObj>
              </mc:Choice>
              <mc:Fallback>
                <p:oleObj name="Формула" r:id="rId3" imgW="1459866" imgH="34275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830484"/>
                        <a:ext cx="3744416" cy="8703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700808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Высказывание (</a:t>
            </a:r>
            <a:r>
              <a:rPr lang="en-US" sz="2800" dirty="0" smtClean="0">
                <a:sym typeface="Symbol"/>
              </a:rPr>
              <a:t> </a:t>
            </a:r>
            <a:r>
              <a:rPr lang="en-US" sz="2800" i="1" dirty="0" smtClean="0"/>
              <a:t>x</a:t>
            </a:r>
            <a:r>
              <a:rPr lang="ru-RU" sz="2800" dirty="0" smtClean="0"/>
              <a:t>)</a:t>
            </a:r>
            <a:r>
              <a:rPr lang="ru-RU" sz="2800" i="1" dirty="0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истинное, если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- выполнимый предикат. </a:t>
            </a:r>
          </a:p>
          <a:p>
            <a:r>
              <a:rPr lang="ru-RU" sz="2800" dirty="0" err="1" smtClean="0"/>
              <a:t>Экзистенциал</a:t>
            </a:r>
            <a:r>
              <a:rPr lang="ru-RU" sz="2800" dirty="0" smtClean="0"/>
              <a:t> выполнимого предиката </a:t>
            </a:r>
            <a:r>
              <a:rPr lang="ru-RU" sz="2800" i="1" dirty="0" smtClean="0"/>
              <a:t>Р </a:t>
            </a:r>
            <a:r>
              <a:rPr lang="ru-RU" sz="2800" dirty="0" smtClean="0"/>
              <a:t>- непустое </a:t>
            </a:r>
            <a:r>
              <a:rPr lang="ru-RU" sz="2800" dirty="0" err="1" smtClean="0"/>
              <a:t>под-множество</a:t>
            </a:r>
            <a:r>
              <a:rPr lang="ru-RU" sz="2800" dirty="0" smtClean="0"/>
              <a:t> </a:t>
            </a:r>
            <a:r>
              <a:rPr lang="en-US" sz="2800" i="1" dirty="0" smtClean="0"/>
              <a:t>W</a:t>
            </a:r>
            <a:r>
              <a:rPr lang="ru-RU" sz="2800" i="1" dirty="0" smtClean="0"/>
              <a:t>.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Если высказывание (</a:t>
            </a:r>
            <a:r>
              <a:rPr lang="en-US" sz="2800" dirty="0" smtClean="0">
                <a:sym typeface="Symbol"/>
              </a:rPr>
              <a:t> </a:t>
            </a:r>
            <a:r>
              <a:rPr lang="en-US" sz="2800" i="1" dirty="0" smtClean="0"/>
              <a:t>x</a:t>
            </a:r>
            <a:r>
              <a:rPr lang="ru-RU" sz="2800" dirty="0" smtClean="0"/>
              <a:t>)</a:t>
            </a:r>
            <a:r>
              <a:rPr lang="ru-RU" sz="2800" i="1" dirty="0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ложно, то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невыполнимый (тождественно-ложный) предикат или противоречие, </a:t>
            </a:r>
            <a:r>
              <a:rPr lang="ru-RU" sz="2800" dirty="0" err="1" smtClean="0"/>
              <a:t>экзистенциал</a:t>
            </a:r>
            <a:r>
              <a:rPr lang="ru-RU" sz="2800" dirty="0" smtClean="0"/>
              <a:t> предиката </a:t>
            </a:r>
            <a:r>
              <a:rPr lang="ru-RU" sz="2800" i="1" dirty="0" smtClean="0"/>
              <a:t>Р</a:t>
            </a:r>
            <a:r>
              <a:rPr lang="ru-RU" sz="2800" dirty="0" smtClean="0"/>
              <a:t> - пустое подмножество.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653136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Следствие. </a:t>
            </a:r>
            <a:r>
              <a:rPr lang="ru-RU" sz="2800" dirty="0" smtClean="0"/>
              <a:t>Для анализа на выполнимость формула со свободными переменными должна быть замкнута кванторами существования. Квантор заменяет сумма для двух подстановок {</a:t>
            </a:r>
            <a:r>
              <a:rPr lang="ru-RU" sz="2800" i="1" dirty="0" err="1" smtClean="0"/>
              <a:t>a,b</a:t>
            </a:r>
            <a:r>
              <a:rPr lang="ru-RU" sz="2800" dirty="0" smtClean="0"/>
              <a:t>} каждой переменной одноместного  предиката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Примеры</a:t>
            </a:r>
            <a:r>
              <a:rPr lang="ru-RU" sz="2800" dirty="0" smtClean="0"/>
              <a:t>.</a:t>
            </a:r>
          </a:p>
          <a:p>
            <a:r>
              <a:rPr lang="en-US" sz="2800" dirty="0" smtClean="0">
                <a:sym typeface="Symbol"/>
              </a:rPr>
              <a:t> 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 </a:t>
            </a:r>
            <a:r>
              <a:rPr lang="en-US" sz="2800" dirty="0" smtClean="0"/>
              <a:t>Σ </a:t>
            </a:r>
            <a:r>
              <a:rPr lang="en-US" sz="2800" i="1" dirty="0" smtClean="0"/>
              <a:t>λ</a:t>
            </a:r>
            <a:r>
              <a:rPr lang="ru-RU" sz="2800" dirty="0" smtClean="0"/>
              <a:t>(</a:t>
            </a:r>
            <a:r>
              <a:rPr lang="en-US" sz="2800" i="1" dirty="0" err="1" smtClean="0"/>
              <a:t>i</a:t>
            </a:r>
            <a:r>
              <a:rPr lang="ru-RU" sz="2800" dirty="0" smtClean="0"/>
              <a:t>) = </a:t>
            </a:r>
            <a:r>
              <a:rPr lang="en-US" sz="2800" i="1" dirty="0" smtClean="0"/>
              <a:t>λ</a:t>
            </a:r>
            <a:r>
              <a:rPr lang="ru-RU" sz="2800" dirty="0" smtClean="0"/>
              <a:t>(</a:t>
            </a:r>
            <a:r>
              <a:rPr lang="en-US" sz="2800" i="1" dirty="0" smtClean="0"/>
              <a:t>a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i="1" dirty="0" smtClean="0"/>
              <a:t>λ</a:t>
            </a:r>
            <a:r>
              <a:rPr lang="ru-RU" sz="2800" dirty="0" smtClean="0"/>
              <a:t>(</a:t>
            </a:r>
            <a:r>
              <a:rPr lang="en-US" sz="2800" i="1" dirty="0" smtClean="0"/>
              <a:t>b</a:t>
            </a:r>
            <a:r>
              <a:rPr lang="ru-RU" sz="2800" dirty="0" smtClean="0"/>
              <a:t>) </a:t>
            </a:r>
            <a:r>
              <a:rPr lang="ru-RU" sz="2800" b="1" dirty="0" smtClean="0"/>
              <a:t>= </a:t>
            </a:r>
            <a:r>
              <a:rPr lang="en-US" sz="2800" i="1" dirty="0" smtClean="0"/>
              <a:t>a</a:t>
            </a:r>
            <a:r>
              <a:rPr lang="en-US" sz="2800" b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ru-RU" sz="2800" dirty="0" smtClean="0"/>
              <a:t>– формула выполнима.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 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))=</a:t>
            </a:r>
            <a:r>
              <a:rPr lang="en-US" sz="2800" dirty="0" smtClean="0"/>
              <a:t> Σ</a:t>
            </a:r>
            <a:r>
              <a:rPr lang="ru-RU" sz="2800" dirty="0" smtClean="0"/>
              <a:t>(</a:t>
            </a:r>
            <a:r>
              <a:rPr lang="en-US" sz="2800" i="1" dirty="0" smtClean="0"/>
              <a:t>λ</a:t>
            </a:r>
            <a:r>
              <a:rPr lang="ru-RU" sz="2800" dirty="0" smtClean="0"/>
              <a:t>(</a:t>
            </a:r>
            <a:r>
              <a:rPr lang="en-US" sz="2800" i="1" dirty="0" smtClean="0"/>
              <a:t>j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 λ</a:t>
            </a:r>
            <a:r>
              <a:rPr lang="ru-RU" sz="2800" dirty="0" smtClean="0"/>
              <a:t>(</a:t>
            </a:r>
            <a:r>
              <a:rPr lang="en-US" sz="2800" i="1" dirty="0" smtClean="0"/>
              <a:t>j</a:t>
            </a:r>
            <a:r>
              <a:rPr lang="ru-RU" sz="2800" dirty="0" smtClean="0"/>
              <a:t>)) = (</a:t>
            </a:r>
            <a:r>
              <a:rPr lang="en-AU" sz="2800" i="1" dirty="0" smtClean="0"/>
              <a:t>a</a:t>
            </a:r>
            <a:r>
              <a:rPr lang="en-AU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ru-RU" sz="2800" dirty="0" smtClean="0">
                <a:sym typeface="Symbol"/>
              </a:rPr>
              <a:t></a:t>
            </a:r>
            <a:r>
              <a:rPr lang="en-AU" sz="2800" i="1" dirty="0" smtClean="0"/>
              <a:t>a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(</a:t>
            </a:r>
            <a:r>
              <a:rPr lang="en-AU" sz="2800" i="1" dirty="0" smtClean="0"/>
              <a:t>b</a:t>
            </a:r>
            <a:r>
              <a:rPr lang="en-AU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ru-RU" sz="2800" dirty="0" smtClean="0">
                <a:sym typeface="Symbol"/>
              </a:rPr>
              <a:t></a:t>
            </a:r>
            <a:r>
              <a:rPr lang="en-AU" sz="2800" i="1" dirty="0" smtClean="0"/>
              <a:t>b</a:t>
            </a:r>
            <a:r>
              <a:rPr lang="ru-RU" sz="2800" dirty="0" smtClean="0"/>
              <a:t>) = </a:t>
            </a:r>
            <a:r>
              <a:rPr lang="en-US" sz="2800" i="1" dirty="0" smtClean="0"/>
              <a:t>T</a:t>
            </a:r>
            <a:r>
              <a:rPr lang="en-US" sz="2800" dirty="0" smtClean="0"/>
              <a:t> </a:t>
            </a:r>
            <a:r>
              <a:rPr lang="ru-RU" sz="2800" dirty="0" smtClean="0"/>
              <a:t>– формула общезначима.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7281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двухместного предиката </a:t>
            </a:r>
            <a:r>
              <a:rPr lang="en-US" sz="2800" dirty="0" smtClean="0">
                <a:sym typeface="Symbol"/>
              </a:rPr>
              <a:t> </a:t>
            </a:r>
            <a:r>
              <a:rPr lang="en-US" sz="2800" i="1" dirty="0" smtClean="0"/>
              <a:t>x</a:t>
            </a:r>
            <a:r>
              <a:rPr lang="en-US" sz="2800" dirty="0" smtClean="0">
                <a:sym typeface="Symbol"/>
              </a:rPr>
              <a:t>  </a:t>
            </a:r>
            <a:r>
              <a:rPr lang="en-US" sz="2800" i="1" dirty="0" smtClean="0"/>
              <a:t>y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)=</a:t>
            </a:r>
            <a:r>
              <a:rPr lang="en-US" sz="2800" dirty="0" smtClean="0"/>
              <a:t> Σ </a:t>
            </a:r>
            <a:r>
              <a:rPr lang="en-US" sz="2800" dirty="0" err="1" smtClean="0"/>
              <a:t>Σ</a:t>
            </a:r>
            <a:r>
              <a:rPr lang="en-US" sz="2800" dirty="0" smtClean="0"/>
              <a:t> </a:t>
            </a:r>
            <a:r>
              <a:rPr lang="en-US" sz="2800" i="1" dirty="0" smtClean="0"/>
              <a:t>λ</a:t>
            </a:r>
            <a:r>
              <a:rPr lang="ru-RU" sz="2800" dirty="0" smtClean="0"/>
              <a:t>(</a:t>
            </a:r>
            <a:r>
              <a:rPr lang="ru-RU" sz="2800" i="1" dirty="0" err="1" smtClean="0"/>
              <a:t>i</a:t>
            </a:r>
            <a:r>
              <a:rPr lang="ru-RU" sz="2800" i="1" dirty="0" smtClean="0"/>
              <a:t>,</a:t>
            </a:r>
            <a:r>
              <a:rPr lang="en-US" sz="2800" i="1" dirty="0" smtClean="0"/>
              <a:t>j</a:t>
            </a:r>
            <a:r>
              <a:rPr lang="ru-RU" sz="2800" dirty="0" smtClean="0"/>
              <a:t>)=</a:t>
            </a:r>
            <a:r>
              <a:rPr lang="ru-RU" sz="2800" b="1" dirty="0" smtClean="0"/>
              <a:t> </a:t>
            </a:r>
          </a:p>
          <a:p>
            <a:r>
              <a:rPr lang="ru-RU" sz="2800" i="1" dirty="0" smtClean="0"/>
              <a:t>= </a:t>
            </a:r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a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  </a:t>
            </a:r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 </a:t>
            </a:r>
            <a:r>
              <a:rPr lang="en-US" sz="2800" i="1" dirty="0" err="1" smtClean="0"/>
              <a:t>B</a:t>
            </a:r>
            <a:r>
              <a:rPr lang="en-US" sz="2800" i="1" baseline="-25000" dirty="0" err="1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i="1" baseline="-25000" dirty="0" smtClean="0"/>
              <a:t>b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0892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общем случае формулы могут содержать разные кванторы, константы и функции.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01008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Пример интерпретации формулы с кванторами 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 </a:t>
            </a:r>
            <a:r>
              <a:rPr lang="ru-RU" sz="2800" i="1" dirty="0" smtClean="0"/>
              <a:t>у </a:t>
            </a:r>
            <a:r>
              <a:rPr lang="ru-RU" sz="2800" dirty="0" smtClean="0"/>
              <a:t>[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 </a:t>
            </a:r>
            <a:r>
              <a:rPr lang="ru-RU" sz="2800" i="1" dirty="0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)]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x</a:t>
            </a:r>
            <a:r>
              <a:rPr lang="ru-RU" sz="2800" i="1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~ </a:t>
            </a:r>
            <a:r>
              <a:rPr lang="en-US" sz="2800" dirty="0" smtClean="0">
                <a:sym typeface="Symbol"/>
              </a:rPr>
              <a:t> </a:t>
            </a:r>
            <a:r>
              <a:rPr lang="ru-RU" sz="2800" i="1" dirty="0" err="1" smtClean="0"/>
              <a:t>j</a:t>
            </a:r>
            <a:r>
              <a:rPr lang="ru-RU" sz="2800" i="1" dirty="0" smtClean="0"/>
              <a:t> </a:t>
            </a:r>
            <a:r>
              <a:rPr lang="ru-RU" sz="2800" dirty="0" smtClean="0"/>
              <a:t>[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λ</a:t>
            </a:r>
            <a:r>
              <a:rPr lang="ru-RU" sz="2800" dirty="0" smtClean="0"/>
              <a:t>(</a:t>
            </a:r>
            <a:r>
              <a:rPr lang="en-US" sz="2800" i="1" dirty="0" err="1" smtClean="0"/>
              <a:t>i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λ </a:t>
            </a:r>
            <a:r>
              <a:rPr lang="ru-RU" sz="2800" dirty="0" smtClean="0"/>
              <a:t>1(</a:t>
            </a:r>
            <a:r>
              <a:rPr lang="en-US" sz="2800" i="1" dirty="0" smtClean="0"/>
              <a:t>j</a:t>
            </a:r>
            <a:r>
              <a:rPr lang="ru-RU" sz="2800" dirty="0" smtClean="0"/>
              <a:t>)]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λ</a:t>
            </a:r>
            <a:r>
              <a:rPr lang="ru-RU" sz="2800" dirty="0" smtClean="0"/>
              <a:t>1(</a:t>
            </a:r>
            <a:r>
              <a:rPr lang="en-US" sz="2800" i="1" dirty="0" err="1" smtClean="0"/>
              <a:t>i</a:t>
            </a:r>
            <a:r>
              <a:rPr lang="ru-RU" sz="2800" dirty="0" smtClean="0"/>
              <a:t>) =                                                </a:t>
            </a:r>
            <a:r>
              <a:rPr lang="de-DE" sz="2800" dirty="0" smtClean="0"/>
              <a:t>= (</a:t>
            </a:r>
            <a:r>
              <a:rPr lang="de-DE" sz="2800" i="1" dirty="0" smtClean="0"/>
              <a:t>ab</a:t>
            </a:r>
            <a:r>
              <a:rPr lang="de-DE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de-DE" sz="2800" i="1" dirty="0" smtClean="0"/>
              <a:t>c</a:t>
            </a:r>
            <a:r>
              <a:rPr lang="de-DE" sz="2800" dirty="0" smtClean="0"/>
              <a:t>)(</a:t>
            </a:r>
            <a:r>
              <a:rPr lang="de-DE" sz="2800" i="1" dirty="0" smtClean="0"/>
              <a:t>ab</a:t>
            </a:r>
            <a:r>
              <a:rPr lang="de-DE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de-DE" sz="2800" i="1" dirty="0" smtClean="0"/>
              <a:t>d</a:t>
            </a:r>
            <a:r>
              <a:rPr lang="de-DE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de-DE" sz="2800" i="1" dirty="0" smtClean="0"/>
              <a:t>c</a:t>
            </a:r>
            <a:r>
              <a:rPr lang="de-DE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de-DE" sz="2800" i="1" dirty="0" smtClean="0"/>
              <a:t>d</a:t>
            </a:r>
            <a:r>
              <a:rPr lang="de-DE" sz="2800" dirty="0" smtClean="0"/>
              <a:t> =</a:t>
            </a:r>
            <a:endParaRPr lang="ru-RU" sz="2800" dirty="0" smtClean="0"/>
          </a:p>
          <a:p>
            <a:r>
              <a:rPr lang="de-DE" sz="1200" dirty="0" smtClean="0"/>
              <a:t> </a:t>
            </a:r>
            <a:endParaRPr lang="ru-RU" sz="1200" dirty="0" smtClean="0"/>
          </a:p>
          <a:p>
            <a:r>
              <a:rPr lang="ru-RU" sz="2800" dirty="0" smtClean="0"/>
              <a:t>=</a:t>
            </a:r>
            <a:r>
              <a:rPr lang="de-DE" sz="2800" i="1" dirty="0" smtClean="0"/>
              <a:t>ab</a:t>
            </a:r>
            <a:r>
              <a:rPr lang="de-DE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de-DE" sz="2800" i="1" dirty="0" err="1" smtClean="0"/>
              <a:t>cd</a:t>
            </a:r>
            <a:r>
              <a:rPr lang="de-DE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de-DE" sz="2800" i="1" dirty="0" smtClean="0"/>
              <a:t>c</a:t>
            </a:r>
            <a:r>
              <a:rPr lang="de-DE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de-DE" sz="2800" i="1" dirty="0" smtClean="0"/>
              <a:t>d</a:t>
            </a:r>
            <a:r>
              <a:rPr lang="de-DE" sz="2800" dirty="0" smtClean="0"/>
              <a:t> =</a:t>
            </a:r>
            <a:r>
              <a:rPr lang="ru-RU" sz="2800" dirty="0" smtClean="0"/>
              <a:t> </a:t>
            </a:r>
            <a:r>
              <a:rPr lang="ru-RU" sz="2800" i="1" dirty="0" smtClean="0"/>
              <a:t> </a:t>
            </a:r>
            <a:r>
              <a:rPr lang="en-US" sz="2800" i="1" dirty="0" err="1" smtClean="0"/>
              <a:t>ab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r>
              <a:rPr lang="ru-RU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d</a:t>
            </a:r>
            <a:r>
              <a:rPr lang="ru-RU" sz="2800" dirty="0" smtClean="0"/>
              <a:t>.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323528" y="4437112"/>
          <a:ext cx="3794381" cy="76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Формула" r:id="rId3" imgW="1828800" imgH="368300" progId="Equation.3">
                  <p:embed/>
                </p:oleObj>
              </mc:Choice>
              <mc:Fallback>
                <p:oleObj name="Формула" r:id="rId3" imgW="1828800" imgH="368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437112"/>
                        <a:ext cx="3794381" cy="769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Законы логики предикатов с кванторами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Новые законы представлены формулами с кванторами и для их подтверждения может быть применена М-интерпретация.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0080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ru-RU" sz="2800" b="1" dirty="0" smtClean="0">
                <a:solidFill>
                  <a:srgbClr val="FF0000"/>
                </a:solidFill>
              </a:rPr>
              <a:t>Дизъюнктивное расширение области действия кванторов</a:t>
            </a:r>
            <a:r>
              <a:rPr lang="ru-RU" b="1" dirty="0" smtClean="0"/>
              <a:t> </a:t>
            </a:r>
            <a:endParaRPr lang="ru-RU" sz="2400" dirty="0" smtClean="0"/>
          </a:p>
          <a:p>
            <a:r>
              <a:rPr lang="ru-RU" sz="2800" dirty="0" smtClean="0"/>
              <a:t>1.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 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=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(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 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 =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y</a:t>
            </a:r>
            <a:r>
              <a:rPr lang="ru-RU" sz="2800" i="1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ru-RU" sz="2800" dirty="0" smtClean="0"/>
              <a:t> (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));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969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2. </a:t>
            </a:r>
            <a:r>
              <a:rPr lang="en-US" sz="2800" dirty="0" smtClean="0">
                <a:sym typeface="Symbol"/>
              </a:rPr>
              <a:t> 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 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 </a:t>
            </a:r>
            <a:r>
              <a:rPr lang="en-US" sz="2800" dirty="0" smtClean="0">
                <a:sym typeface="Symbol"/>
              </a:rPr>
              <a:t> 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(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010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3.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</a:t>
            </a:r>
            <a:r>
              <a:rPr lang="fr-FR" sz="2800" dirty="0" smtClean="0"/>
              <a:t> </a:t>
            </a:r>
            <a:r>
              <a:rPr lang="fr-FR" sz="2800" i="1" dirty="0" smtClean="0"/>
              <a:t>p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 </a:t>
            </a:r>
            <a:r>
              <a:rPr lang="fr-FR" sz="2800" i="1" dirty="0" smtClean="0"/>
              <a:t>yq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  =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</a:t>
            </a:r>
            <a:r>
              <a:rPr lang="fr-FR" sz="2800" dirty="0" smtClean="0"/>
              <a:t> (</a:t>
            </a:r>
            <a:r>
              <a:rPr lang="fr-FR" sz="2800" i="1" dirty="0" smtClean="0"/>
              <a:t>p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))=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</a:t>
            </a:r>
            <a:r>
              <a:rPr lang="fr-FR" sz="2800" dirty="0" smtClean="0"/>
              <a:t> (</a:t>
            </a:r>
            <a:r>
              <a:rPr lang="fr-FR" sz="2800" i="1" dirty="0" smtClean="0"/>
              <a:t>p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));</a:t>
            </a:r>
            <a:endParaRPr lang="ru-RU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39330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4. </a:t>
            </a:r>
            <a:r>
              <a:rPr lang="en-US" sz="2800" dirty="0" smtClean="0">
                <a:sym typeface="Symbol"/>
              </a:rPr>
              <a:t> </a:t>
            </a:r>
            <a:r>
              <a:rPr lang="fr-FR" sz="2800" i="1" dirty="0" smtClean="0"/>
              <a:t>x</a:t>
            </a:r>
            <a:r>
              <a:rPr lang="fr-FR" sz="2800" dirty="0" smtClean="0"/>
              <a:t> </a:t>
            </a:r>
            <a:r>
              <a:rPr lang="fr-FR" sz="2800" i="1" dirty="0" smtClean="0"/>
              <a:t>p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 </a:t>
            </a:r>
            <a:r>
              <a:rPr lang="fr-FR" sz="2800" i="1" dirty="0" smtClean="0"/>
              <a:t>x q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→</a:t>
            </a:r>
            <a:r>
              <a:rPr lang="en-US" sz="2800" dirty="0" smtClean="0">
                <a:sym typeface="Symbol"/>
              </a:rPr>
              <a:t>  </a:t>
            </a:r>
            <a:r>
              <a:rPr lang="fr-FR" sz="2800" i="1" dirty="0" smtClean="0"/>
              <a:t>x</a:t>
            </a:r>
            <a:r>
              <a:rPr lang="fr-FR" sz="2800" dirty="0" smtClean="0"/>
              <a:t> (</a:t>
            </a:r>
            <a:r>
              <a:rPr lang="fr-FR" sz="2800" i="1" dirty="0" smtClean="0"/>
              <a:t>p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)).</a:t>
            </a:r>
            <a:endParaRPr lang="ru-RU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4611231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Доказательство</a:t>
            </a:r>
            <a:r>
              <a:rPr lang="fr-FR" sz="2800" b="1" dirty="0" smtClean="0"/>
              <a:t>.</a:t>
            </a:r>
            <a:endParaRPr lang="ru-RU" sz="2800" dirty="0" smtClean="0"/>
          </a:p>
          <a:p>
            <a:r>
              <a:rPr lang="fr-FR" sz="2800" dirty="0" smtClean="0"/>
              <a:t>1.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</a:t>
            </a:r>
            <a:r>
              <a:rPr lang="ru-RU" sz="2800" i="1" dirty="0" err="1" smtClean="0"/>
              <a:t>р</a:t>
            </a:r>
            <a:r>
              <a:rPr lang="fr-FR" sz="2800" dirty="0" smtClean="0"/>
              <a:t>(</a:t>
            </a:r>
            <a:r>
              <a:rPr lang="ru-RU" sz="2800" i="1" dirty="0" err="1" smtClean="0"/>
              <a:t>х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y 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)=</a:t>
            </a:r>
            <a:r>
              <a:rPr lang="en-US" sz="2800" dirty="0" err="1" smtClean="0"/>
              <a:t>Σ</a:t>
            </a:r>
            <a:r>
              <a:rPr lang="en-US" sz="2800" i="1" dirty="0" err="1" smtClean="0"/>
              <a:t>λ</a:t>
            </a:r>
            <a:r>
              <a:rPr lang="fr-FR" sz="2800" baseline="-25000" dirty="0" smtClean="0"/>
              <a:t>1</a:t>
            </a:r>
            <a:r>
              <a:rPr lang="fr-FR" sz="2800" dirty="0" smtClean="0"/>
              <a:t>(</a:t>
            </a:r>
            <a:r>
              <a:rPr lang="fr-FR" sz="2800" i="1" dirty="0" smtClean="0"/>
              <a:t>i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err="1" smtClean="0"/>
              <a:t>Σ</a:t>
            </a:r>
            <a:r>
              <a:rPr lang="en-US" sz="2800" i="1" dirty="0" err="1" smtClean="0"/>
              <a:t>λ</a:t>
            </a:r>
            <a:r>
              <a:rPr lang="fr-FR" sz="2800" baseline="-25000" dirty="0" smtClean="0"/>
              <a:t>2</a:t>
            </a:r>
            <a:r>
              <a:rPr lang="fr-FR" sz="2800" dirty="0" smtClean="0"/>
              <a:t>(</a:t>
            </a:r>
            <a:r>
              <a:rPr lang="fr-FR" sz="2800" i="1" dirty="0" smtClean="0"/>
              <a:t>j</a:t>
            </a:r>
            <a:r>
              <a:rPr lang="fr-FR" sz="2800" dirty="0" smtClean="0"/>
              <a:t>)=(</a:t>
            </a:r>
            <a:r>
              <a:rPr lang="fr-FR" sz="2800" i="1" dirty="0" smtClean="0"/>
              <a:t>a</a:t>
            </a:r>
            <a:r>
              <a:rPr lang="fr-FR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b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fr-FR" sz="2800" dirty="0" smtClean="0"/>
              <a:t> (</a:t>
            </a:r>
            <a:r>
              <a:rPr lang="fr-FR" sz="2800" i="1" dirty="0" smtClean="0"/>
              <a:t>A</a:t>
            </a:r>
            <a:r>
              <a:rPr lang="fr-FR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B</a:t>
            </a:r>
            <a:r>
              <a:rPr lang="fr-FR" sz="2800" dirty="0" smtClean="0"/>
              <a:t>)=</a:t>
            </a:r>
            <a:endParaRPr lang="ru-RU" sz="2800" dirty="0" smtClean="0"/>
          </a:p>
          <a:p>
            <a:r>
              <a:rPr lang="ru-RU" sz="2800" dirty="0" smtClean="0">
                <a:sym typeface="Symbol"/>
              </a:rPr>
              <a:t>=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en-US" sz="2800" dirty="0" smtClean="0">
                <a:sym typeface="Symbol"/>
              </a:rPr>
              <a:t> </a:t>
            </a:r>
            <a:r>
              <a:rPr lang="fr-FR" sz="2800" i="1" dirty="0" smtClean="0"/>
              <a:t>y</a:t>
            </a:r>
            <a:r>
              <a:rPr lang="fr-FR" sz="2800" dirty="0" smtClean="0"/>
              <a:t> (</a:t>
            </a:r>
            <a:r>
              <a:rPr lang="ru-RU" sz="2800" i="1" dirty="0" err="1" smtClean="0"/>
              <a:t>р</a:t>
            </a:r>
            <a:r>
              <a:rPr lang="fr-FR" sz="2800" dirty="0" smtClean="0"/>
              <a:t>(</a:t>
            </a:r>
            <a:r>
              <a:rPr lang="ru-RU" sz="2800" i="1" dirty="0" err="1" smtClean="0"/>
              <a:t>х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  </a:t>
            </a:r>
            <a:r>
              <a:rPr lang="ru-RU" sz="2800" dirty="0" smtClean="0"/>
              <a:t>равносильность выполняется</a:t>
            </a:r>
            <a:r>
              <a:rPr lang="fr-FR" sz="2800" dirty="0" smtClean="0"/>
              <a:t>. </a:t>
            </a:r>
            <a:endParaRPr lang="ru-RU" sz="2800" dirty="0" smtClean="0"/>
          </a:p>
          <a:p>
            <a:r>
              <a:rPr lang="ru-RU" sz="2800" dirty="0" smtClean="0"/>
              <a:t>Обозначим</a:t>
            </a:r>
            <a:r>
              <a:rPr lang="fr-FR" sz="2800" dirty="0" smtClean="0"/>
              <a:t>   </a:t>
            </a:r>
            <a:r>
              <a:rPr lang="fr-FR" sz="2800" i="1" dirty="0" smtClean="0"/>
              <a:t>A</a:t>
            </a:r>
            <a:r>
              <a:rPr lang="fr-FR" sz="2800" dirty="0" smtClean="0"/>
              <a:t>(</a:t>
            </a:r>
            <a:r>
              <a:rPr lang="fr-FR" sz="2800" i="1" dirty="0" smtClean="0"/>
              <a:t>x,y</a:t>
            </a:r>
            <a:r>
              <a:rPr lang="fr-FR" sz="2800" dirty="0" smtClean="0"/>
              <a:t>) =  [</a:t>
            </a:r>
            <a:r>
              <a:rPr lang="ru-RU" sz="2800" i="1" dirty="0" err="1" smtClean="0"/>
              <a:t>р</a:t>
            </a:r>
            <a:r>
              <a:rPr lang="fr-FR" sz="2800" dirty="0" smtClean="0"/>
              <a:t>(</a:t>
            </a:r>
            <a:r>
              <a:rPr lang="ru-RU" sz="2800" i="1" dirty="0" err="1" smtClean="0"/>
              <a:t>х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  </a:t>
            </a:r>
            <a:r>
              <a:rPr lang="fr-FR" sz="2800" i="1" dirty="0" smtClean="0"/>
              <a:t>y</a:t>
            </a:r>
            <a:r>
              <a:rPr lang="fr-FR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 ~ </a:t>
            </a:r>
            <a:r>
              <a:rPr lang="en-US" sz="2800" dirty="0" smtClean="0">
                <a:sym typeface="Symbol"/>
              </a:rPr>
              <a:t> </a:t>
            </a:r>
            <a:r>
              <a:rPr lang="fr-FR" sz="2800" i="1" dirty="0" smtClean="0"/>
              <a:t>y </a:t>
            </a:r>
            <a:r>
              <a:rPr lang="en-US" sz="2800" dirty="0" smtClean="0">
                <a:sym typeface="Symbol"/>
              </a:rPr>
              <a:t> </a:t>
            </a:r>
            <a:r>
              <a:rPr lang="fr-FR" sz="2800" i="1" dirty="0" smtClean="0"/>
              <a:t>x</a:t>
            </a:r>
            <a:r>
              <a:rPr lang="fr-FR" sz="2800" dirty="0" smtClean="0"/>
              <a:t> (</a:t>
            </a:r>
            <a:r>
              <a:rPr lang="ru-RU" sz="2800" i="1" dirty="0" err="1" smtClean="0"/>
              <a:t>р</a:t>
            </a:r>
            <a:r>
              <a:rPr lang="fr-FR" sz="2800" dirty="0" smtClean="0"/>
              <a:t>(</a:t>
            </a:r>
            <a:r>
              <a:rPr lang="ru-RU" sz="2800" i="1" dirty="0" err="1" smtClean="0"/>
              <a:t>х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))].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2. Выполним подстановку  </a:t>
            </a:r>
            <a:r>
              <a:rPr lang="ru-RU" sz="2800" i="1" dirty="0" smtClean="0"/>
              <a:t>A</a:t>
            </a:r>
            <a:r>
              <a:rPr lang="ru-RU" sz="2800" dirty="0" smtClean="0"/>
              <a:t>(</a:t>
            </a:r>
            <a:r>
              <a:rPr lang="ru-RU" sz="2800" i="1" dirty="0" err="1" smtClean="0"/>
              <a:t>x</a:t>
            </a:r>
            <a:r>
              <a:rPr lang="ru-RU" sz="2800" i="1" dirty="0" smtClean="0"/>
              <a:t>, </a:t>
            </a:r>
            <a:r>
              <a:rPr lang="ru-RU" sz="2800" i="1" dirty="0" err="1" smtClean="0"/>
              <a:t>y</a:t>
            </a:r>
            <a:r>
              <a:rPr lang="ru-RU" sz="2800" dirty="0" smtClean="0"/>
              <a:t>/</a:t>
            </a:r>
            <a:r>
              <a:rPr lang="ru-RU" sz="2800" i="1" dirty="0" err="1" smtClean="0"/>
              <a:t>x</a:t>
            </a:r>
            <a:r>
              <a:rPr lang="ru-RU" sz="2800" dirty="0" smtClean="0"/>
              <a:t>)=</a:t>
            </a:r>
            <a:r>
              <a:rPr lang="ru-RU" sz="2800" i="1" dirty="0" smtClean="0"/>
              <a:t>A</a:t>
            </a:r>
            <a:r>
              <a:rPr lang="ru-RU" sz="2800" dirty="0" smtClean="0"/>
              <a:t>(</a:t>
            </a:r>
            <a:r>
              <a:rPr lang="ru-RU" sz="2800" i="1" dirty="0" err="1" smtClean="0"/>
              <a:t>x,x</a:t>
            </a:r>
            <a:r>
              <a:rPr lang="ru-RU" sz="2800" dirty="0" smtClean="0"/>
              <a:t>)=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</a:t>
            </a:r>
            <a:r>
              <a:rPr lang="en-US" sz="2800" dirty="0" smtClean="0">
                <a:sym typeface="Symbol"/>
              </a:rPr>
              <a:t>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 </a:t>
            </a:r>
          </a:p>
          <a:p>
            <a:r>
              <a:rPr lang="ru-RU" sz="2800" dirty="0" smtClean="0"/>
              <a:t>= </a:t>
            </a:r>
            <a:r>
              <a:rPr lang="en-US" sz="2800" dirty="0" err="1" smtClean="0"/>
              <a:t>Σ</a:t>
            </a:r>
            <a:r>
              <a:rPr lang="en-US" sz="2800" i="1" dirty="0" err="1" smtClean="0"/>
              <a:t>λ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(</a:t>
            </a:r>
            <a:r>
              <a:rPr lang="en-US" sz="2800" i="1" dirty="0" err="1" smtClean="0"/>
              <a:t>i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err="1" smtClean="0"/>
              <a:t>Σ</a:t>
            </a:r>
            <a:r>
              <a:rPr lang="en-US" sz="2800" i="1" dirty="0" err="1" smtClean="0"/>
              <a:t>λ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(</a:t>
            </a:r>
            <a:r>
              <a:rPr lang="en-US" sz="2800" i="1" dirty="0" err="1" smtClean="0"/>
              <a:t>i</a:t>
            </a:r>
            <a:r>
              <a:rPr lang="ru-RU" sz="2800" dirty="0" smtClean="0"/>
              <a:t>) = (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ru-RU" sz="2800" dirty="0" smtClean="0"/>
              <a:t>)</a:t>
            </a:r>
            <a:r>
              <a:rPr lang="en-US" sz="2800" dirty="0" smtClean="0">
                <a:sym typeface="Symbol"/>
              </a:rPr>
              <a:t> </a:t>
            </a:r>
            <a:r>
              <a:rPr lang="ru-RU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ru-RU" sz="2800" dirty="0" smtClean="0"/>
              <a:t>) =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(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– </a:t>
            </a:r>
            <a:r>
              <a:rPr lang="ru-RU" sz="2800" dirty="0" err="1" smtClean="0"/>
              <a:t>равно-сильность</a:t>
            </a:r>
            <a:r>
              <a:rPr lang="ru-RU" sz="2800" dirty="0" smtClean="0"/>
              <a:t> (тождество) выполняется и  </a:t>
            </a:r>
            <a:r>
              <a:rPr lang="ru-RU" sz="2800" i="1" dirty="0" smtClean="0"/>
              <a:t>A</a:t>
            </a:r>
            <a:r>
              <a:rPr lang="ru-RU" sz="2800" dirty="0" smtClean="0"/>
              <a:t>(</a:t>
            </a:r>
            <a:r>
              <a:rPr lang="ru-RU" sz="2800" i="1" dirty="0" err="1" smtClean="0"/>
              <a:t>x,y</a:t>
            </a:r>
            <a:r>
              <a:rPr lang="ru-RU" sz="2800" dirty="0" smtClean="0"/>
              <a:t>) = </a:t>
            </a:r>
            <a:r>
              <a:rPr lang="ru-RU" sz="2800" i="1" dirty="0" smtClean="0"/>
              <a:t>A</a:t>
            </a:r>
            <a:r>
              <a:rPr lang="ru-RU" sz="2800" dirty="0" smtClean="0"/>
              <a:t>(</a:t>
            </a:r>
            <a:r>
              <a:rPr lang="ru-RU" sz="2800" i="1" dirty="0" err="1" smtClean="0"/>
              <a:t>x,x</a:t>
            </a:r>
            <a:r>
              <a:rPr lang="ru-RU" sz="2800" dirty="0" smtClean="0"/>
              <a:t>) с учетом подстановки.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0080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3.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err="1" smtClean="0"/>
              <a:t>yq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 = </a:t>
            </a:r>
            <a:r>
              <a:rPr lang="en-US" sz="2800" dirty="0" smtClean="0"/>
              <a:t>Π </a:t>
            </a:r>
            <a:r>
              <a:rPr lang="en-US" sz="2800" i="1" dirty="0" smtClean="0"/>
              <a:t>λ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(</a:t>
            </a:r>
            <a:r>
              <a:rPr lang="en-US" sz="2800" i="1" dirty="0" err="1" smtClean="0"/>
              <a:t>i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Π </a:t>
            </a:r>
            <a:r>
              <a:rPr lang="en-US" sz="2800" i="1" dirty="0" smtClean="0"/>
              <a:t>λ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(</a:t>
            </a:r>
            <a:r>
              <a:rPr lang="en-US" sz="2800" i="1" dirty="0" smtClean="0"/>
              <a:t>j</a:t>
            </a:r>
            <a:r>
              <a:rPr lang="ru-RU" sz="2800" dirty="0" smtClean="0"/>
              <a:t>) = </a:t>
            </a:r>
            <a:r>
              <a:rPr lang="en-US" sz="2800" i="1" dirty="0" err="1" smtClean="0"/>
              <a:t>ab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AB</a:t>
            </a:r>
            <a:r>
              <a:rPr lang="ru-RU" sz="2800" dirty="0" smtClean="0"/>
              <a:t> = </a:t>
            </a:r>
            <a:r>
              <a:rPr lang="en-US" sz="2800" i="1" dirty="0" smtClean="0"/>
              <a:t>F</a:t>
            </a:r>
            <a:r>
              <a:rPr lang="ru-RU" sz="2800" dirty="0" smtClean="0"/>
              <a:t>1</a:t>
            </a:r>
          </a:p>
          <a:p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err="1" smtClean="0"/>
              <a:t>x</a:t>
            </a:r>
            <a:r>
              <a:rPr lang="en-US" sz="2800" dirty="0" err="1" smtClean="0">
                <a:sym typeface="Symbol"/>
              </a:rPr>
              <a:t></a:t>
            </a:r>
            <a:r>
              <a:rPr lang="en-US" sz="2800" i="1" dirty="0" err="1" smtClean="0"/>
              <a:t>y</a:t>
            </a:r>
            <a:r>
              <a:rPr lang="en-US" sz="2800" dirty="0" smtClean="0"/>
              <a:t>(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)) = ΠΠ(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i="1" dirty="0" smtClean="0"/>
              <a:t>j</a:t>
            </a:r>
            <a:r>
              <a:rPr lang="en-US" sz="2800" dirty="0" smtClean="0"/>
              <a:t>)) = Π(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)(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 </a:t>
            </a:r>
            <a:r>
              <a:rPr lang="en-US" sz="2800" dirty="0" smtClean="0"/>
              <a:t>B) =</a:t>
            </a:r>
            <a:endParaRPr lang="ru-RU" sz="2800" dirty="0" smtClean="0"/>
          </a:p>
          <a:p>
            <a:r>
              <a:rPr lang="en-US" sz="2800" dirty="0" smtClean="0"/>
              <a:t>=(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)(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)(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)(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) = </a:t>
            </a:r>
            <a:r>
              <a:rPr lang="en-US" sz="2800" i="1" dirty="0" smtClean="0"/>
              <a:t>F</a:t>
            </a:r>
            <a:r>
              <a:rPr lang="en-US" sz="2800" dirty="0" smtClean="0"/>
              <a:t>1. </a:t>
            </a:r>
            <a:r>
              <a:rPr lang="ru-RU" sz="2800" dirty="0" smtClean="0"/>
              <a:t>Следовательно</a:t>
            </a:r>
            <a:r>
              <a:rPr lang="en-US" sz="2800" dirty="0" smtClean="0"/>
              <a:t>, </a:t>
            </a:r>
            <a:endParaRPr lang="ru-RU" sz="2800" dirty="0" smtClean="0"/>
          </a:p>
          <a:p>
            <a:r>
              <a:rPr lang="en-US" sz="2800" i="1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err="1" smtClean="0"/>
              <a:t>x,y</a:t>
            </a:r>
            <a:r>
              <a:rPr lang="en-US" sz="2800" dirty="0" smtClean="0"/>
              <a:t>)=[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 </a:t>
            </a:r>
            <a:r>
              <a:rPr lang="en-US" sz="2800" i="1" dirty="0" err="1" smtClean="0"/>
              <a:t>yq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)=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i="1" dirty="0" smtClean="0"/>
              <a:t>y</a:t>
            </a:r>
            <a:r>
              <a:rPr lang="en-US" sz="2800" dirty="0" smtClean="0"/>
              <a:t> (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))] – </a:t>
            </a:r>
            <a:r>
              <a:rPr lang="ru-RU" sz="2800" dirty="0" smtClean="0"/>
              <a:t>тождество</a:t>
            </a:r>
            <a:r>
              <a:rPr lang="en-US" sz="2800" dirty="0" smtClean="0"/>
              <a:t>.</a:t>
            </a:r>
            <a:endParaRPr lang="ru-RU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3429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этом </a:t>
            </a:r>
            <a:r>
              <a:rPr lang="ru-RU" sz="2800" i="1" dirty="0" smtClean="0">
                <a:solidFill>
                  <a:srgbClr val="0066FF"/>
                </a:solidFill>
              </a:rPr>
              <a:t>применение кванторов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y</a:t>
            </a:r>
            <a:r>
              <a:rPr lang="en-US" sz="2800" dirty="0" smtClean="0"/>
              <a:t> </a:t>
            </a:r>
            <a:r>
              <a:rPr lang="ru-RU" sz="2800" i="1" dirty="0" smtClean="0">
                <a:solidFill>
                  <a:srgbClr val="0066FF"/>
                </a:solidFill>
              </a:rPr>
              <a:t>коммутативно</a:t>
            </a:r>
            <a:r>
              <a:rPr lang="ru-RU" sz="2800" i="1" dirty="0" smtClean="0"/>
              <a:t>.</a:t>
            </a:r>
            <a:endParaRPr lang="ru-R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393305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/>
              <a:t>Выполним подстановку  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/</a:t>
            </a:r>
            <a:r>
              <a:rPr lang="en-US" sz="2800" i="1" dirty="0" smtClean="0"/>
              <a:t>x</a:t>
            </a:r>
            <a:r>
              <a:rPr lang="ru-RU" sz="2800" dirty="0" smtClean="0"/>
              <a:t>) = </a:t>
            </a:r>
            <a:r>
              <a:rPr lang="ru-RU" sz="2800" i="1" dirty="0" smtClean="0"/>
              <a:t>A</a:t>
            </a:r>
            <a:r>
              <a:rPr lang="ru-RU" sz="2800" dirty="0" smtClean="0"/>
              <a:t>(</a:t>
            </a:r>
            <a:r>
              <a:rPr lang="ru-RU" sz="2800" i="1" dirty="0" err="1" smtClean="0"/>
              <a:t>x,x</a:t>
            </a:r>
            <a:r>
              <a:rPr lang="ru-RU" sz="2800" dirty="0" smtClean="0"/>
              <a:t>) =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)= </a:t>
            </a:r>
            <a:r>
              <a:rPr lang="en-US" sz="2800" i="1" dirty="0" smtClean="0"/>
              <a:t>a</a:t>
            </a:r>
            <a:r>
              <a:rPr lang="ru-RU" sz="2800" dirty="0" smtClean="0"/>
              <a:t> ~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endParaRPr lang="ru-RU" sz="2800" dirty="0" smtClean="0"/>
          </a:p>
          <a:p>
            <a:r>
              <a:rPr lang="en-US" sz="2800" i="1" dirty="0" smtClean="0"/>
              <a:t>a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 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 </a:t>
            </a:r>
            <a:r>
              <a:rPr lang="en-US" sz="2800" dirty="0" smtClean="0"/>
              <a:t>Π </a:t>
            </a:r>
            <a:r>
              <a:rPr lang="en-US" sz="2800" i="1" dirty="0" smtClean="0"/>
              <a:t>λ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(</a:t>
            </a:r>
            <a:r>
              <a:rPr lang="en-US" sz="2800" i="1" dirty="0" err="1" smtClean="0"/>
              <a:t>i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Π </a:t>
            </a:r>
            <a:r>
              <a:rPr lang="en-US" sz="2800" i="1" dirty="0" smtClean="0"/>
              <a:t>λ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(</a:t>
            </a:r>
            <a:r>
              <a:rPr lang="en-US" sz="2800" i="1" dirty="0" err="1" smtClean="0"/>
              <a:t>i</a:t>
            </a:r>
            <a:r>
              <a:rPr lang="ru-RU" sz="2800" dirty="0" smtClean="0"/>
              <a:t>) = </a:t>
            </a:r>
            <a:r>
              <a:rPr lang="en-US" sz="2800" i="1" dirty="0" err="1" smtClean="0"/>
              <a:t>ab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AB</a:t>
            </a:r>
            <a:r>
              <a:rPr lang="ru-RU" sz="2800" dirty="0" smtClean="0"/>
              <a:t> =</a:t>
            </a:r>
          </a:p>
          <a:p>
            <a:r>
              <a:rPr lang="en-US" sz="2800" dirty="0" smtClean="0"/>
              <a:t>= (</a:t>
            </a:r>
            <a:r>
              <a:rPr lang="en-US" sz="2800" i="1" dirty="0" smtClean="0"/>
              <a:t>a</a:t>
            </a:r>
            <a:r>
              <a:rPr lang="en-US" sz="2800" dirty="0" smtClean="0">
                <a:sym typeface="Symbol"/>
              </a:rPr>
              <a:t>  </a:t>
            </a:r>
            <a:r>
              <a:rPr lang="en-US" sz="2800" i="1" dirty="0" smtClean="0"/>
              <a:t>A</a:t>
            </a:r>
            <a:r>
              <a:rPr lang="en-US" sz="2800" dirty="0" smtClean="0"/>
              <a:t>)(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) (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)(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) </a:t>
            </a:r>
            <a:r>
              <a:rPr lang="en-AU" sz="2800" dirty="0" smtClean="0"/>
              <a:t>= </a:t>
            </a:r>
            <a:r>
              <a:rPr lang="en-US" sz="2800" i="1" dirty="0" smtClean="0"/>
              <a:t>F</a:t>
            </a:r>
            <a:r>
              <a:rPr lang="en-US" sz="2800" dirty="0" smtClean="0"/>
              <a:t>1.</a:t>
            </a:r>
            <a:endParaRPr lang="ru-RU" sz="2800" dirty="0" smtClean="0"/>
          </a:p>
          <a:p>
            <a:r>
              <a:rPr lang="en-US" sz="2800" i="1" dirty="0" smtClean="0"/>
              <a:t>b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</a:t>
            </a:r>
            <a:r>
              <a:rPr lang="en-US" sz="2800" dirty="0" smtClean="0"/>
              <a:t> (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)) = Π (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)) =  (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)(</a:t>
            </a:r>
            <a:r>
              <a:rPr lang="en-US" sz="2800" i="1" dirty="0" smtClean="0"/>
              <a:t>b</a:t>
            </a:r>
            <a:r>
              <a:rPr lang="en-US" sz="2800" dirty="0" smtClean="0">
                <a:sym typeface="Symbol"/>
              </a:rPr>
              <a:t>  </a:t>
            </a:r>
            <a:r>
              <a:rPr lang="en-US" sz="2800" i="1" dirty="0" smtClean="0"/>
              <a:t>B</a:t>
            </a:r>
            <a:r>
              <a:rPr lang="en-US" sz="2800" dirty="0" smtClean="0"/>
              <a:t>)  = </a:t>
            </a:r>
            <a:r>
              <a:rPr lang="en-US" sz="2800" i="1" dirty="0" smtClean="0"/>
              <a:t>F</a:t>
            </a:r>
            <a:r>
              <a:rPr lang="en-US" sz="2800" dirty="0" smtClean="0"/>
              <a:t>2.</a:t>
            </a:r>
            <a:endParaRPr lang="ru-RU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71525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F</a:t>
            </a:r>
            <a:r>
              <a:rPr lang="ru-RU" sz="2800" dirty="0" smtClean="0"/>
              <a:t>1(</a:t>
            </a:r>
            <a:r>
              <a:rPr lang="ru-RU" sz="2800" i="1" dirty="0" err="1" smtClean="0"/>
              <a:t>x</a:t>
            </a:r>
            <a:r>
              <a:rPr lang="ru-RU" sz="2800" dirty="0" smtClean="0"/>
              <a:t>) → </a:t>
            </a:r>
            <a:r>
              <a:rPr lang="en-US" sz="2800" i="1" dirty="0" smtClean="0"/>
              <a:t>F</a:t>
            </a:r>
            <a:r>
              <a:rPr lang="ru-RU" sz="2800" dirty="0" smtClean="0"/>
              <a:t>2(</a:t>
            </a:r>
            <a:r>
              <a:rPr lang="ru-RU" sz="2800" i="1" dirty="0" err="1" smtClean="0"/>
              <a:t>x</a:t>
            </a:r>
            <a:r>
              <a:rPr lang="ru-RU" sz="2800" dirty="0" smtClean="0"/>
              <a:t>) тождественно-истинное по правилу УК.</a:t>
            </a:r>
          </a:p>
          <a:p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)→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 smtClean="0"/>
              <a:t> 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– формула общезначима.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Также </a:t>
            </a:r>
            <a:r>
              <a:rPr lang="ru-RU" sz="2800" dirty="0" err="1" smtClean="0"/>
              <a:t>экзистенциал</a:t>
            </a:r>
            <a:r>
              <a:rPr lang="ru-RU" sz="2800" dirty="0" smtClean="0"/>
              <a:t> </a:t>
            </a:r>
            <a:r>
              <a:rPr lang="en-US" sz="2800" i="1" dirty="0" smtClean="0"/>
              <a:t>F</a:t>
            </a:r>
            <a:r>
              <a:rPr lang="ru-RU" sz="2800" dirty="0" smtClean="0"/>
              <a:t>1 – подмножество </a:t>
            </a:r>
            <a:r>
              <a:rPr lang="en-US" sz="2800" i="1" dirty="0" smtClean="0"/>
              <a:t>F</a:t>
            </a:r>
            <a:r>
              <a:rPr lang="ru-RU" sz="2800" dirty="0" smtClean="0"/>
              <a:t>2 подтверждает, что расширение области действия квантора может быть не эквивалентно</a:t>
            </a:r>
            <a:r>
              <a:rPr lang="en-US" sz="2800" dirty="0" smtClean="0"/>
              <a:t> </a:t>
            </a:r>
            <a:r>
              <a:rPr lang="ru-RU" sz="2800" i="1" dirty="0" smtClean="0"/>
              <a:t>A</a:t>
            </a:r>
            <a:r>
              <a:rPr lang="ru-RU" sz="2800" dirty="0" smtClean="0"/>
              <a:t>(</a:t>
            </a:r>
            <a:r>
              <a:rPr lang="ru-RU" sz="2800" i="1" dirty="0" err="1" smtClean="0"/>
              <a:t>x,y</a:t>
            </a:r>
            <a:r>
              <a:rPr lang="ru-RU" sz="2800" dirty="0" smtClean="0"/>
              <a:t>)   ≠  </a:t>
            </a:r>
            <a:r>
              <a:rPr lang="ru-RU" sz="2800" i="1" dirty="0" smtClean="0"/>
              <a:t>A</a:t>
            </a:r>
            <a:r>
              <a:rPr lang="ru-RU" sz="2800" dirty="0" smtClean="0"/>
              <a:t>(</a:t>
            </a:r>
            <a:r>
              <a:rPr lang="ru-RU" sz="2800" i="1" dirty="0" err="1" smtClean="0"/>
              <a:t>x,x</a:t>
            </a:r>
            <a:r>
              <a:rPr lang="ru-RU" sz="2800" dirty="0" smtClean="0"/>
              <a:t>)   при подстановке </a:t>
            </a:r>
            <a:r>
              <a:rPr lang="ru-RU" sz="2800" i="1" dirty="0" err="1" smtClean="0"/>
              <a:t>y</a:t>
            </a:r>
            <a:r>
              <a:rPr lang="ru-RU" sz="2800" dirty="0" smtClean="0"/>
              <a:t>/</a:t>
            </a:r>
            <a:r>
              <a:rPr lang="ru-RU" sz="2800" i="1" dirty="0" err="1" smtClean="0"/>
              <a:t>x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1442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Определение.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Терм </a:t>
            </a:r>
            <a:r>
              <a:rPr lang="en-US" sz="2800" i="1" dirty="0" smtClean="0"/>
              <a:t>t</a:t>
            </a:r>
            <a:r>
              <a:rPr lang="en-US" sz="2800" dirty="0" smtClean="0"/>
              <a:t> </a:t>
            </a:r>
            <a:r>
              <a:rPr lang="ru-RU" sz="2800" b="1" dirty="0" smtClean="0">
                <a:solidFill>
                  <a:srgbClr val="0066FF"/>
                </a:solidFill>
              </a:rPr>
              <a:t>свободен</a:t>
            </a:r>
            <a:r>
              <a:rPr lang="ru-RU" sz="2800" dirty="0" smtClean="0"/>
              <a:t> для замещения </a:t>
            </a:r>
            <a:r>
              <a:rPr lang="en-US" sz="2800" i="1" dirty="0" smtClean="0"/>
              <a:t>y</a:t>
            </a:r>
            <a:r>
              <a:rPr lang="ru-RU" sz="2800" dirty="0" smtClean="0"/>
              <a:t> (</a:t>
            </a:r>
            <a:r>
              <a:rPr lang="en-US" sz="2800" i="1" dirty="0" smtClean="0"/>
              <a:t>y</a:t>
            </a:r>
            <a:r>
              <a:rPr lang="ru-RU" sz="2800" dirty="0" smtClean="0"/>
              <a:t>/</a:t>
            </a:r>
            <a:r>
              <a:rPr lang="en-US" sz="2800" i="1" dirty="0" smtClean="0"/>
              <a:t>t</a:t>
            </a:r>
            <a:r>
              <a:rPr lang="ru-RU" sz="2800" dirty="0" smtClean="0"/>
              <a:t>) в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), если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ru-RU" sz="2800" i="1" dirty="0" err="1" smtClean="0"/>
              <a:t>t</a:t>
            </a:r>
            <a:r>
              <a:rPr lang="ru-RU" sz="2800" dirty="0" smtClean="0"/>
              <a:t>) и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имеют одинаково ограниченные кванторами вхождения переменных </a:t>
            </a:r>
            <a:r>
              <a:rPr lang="en-US" sz="2800" dirty="0" smtClean="0"/>
              <a:t> </a:t>
            </a:r>
            <a:r>
              <a:rPr lang="en-US" sz="2800" i="1" dirty="0" smtClean="0"/>
              <a:t>y </a:t>
            </a:r>
            <a:r>
              <a:rPr lang="ru-RU" sz="2800" dirty="0" smtClean="0"/>
              <a:t>и </a:t>
            </a:r>
            <a:r>
              <a:rPr lang="en-US" sz="2800" i="1" dirty="0" smtClean="0"/>
              <a:t>t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В данном случае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 </a:t>
            </a:r>
            <a:r>
              <a:rPr lang="ru-RU" sz="2800" b="1" dirty="0" smtClean="0"/>
              <a:t>≠</a:t>
            </a:r>
            <a:r>
              <a:rPr lang="ru-RU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/</a:t>
            </a:r>
            <a:r>
              <a:rPr lang="en-US" sz="2800" i="1" dirty="0" smtClean="0"/>
              <a:t>x</a:t>
            </a:r>
            <a:r>
              <a:rPr lang="ru-RU" sz="2800" dirty="0" smtClean="0"/>
              <a:t>) и квантор 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</a:t>
            </a:r>
            <a:r>
              <a:rPr lang="ru-RU" sz="2800" dirty="0" smtClean="0"/>
              <a:t> имеют разные области действия.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29066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Следствие</a:t>
            </a:r>
            <a:r>
              <a:rPr lang="ru-RU" sz="2800" dirty="0" smtClean="0"/>
              <a:t>. При интерпретации формул с кванторами с изменением наименования переменной эквивалентны (допустимы) замены-подстановки только для тех пере</a:t>
            </a:r>
            <a:r>
              <a:rPr lang="en-US" sz="2800" dirty="0" smtClean="0"/>
              <a:t>-</a:t>
            </a:r>
            <a:r>
              <a:rPr lang="ru-RU" sz="2800" dirty="0" err="1" smtClean="0"/>
              <a:t>менных</a:t>
            </a:r>
            <a:r>
              <a:rPr lang="ru-RU" sz="2800" dirty="0" smtClean="0"/>
              <a:t>, которые </a:t>
            </a:r>
            <a:r>
              <a:rPr lang="ru-RU" sz="2800" b="1" dirty="0" smtClean="0">
                <a:solidFill>
                  <a:srgbClr val="0066FF"/>
                </a:solidFill>
              </a:rPr>
              <a:t>свободны</a:t>
            </a:r>
            <a:r>
              <a:rPr lang="ru-RU" sz="2800" dirty="0" smtClean="0"/>
              <a:t> для замещения. В противном случае могут быть получены  разные формулы.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Пример для многоместных предикатов</a:t>
            </a:r>
            <a:r>
              <a:rPr lang="ru-RU" sz="2800" dirty="0" smtClean="0"/>
              <a:t>. </a:t>
            </a:r>
          </a:p>
          <a:p>
            <a:r>
              <a:rPr lang="ru-RU" sz="2800" dirty="0" smtClean="0"/>
              <a:t>Пусть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 =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err="1" smtClean="0"/>
              <a:t>x</a:t>
            </a:r>
            <a:r>
              <a:rPr lang="en-US" sz="2800" dirty="0" err="1" smtClean="0">
                <a:sym typeface="Symbol"/>
              </a:rPr>
              <a:t></a:t>
            </a:r>
            <a:r>
              <a:rPr lang="en-US" sz="2800" i="1" dirty="0" err="1" smtClean="0"/>
              <a:t>y</a:t>
            </a:r>
            <a:r>
              <a:rPr lang="en-US" sz="2800" i="1" dirty="0" smtClean="0"/>
              <a:t>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 при интерпретации </a:t>
            </a:r>
            <a:endParaRPr lang="en-US" sz="2800" dirty="0" smtClean="0"/>
          </a:p>
          <a:p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err="1" smtClean="0"/>
              <a:t>x</a:t>
            </a:r>
            <a:r>
              <a:rPr lang="en-US" sz="2800" dirty="0" err="1" smtClean="0">
                <a:sym typeface="Symbol"/>
              </a:rPr>
              <a:t></a:t>
            </a:r>
            <a:r>
              <a:rPr lang="en-US" sz="2800" i="1" dirty="0" err="1" smtClean="0"/>
              <a:t>y</a:t>
            </a:r>
            <a:r>
              <a:rPr lang="ru-RU" sz="2800" dirty="0" smtClean="0"/>
              <a:t>(</a:t>
            </a:r>
            <a:r>
              <a:rPr lang="en-US" sz="2800" i="1" dirty="0" smtClean="0"/>
              <a:t>x </a:t>
            </a:r>
            <a:r>
              <a:rPr lang="ru-RU" sz="2800" dirty="0" smtClean="0"/>
              <a:t>ребенок </a:t>
            </a:r>
            <a:r>
              <a:rPr lang="en-US" sz="2800" i="1" dirty="0" smtClean="0"/>
              <a:t>y</a:t>
            </a:r>
            <a:r>
              <a:rPr lang="ru-RU" sz="2800" dirty="0" smtClean="0"/>
              <a:t>) =</a:t>
            </a:r>
            <a:r>
              <a:rPr lang="en-US" sz="2800" i="1" dirty="0" smtClean="0"/>
              <a:t>T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для (</a:t>
            </a:r>
            <a:r>
              <a:rPr lang="en-US" sz="2800" i="1" dirty="0" smtClean="0"/>
              <a:t>x</a:t>
            </a:r>
            <a:r>
              <a:rPr lang="ru-RU" sz="2800" dirty="0" smtClean="0"/>
              <a:t>/</a:t>
            </a:r>
            <a:r>
              <a:rPr lang="en-US" sz="2800" i="1" dirty="0" smtClean="0"/>
              <a:t>y</a:t>
            </a:r>
            <a:r>
              <a:rPr lang="ru-RU" sz="2800" dirty="0" smtClean="0"/>
              <a:t>), где </a:t>
            </a:r>
            <a:r>
              <a:rPr lang="en-US" sz="2800" i="1" dirty="0" smtClean="0"/>
              <a:t>s </a:t>
            </a:r>
            <a:r>
              <a:rPr lang="ru-RU" sz="2800" dirty="0" smtClean="0"/>
              <a:t>= </a:t>
            </a:r>
            <a:r>
              <a:rPr lang="en-US" sz="2800" i="1" dirty="0" smtClean="0"/>
              <a:t>y</a:t>
            </a:r>
            <a:r>
              <a:rPr lang="ru-RU" sz="2800" dirty="0" smtClean="0"/>
              <a:t>,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ru-RU" sz="2800" i="1" dirty="0" err="1" smtClean="0"/>
              <a:t>x</a:t>
            </a:r>
            <a:r>
              <a:rPr lang="ru-RU" sz="2800" dirty="0" smtClean="0"/>
              <a:t>/</a:t>
            </a:r>
            <a:r>
              <a:rPr lang="ru-RU" sz="2800" i="1" dirty="0" err="1" smtClean="0"/>
              <a:t>y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 =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err="1" smtClean="0"/>
              <a:t>yp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 = </a:t>
            </a:r>
            <a:r>
              <a:rPr lang="en-US" sz="2800" dirty="0" smtClean="0"/>
              <a:t>=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</a:t>
            </a:r>
            <a:r>
              <a:rPr lang="ru-RU" sz="2800" dirty="0" smtClean="0"/>
              <a:t>(</a:t>
            </a:r>
            <a:r>
              <a:rPr lang="en-US" sz="2800" i="1" dirty="0" smtClean="0"/>
              <a:t>y </a:t>
            </a:r>
            <a:r>
              <a:rPr lang="ru-RU" sz="2800" dirty="0" smtClean="0"/>
              <a:t>ребенок </a:t>
            </a:r>
            <a:r>
              <a:rPr lang="en-US" sz="2800" i="1" dirty="0" smtClean="0"/>
              <a:t>y</a:t>
            </a:r>
            <a:r>
              <a:rPr lang="ru-RU" sz="2800" dirty="0" smtClean="0"/>
              <a:t>) = </a:t>
            </a:r>
            <a:r>
              <a:rPr lang="en-US" sz="2800" i="1" dirty="0" smtClean="0"/>
              <a:t>F</a:t>
            </a:r>
            <a:r>
              <a:rPr lang="ru-RU" sz="2800" dirty="0" smtClean="0"/>
              <a:t>, так как используется недопустимая подстановка (</a:t>
            </a:r>
            <a:r>
              <a:rPr lang="en-US" sz="2800" i="1" dirty="0" smtClean="0"/>
              <a:t>x</a:t>
            </a:r>
            <a:r>
              <a:rPr lang="ru-RU" sz="2800" dirty="0" smtClean="0"/>
              <a:t>/</a:t>
            </a:r>
            <a:r>
              <a:rPr lang="en-US" sz="2800" i="1" dirty="0" smtClean="0"/>
              <a:t>y</a:t>
            </a:r>
            <a:r>
              <a:rPr lang="ru-RU" sz="2800" dirty="0" smtClean="0"/>
              <a:t>), где </a:t>
            </a:r>
            <a:r>
              <a:rPr lang="en-US" sz="2800" i="1" dirty="0" smtClean="0"/>
              <a:t>y</a:t>
            </a:r>
            <a:r>
              <a:rPr lang="ru-RU" sz="2800" dirty="0" smtClean="0"/>
              <a:t> не свободен для </a:t>
            </a:r>
            <a:r>
              <a:rPr lang="ru-RU" sz="2800" dirty="0" err="1" smtClean="0"/>
              <a:t>замещения-под</a:t>
            </a:r>
            <a:r>
              <a:rPr lang="en-US" sz="2800" dirty="0" smtClean="0"/>
              <a:t>-</a:t>
            </a:r>
            <a:r>
              <a:rPr lang="ru-RU" sz="2800" dirty="0" err="1" smtClean="0"/>
              <a:t>становки</a:t>
            </a:r>
            <a:r>
              <a:rPr lang="ru-RU" sz="2800" dirty="0" smtClean="0"/>
              <a:t> вместо </a:t>
            </a:r>
            <a:r>
              <a:rPr lang="en-US" sz="2800" i="1" dirty="0" smtClean="0"/>
              <a:t>x</a:t>
            </a:r>
            <a:r>
              <a:rPr lang="ru-RU" sz="2800" dirty="0" smtClean="0"/>
              <a:t>/</a:t>
            </a:r>
            <a:r>
              <a:rPr lang="en-US" sz="2800" i="1" dirty="0" smtClean="0"/>
              <a:t>y</a:t>
            </a:r>
            <a:r>
              <a:rPr lang="ru-RU" sz="2800" dirty="0" smtClean="0"/>
              <a:t>, выполнимый предикат становится ложным высказыванием.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00037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Общая формула эквивалентного расширения области действия и вынесения кванторов -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dirty="0" smtClean="0"/>
              <a:t> =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dirty="0" smtClean="0"/>
              <a:t>), </a:t>
            </a:r>
            <a:r>
              <a:rPr lang="en-US" sz="2800" i="1" dirty="0" smtClean="0"/>
              <a:t>D</a:t>
            </a:r>
            <a:r>
              <a:rPr lang="ru-RU" sz="2800" dirty="0" smtClean="0"/>
              <a:t> - не содержит свободной </a:t>
            </a:r>
            <a:r>
              <a:rPr lang="en-US" sz="2800" i="1" dirty="0" smtClean="0"/>
              <a:t>x</a:t>
            </a:r>
            <a:r>
              <a:rPr lang="ru-RU" sz="2800" dirty="0" smtClean="0"/>
              <a:t>. М-интерпретацией можно проверить, что все тождества сохраняются.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71488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 </a:t>
            </a:r>
            <a:r>
              <a:rPr lang="en-US" sz="2800" i="1" dirty="0" smtClean="0"/>
              <a:t>D</a:t>
            </a:r>
            <a:r>
              <a:rPr lang="ru-RU" sz="2800" dirty="0" smtClean="0"/>
              <a:t> содержит связанную </a:t>
            </a:r>
            <a:r>
              <a:rPr lang="en-US" sz="2800" i="1" dirty="0" smtClean="0"/>
              <a:t>x</a:t>
            </a:r>
            <a:r>
              <a:rPr lang="ru-RU" sz="2800" dirty="0" smtClean="0"/>
              <a:t>, то ее следует </a:t>
            </a:r>
            <a:r>
              <a:rPr lang="ru-RU" sz="2800" dirty="0" err="1" smtClean="0"/>
              <a:t>переимено</a:t>
            </a:r>
            <a:r>
              <a:rPr lang="en-US" sz="2800" dirty="0" smtClean="0"/>
              <a:t>-</a:t>
            </a:r>
            <a:r>
              <a:rPr lang="ru-RU" sz="2800" dirty="0" err="1" smtClean="0"/>
              <a:t>вать</a:t>
            </a:r>
            <a:r>
              <a:rPr lang="ru-RU" sz="2800" dirty="0" smtClean="0"/>
              <a:t>, так как</a:t>
            </a:r>
            <a:r>
              <a:rPr lang="en-US" sz="2800" dirty="0" smtClean="0"/>
              <a:t> 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yq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50070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Таким образом, после переименования </a:t>
            </a:r>
            <a:r>
              <a:rPr lang="en-US" sz="2800" i="1" dirty="0" smtClean="0"/>
              <a:t>x</a:t>
            </a:r>
            <a:r>
              <a:rPr lang="ru-RU" sz="2800" dirty="0" smtClean="0"/>
              <a:t>/</a:t>
            </a:r>
            <a:r>
              <a:rPr lang="en-US" sz="2800" i="1" dirty="0" smtClean="0"/>
              <a:t>y</a:t>
            </a:r>
            <a:r>
              <a:rPr lang="en-US" sz="2800" dirty="0" smtClean="0"/>
              <a:t> </a:t>
            </a:r>
            <a:r>
              <a:rPr lang="ru-RU" sz="2800" dirty="0" smtClean="0"/>
              <a:t>приходим к той же формуле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 </a:t>
            </a:r>
            <a:r>
              <a:rPr lang="ru-RU" sz="2800" dirty="0" smtClean="0"/>
              <a:t>=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y</a:t>
            </a:r>
            <a:r>
              <a:rPr lang="ru-RU" sz="2800" dirty="0" smtClean="0"/>
              <a:t>(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ru-RU" sz="2800" dirty="0" smtClean="0"/>
              <a:t>), где </a:t>
            </a:r>
            <a:r>
              <a:rPr lang="en-US" sz="2800" i="1" dirty="0" smtClean="0"/>
              <a:t>B</a:t>
            </a:r>
            <a:r>
              <a:rPr lang="ru-RU" sz="2800" dirty="0" smtClean="0"/>
              <a:t> не содержит </a:t>
            </a:r>
            <a:r>
              <a:rPr lang="en-US" sz="2800" i="1" dirty="0" smtClean="0"/>
              <a:t>y</a:t>
            </a:r>
            <a:r>
              <a:rPr lang="ru-RU" sz="2800" dirty="0" smtClean="0"/>
              <a:t> свободно.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Следовательно, 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yq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=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y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)).</a:t>
            </a:r>
          </a:p>
          <a:p>
            <a:r>
              <a:rPr lang="ru-RU" sz="2800" dirty="0" smtClean="0"/>
              <a:t>В частном случае,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=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2867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Конъюнктивное расширение области действия кванторов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5.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)&amp;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i="1" dirty="0" smtClean="0"/>
              <a:t>y 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=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 smtClean="0"/>
              <a:t> 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)&amp;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i="1" dirty="0" smtClean="0"/>
              <a:t>y 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 =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i="1" dirty="0" smtClean="0"/>
              <a:t>y</a:t>
            </a:r>
            <a:r>
              <a:rPr lang="ru-RU" sz="2800" dirty="0" smtClean="0"/>
              <a:t> 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)&amp;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 =</a:t>
            </a:r>
          </a:p>
          <a:p>
            <a:r>
              <a:rPr lang="ru-RU" sz="2800" dirty="0" smtClean="0"/>
              <a:t>=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y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i="1" dirty="0" smtClean="0"/>
              <a:t>x</a:t>
            </a:r>
            <a:r>
              <a:rPr lang="ru-RU" sz="2800" dirty="0" smtClean="0"/>
              <a:t> 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)&amp;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 –   тождество.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00050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8.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&amp;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←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(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&amp;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– формула общезначима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146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6.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&amp;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&amp;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 –  тождество.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1432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7.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)&amp;</a:t>
            </a:r>
            <a:r>
              <a:rPr lang="en-US" sz="2800" dirty="0" smtClean="0">
                <a:sym typeface="Symbol"/>
              </a:rPr>
              <a:t> </a:t>
            </a:r>
            <a:r>
              <a:rPr lang="en-US" sz="2800" i="1" dirty="0" smtClean="0"/>
              <a:t>y q</a:t>
            </a:r>
            <a:r>
              <a:rPr lang="ru-RU" sz="2800" dirty="0" smtClean="0"/>
              <a:t>(</a:t>
            </a:r>
            <a:r>
              <a:rPr lang="en-US" sz="2800" dirty="0" smtClean="0"/>
              <a:t>y</a:t>
            </a:r>
            <a:r>
              <a:rPr lang="ru-RU" sz="2800" dirty="0" smtClean="0"/>
              <a:t>) =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(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)&amp;</a:t>
            </a:r>
            <a:r>
              <a:rPr lang="en-US" sz="2800" dirty="0" smtClean="0">
                <a:sym typeface="Symbol"/>
              </a:rPr>
              <a:t> </a:t>
            </a:r>
            <a:r>
              <a:rPr lang="en-US" sz="2800" i="1" dirty="0" smtClean="0"/>
              <a:t>y 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 =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</a:t>
            </a:r>
            <a:r>
              <a:rPr lang="ru-RU" sz="2800" dirty="0" smtClean="0"/>
              <a:t> (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)&amp;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 =</a:t>
            </a:r>
          </a:p>
          <a:p>
            <a:r>
              <a:rPr lang="ru-RU" sz="2800" dirty="0" smtClean="0"/>
              <a:t>=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y</a:t>
            </a:r>
            <a:r>
              <a:rPr lang="en-US" sz="2800" dirty="0" smtClean="0">
                <a:sym typeface="Symbol"/>
              </a:rPr>
              <a:t> </a:t>
            </a:r>
            <a:r>
              <a:rPr lang="ru-RU" sz="2800" i="1" dirty="0" err="1" smtClean="0"/>
              <a:t>x</a:t>
            </a:r>
            <a:r>
              <a:rPr lang="ru-RU" sz="2800" dirty="0" smtClean="0"/>
              <a:t> (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)&amp;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 –   тождество.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5776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Доказательство.</a:t>
            </a:r>
            <a:endParaRPr lang="ru-RU" sz="2800" dirty="0" smtClean="0"/>
          </a:p>
          <a:p>
            <a:r>
              <a:rPr lang="ru-RU" sz="2800" dirty="0" smtClean="0"/>
              <a:t>6.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&amp;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 </a:t>
            </a:r>
            <a:r>
              <a:rPr lang="en-US" sz="2800" dirty="0" smtClean="0"/>
              <a:t>Π</a:t>
            </a:r>
            <a:r>
              <a:rPr lang="ru-RU" sz="2800" dirty="0" smtClean="0"/>
              <a:t> (</a:t>
            </a:r>
            <a:r>
              <a:rPr lang="en-US" sz="2800" i="1" dirty="0" smtClean="0"/>
              <a:t>λ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(</a:t>
            </a:r>
            <a:r>
              <a:rPr lang="en-US" sz="2800" i="1" dirty="0" err="1" smtClean="0"/>
              <a:t>i</a:t>
            </a:r>
            <a:r>
              <a:rPr lang="ru-RU" sz="2800" dirty="0" smtClean="0"/>
              <a:t>) &amp; </a:t>
            </a:r>
            <a:r>
              <a:rPr lang="en-US" sz="2800" i="1" dirty="0" smtClean="0"/>
              <a:t>λ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(</a:t>
            </a:r>
            <a:r>
              <a:rPr lang="en-US" sz="2800" i="1" dirty="0" err="1" smtClean="0"/>
              <a:t>i</a:t>
            </a:r>
            <a:r>
              <a:rPr lang="ru-RU" sz="2800" dirty="0" smtClean="0"/>
              <a:t>))=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 smtClean="0"/>
              <a:t> 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&amp;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7.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р</a:t>
            </a:r>
            <a:r>
              <a:rPr lang="en-US" sz="2800" dirty="0" smtClean="0"/>
              <a:t>(</a:t>
            </a:r>
            <a:r>
              <a:rPr lang="ru-RU" sz="2800" i="1" dirty="0" err="1" smtClean="0"/>
              <a:t>х</a:t>
            </a:r>
            <a:r>
              <a:rPr lang="en-US" sz="2800" dirty="0" smtClean="0"/>
              <a:t>) &amp;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 q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 = Σ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) &amp; Σ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i="1" dirty="0" smtClean="0"/>
              <a:t>j</a:t>
            </a:r>
            <a:r>
              <a:rPr lang="en-US" sz="2800" dirty="0" smtClean="0"/>
              <a:t>) = 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 </a:t>
            </a:r>
            <a:r>
              <a:rPr lang="en-US" sz="2800" i="1" dirty="0" smtClean="0"/>
              <a:t>b</a:t>
            </a:r>
            <a:r>
              <a:rPr lang="en-US" sz="2800" dirty="0" smtClean="0"/>
              <a:t>) &amp; 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</a:t>
            </a:r>
            <a:r>
              <a:rPr lang="en-US" sz="2800" dirty="0" smtClean="0"/>
              <a:t>(</a:t>
            </a:r>
            <a:r>
              <a:rPr lang="ru-RU" sz="2800" i="1" dirty="0" err="1" smtClean="0"/>
              <a:t>р</a:t>
            </a:r>
            <a:r>
              <a:rPr lang="en-US" sz="2800" dirty="0" smtClean="0"/>
              <a:t>(</a:t>
            </a:r>
            <a:r>
              <a:rPr lang="ru-RU" sz="2800" i="1" dirty="0" err="1" smtClean="0"/>
              <a:t>х</a:t>
            </a:r>
            <a:r>
              <a:rPr lang="en-US" sz="2800" dirty="0" smtClean="0"/>
              <a:t>)&amp;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)) = Σ </a:t>
            </a:r>
            <a:r>
              <a:rPr lang="en-US" sz="2800" dirty="0" err="1" smtClean="0"/>
              <a:t>Σ</a:t>
            </a:r>
            <a:r>
              <a:rPr lang="en-US" sz="2800" dirty="0" smtClean="0"/>
              <a:t>(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)&amp;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i="1" dirty="0" smtClean="0"/>
              <a:t>j</a:t>
            </a:r>
            <a:r>
              <a:rPr lang="en-US" sz="2800" dirty="0" smtClean="0"/>
              <a:t>)) = Σ (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)&amp;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λ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) &amp;</a:t>
            </a:r>
            <a:r>
              <a:rPr lang="en-US" sz="2800" i="1" dirty="0" smtClean="0"/>
              <a:t>B</a:t>
            </a:r>
            <a:r>
              <a:rPr lang="en-US" sz="2800" dirty="0" smtClean="0"/>
              <a:t>)=</a:t>
            </a:r>
            <a:endParaRPr lang="ru-RU" sz="2800" dirty="0" smtClean="0"/>
          </a:p>
          <a:p>
            <a:r>
              <a:rPr lang="en-US" sz="2800" dirty="0" smtClean="0"/>
              <a:t>=</a:t>
            </a:r>
            <a:r>
              <a:rPr lang="en-US" sz="2800" i="1" dirty="0" err="1" smtClean="0"/>
              <a:t>aA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aB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bA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bB</a:t>
            </a:r>
            <a:r>
              <a:rPr lang="en-US" sz="2800" i="1" dirty="0" smtClean="0"/>
              <a:t> </a:t>
            </a:r>
            <a:r>
              <a:rPr lang="en-US" sz="2800" dirty="0" smtClean="0"/>
              <a:t>= 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</a:t>
            </a:r>
            <a:r>
              <a:rPr lang="en-US" sz="2800" dirty="0" smtClean="0"/>
              <a:t>)(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</a:t>
            </a:r>
            <a:r>
              <a:rPr lang="en-US" sz="2800" dirty="0" smtClean="0"/>
              <a:t>) =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р</a:t>
            </a:r>
            <a:r>
              <a:rPr lang="en-US" sz="2800" dirty="0" smtClean="0"/>
              <a:t>(</a:t>
            </a:r>
            <a:r>
              <a:rPr lang="ru-RU" sz="2800" i="1" dirty="0" err="1" smtClean="0"/>
              <a:t>х</a:t>
            </a:r>
            <a:r>
              <a:rPr lang="en-US" sz="2800" dirty="0" smtClean="0"/>
              <a:t>)&amp;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 q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 – </a:t>
            </a:r>
            <a:r>
              <a:rPr lang="ru-RU" sz="2800" dirty="0" smtClean="0"/>
              <a:t>тождество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r>
              <a:rPr lang="ru-RU" sz="2800" dirty="0" smtClean="0"/>
              <a:t>При этом применение кванторов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y</a:t>
            </a:r>
            <a:r>
              <a:rPr lang="ru-RU" sz="2800" dirty="0" smtClean="0"/>
              <a:t> коммутативно.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14311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8.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р</a:t>
            </a:r>
            <a:r>
              <a:rPr lang="en-US" sz="2800" dirty="0" smtClean="0"/>
              <a:t>(</a:t>
            </a:r>
            <a:r>
              <a:rPr lang="ru-RU" sz="2800" i="1" dirty="0" err="1" smtClean="0"/>
              <a:t>х</a:t>
            </a:r>
            <a:r>
              <a:rPr lang="en-US" sz="2800" dirty="0" smtClean="0"/>
              <a:t>)  &amp;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q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Σ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) &amp; Σ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) = 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</a:t>
            </a:r>
            <a:r>
              <a:rPr lang="en-US" sz="2800" dirty="0" smtClean="0"/>
              <a:t> ) &amp; 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</a:t>
            </a:r>
            <a:r>
              <a:rPr lang="en-US" sz="2800" dirty="0" smtClean="0"/>
              <a:t>)= </a:t>
            </a:r>
            <a:endParaRPr lang="ru-RU" sz="2800" dirty="0" smtClean="0"/>
          </a:p>
          <a:p>
            <a:r>
              <a:rPr lang="en-US" sz="2800" dirty="0" smtClean="0"/>
              <a:t>=</a:t>
            </a:r>
            <a:r>
              <a:rPr lang="en-US" sz="2800" i="1" dirty="0" err="1" smtClean="0"/>
              <a:t>aA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aB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bA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bB</a:t>
            </a:r>
            <a:r>
              <a:rPr lang="en-US" sz="2800" i="1" dirty="0" smtClean="0"/>
              <a:t> = F</a:t>
            </a:r>
            <a:r>
              <a:rPr lang="en-US" sz="2800" dirty="0" smtClean="0"/>
              <a:t>1;</a:t>
            </a:r>
            <a:endParaRPr lang="ru-RU" sz="2800" dirty="0" smtClean="0"/>
          </a:p>
          <a:p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en-US" sz="2800" dirty="0" smtClean="0"/>
              <a:t> (</a:t>
            </a:r>
            <a:r>
              <a:rPr lang="ru-RU" sz="2800" i="1" dirty="0" err="1" smtClean="0"/>
              <a:t>р</a:t>
            </a:r>
            <a:r>
              <a:rPr lang="en-US" sz="2800" dirty="0" smtClean="0"/>
              <a:t>(</a:t>
            </a:r>
            <a:r>
              <a:rPr lang="ru-RU" sz="2800" i="1" dirty="0" err="1" smtClean="0"/>
              <a:t>х</a:t>
            </a:r>
            <a:r>
              <a:rPr lang="en-US" sz="2800" dirty="0" smtClean="0"/>
              <a:t>)  &amp; 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)= Σ(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) &amp; </a:t>
            </a:r>
            <a:r>
              <a:rPr lang="en-US" sz="2800" i="1" dirty="0" smtClean="0"/>
              <a:t>λ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)) = (</a:t>
            </a:r>
            <a:r>
              <a:rPr lang="en-US" sz="2800" i="1" dirty="0" err="1" smtClean="0"/>
              <a:t>aA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bB</a:t>
            </a:r>
            <a:r>
              <a:rPr lang="en-US" sz="2800" dirty="0" smtClean="0"/>
              <a:t>) = </a:t>
            </a:r>
            <a:r>
              <a:rPr lang="en-US" sz="2800" i="1" dirty="0" smtClean="0"/>
              <a:t>F</a:t>
            </a:r>
            <a:r>
              <a:rPr lang="en-US" sz="2800" dirty="0" smtClean="0"/>
              <a:t>2.</a:t>
            </a:r>
            <a:endParaRPr lang="ru-RU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350043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Экзистенциал</a:t>
            </a:r>
            <a:r>
              <a:rPr lang="ru-RU" sz="2800" dirty="0" smtClean="0"/>
              <a:t> </a:t>
            </a:r>
            <a:r>
              <a:rPr lang="en-US" sz="2800" i="1" dirty="0" smtClean="0"/>
              <a:t>F</a:t>
            </a:r>
            <a:r>
              <a:rPr lang="ru-RU" sz="2800" dirty="0" smtClean="0"/>
              <a:t>2 подмножество </a:t>
            </a:r>
            <a:r>
              <a:rPr lang="ru-RU" sz="2800" dirty="0" err="1" smtClean="0"/>
              <a:t>экзистенциала</a:t>
            </a:r>
            <a:r>
              <a:rPr lang="ru-RU" sz="2800" dirty="0" smtClean="0"/>
              <a:t> </a:t>
            </a:r>
            <a:r>
              <a:rPr lang="en-US" sz="2800" i="1" dirty="0" smtClean="0"/>
              <a:t>F</a:t>
            </a:r>
            <a:r>
              <a:rPr lang="ru-RU" sz="2800" dirty="0" smtClean="0"/>
              <a:t>1, следовательно,   </a:t>
            </a:r>
            <a:r>
              <a:rPr lang="en-US" sz="2800" i="1" dirty="0" smtClean="0"/>
              <a:t>F</a:t>
            </a:r>
            <a:r>
              <a:rPr lang="ru-RU" sz="2800" dirty="0" smtClean="0"/>
              <a:t>2 → </a:t>
            </a:r>
            <a:r>
              <a:rPr lang="en-US" sz="2800" i="1" dirty="0" smtClean="0"/>
              <a:t>F</a:t>
            </a:r>
            <a:r>
              <a:rPr lang="ru-RU" sz="2800" dirty="0" smtClean="0"/>
              <a:t>1.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35769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 &amp;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←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 &amp; 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 и 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 ≠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/</a:t>
            </a:r>
            <a:r>
              <a:rPr lang="en-US" sz="2800" i="1" dirty="0" smtClean="0"/>
              <a:t>x</a:t>
            </a:r>
            <a:r>
              <a:rPr lang="ru-RU" sz="2800" dirty="0" smtClean="0"/>
              <a:t>) - терм </a:t>
            </a:r>
            <a:r>
              <a:rPr lang="en-US" sz="2800" i="1" dirty="0" smtClean="0"/>
              <a:t>x</a:t>
            </a:r>
            <a:r>
              <a:rPr lang="ru-RU" sz="2800" dirty="0" smtClean="0"/>
              <a:t> не свободен для замещения </a:t>
            </a:r>
            <a:r>
              <a:rPr lang="en-US" sz="2800" i="1" dirty="0" smtClean="0"/>
              <a:t>x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14351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Общая формула эквивалентного расширения области действия и вынесения кванторов -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</a:t>
            </a:r>
            <a:r>
              <a:rPr lang="en-US" sz="2800" i="1" dirty="0" smtClean="0"/>
              <a:t>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&amp; </a:t>
            </a:r>
            <a:r>
              <a:rPr lang="en-US" sz="2800" i="1" dirty="0" smtClean="0"/>
              <a:t>D </a:t>
            </a:r>
            <a:r>
              <a:rPr lang="ru-RU" sz="2800" dirty="0" smtClean="0"/>
              <a:t>=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)&amp;</a:t>
            </a:r>
            <a:r>
              <a:rPr lang="en-US" sz="2800" i="1" dirty="0" smtClean="0"/>
              <a:t>D</a:t>
            </a:r>
            <a:r>
              <a:rPr lang="ru-RU" sz="2800" dirty="0" smtClean="0"/>
              <a:t>), </a:t>
            </a:r>
            <a:r>
              <a:rPr lang="en-US" sz="2800" i="1" dirty="0" smtClean="0"/>
              <a:t>D</a:t>
            </a:r>
            <a:r>
              <a:rPr lang="ru-RU" sz="2800" dirty="0" smtClean="0"/>
              <a:t> - не содержит свободной </a:t>
            </a:r>
            <a:r>
              <a:rPr lang="en-US" sz="2800" i="1" dirty="0" smtClean="0"/>
              <a:t>x</a:t>
            </a:r>
            <a:r>
              <a:rPr lang="ru-RU" sz="2800" dirty="0" smtClean="0"/>
              <a:t>. М-интерпретацией можно проверить, что все тождества сохраняются.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выбрана область определения </a:t>
            </a:r>
            <a:r>
              <a:rPr lang="en-US" sz="2800" i="1" dirty="0"/>
              <a:t>W</a:t>
            </a:r>
            <a:r>
              <a:rPr lang="ru-RU" sz="2800" dirty="0"/>
              <a:t>, выбрано </a:t>
            </a:r>
            <a:r>
              <a:rPr lang="ru-RU" sz="2800" dirty="0" smtClean="0"/>
              <a:t>содержа</a:t>
            </a:r>
            <a:r>
              <a:rPr lang="en-US" sz="2800" dirty="0" smtClean="0"/>
              <a:t>-</a:t>
            </a:r>
            <a:r>
              <a:rPr lang="ru-RU" sz="2800" dirty="0" err="1" smtClean="0"/>
              <a:t>ние</a:t>
            </a:r>
            <a:r>
              <a:rPr lang="ru-RU" sz="2800" dirty="0" smtClean="0"/>
              <a:t> </a:t>
            </a:r>
            <a:r>
              <a:rPr lang="ru-RU" sz="2800" dirty="0"/>
              <a:t>предикатного символа </a:t>
            </a:r>
            <a:r>
              <a:rPr lang="en-US" sz="2800" i="1" dirty="0"/>
              <a:t>P</a:t>
            </a:r>
            <a:r>
              <a:rPr lang="ru-RU" sz="2800" dirty="0"/>
              <a:t> и выбрана подстановка </a:t>
            </a:r>
            <a:r>
              <a:rPr lang="ru-RU" sz="2800" dirty="0" err="1" smtClean="0"/>
              <a:t>зна</a:t>
            </a:r>
            <a:r>
              <a:rPr lang="en-US" sz="2800" dirty="0" smtClean="0"/>
              <a:t>-</a:t>
            </a:r>
            <a:r>
              <a:rPr lang="ru-RU" sz="2800" dirty="0" err="1" smtClean="0"/>
              <a:t>чения</a:t>
            </a:r>
            <a:r>
              <a:rPr lang="ru-RU" sz="2800" dirty="0" smtClean="0"/>
              <a:t> </a:t>
            </a:r>
            <a:r>
              <a:rPr lang="ru-RU" sz="2800" dirty="0"/>
              <a:t>переменной из области определения, то для </a:t>
            </a:r>
            <a:r>
              <a:rPr lang="ru-RU" sz="2800" dirty="0" err="1" smtClean="0"/>
              <a:t>преди</a:t>
            </a:r>
            <a:r>
              <a:rPr lang="en-US" sz="2800" dirty="0" smtClean="0"/>
              <a:t>-</a:t>
            </a:r>
            <a:r>
              <a:rPr lang="ru-RU" sz="2800" dirty="0" smtClean="0"/>
              <a:t>ката </a:t>
            </a:r>
            <a:r>
              <a:rPr lang="ru-RU" sz="2800" dirty="0"/>
              <a:t>выбрана </a:t>
            </a:r>
            <a:r>
              <a:rPr lang="ru-RU" sz="2800" b="1" i="1" dirty="0">
                <a:solidFill>
                  <a:srgbClr val="0066FF"/>
                </a:solidFill>
              </a:rPr>
              <a:t>интерпретация</a:t>
            </a:r>
            <a:r>
              <a:rPr lang="ru-RU" sz="2800" b="1" dirty="0">
                <a:solidFill>
                  <a:srgbClr val="0066FF"/>
                </a:solidFill>
              </a:rPr>
              <a:t>.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288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определяет подмножество </a:t>
            </a:r>
            <a:r>
              <a:rPr lang="ru-RU" sz="2800" b="1" dirty="0">
                <a:solidFill>
                  <a:srgbClr val="0066FF"/>
                </a:solidFill>
              </a:rPr>
              <a:t>(класс)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r>
              <a:rPr lang="ru-RU" sz="2800" dirty="0"/>
              <a:t>объектов (</a:t>
            </a:r>
            <a:r>
              <a:rPr lang="en-US" sz="2800" i="1" dirty="0"/>
              <a:t>K </a:t>
            </a:r>
            <a:r>
              <a:rPr lang="en-US" sz="2800" dirty="0">
                <a:sym typeface="Symbol"/>
              </a:rPr>
              <a:t></a:t>
            </a:r>
            <a:r>
              <a:rPr lang="en-US" sz="2800" i="1" dirty="0"/>
              <a:t> W</a:t>
            </a:r>
            <a:r>
              <a:rPr lang="ru-RU" sz="2800" dirty="0"/>
              <a:t>), где утверждение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ru-RU" sz="2800" i="1" dirty="0" err="1"/>
              <a:t>х</a:t>
            </a:r>
            <a:r>
              <a:rPr lang="ru-RU" sz="2800" dirty="0"/>
              <a:t>) истинно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2088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предыдущего примера </a:t>
            </a:r>
            <a:r>
              <a:rPr lang="en-US" sz="2800" i="1" dirty="0"/>
              <a:t>x</a:t>
            </a:r>
            <a:r>
              <a:rPr lang="ru-RU" sz="2800" dirty="0">
                <a:sym typeface="Symbol"/>
              </a:rPr>
              <a:t></a:t>
            </a:r>
            <a:r>
              <a:rPr lang="ru-RU" sz="2800" dirty="0"/>
              <a:t> </a:t>
            </a:r>
            <a:r>
              <a:rPr lang="en-US" sz="2800" i="1" dirty="0"/>
              <a:t>W</a:t>
            </a:r>
            <a:r>
              <a:rPr lang="ru-RU" sz="2800" dirty="0"/>
              <a:t>={животные}, </a:t>
            </a:r>
            <a:r>
              <a:rPr lang="en-US" sz="2800" i="1" dirty="0"/>
              <a:t>I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)=(</a:t>
            </a:r>
            <a:r>
              <a:rPr lang="en-US" sz="2800" i="1" dirty="0"/>
              <a:t>x </a:t>
            </a:r>
            <a:r>
              <a:rPr lang="ru-RU" sz="2800" dirty="0"/>
              <a:t>- хищники), </a:t>
            </a:r>
            <a:r>
              <a:rPr lang="en-US" sz="2800" i="1" dirty="0" smtClean="0"/>
              <a:t>I</a:t>
            </a:r>
            <a:r>
              <a:rPr lang="ru-RU" sz="2800" dirty="0"/>
              <a:t>(</a:t>
            </a:r>
            <a:r>
              <a:rPr lang="ru-RU" sz="2800" i="1" dirty="0"/>
              <a:t>к</a:t>
            </a:r>
            <a:r>
              <a:rPr lang="ru-RU" sz="2800" dirty="0"/>
              <a:t>)=(крокодил - хищник), </a:t>
            </a:r>
            <a:r>
              <a:rPr lang="en-US" sz="2800" i="1" dirty="0"/>
              <a:t>R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)=(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ru-RU" sz="2800" dirty="0"/>
              <a:t>- опасны) и общее формальное рассуждение с предикатами может быть записано в виде</a:t>
            </a:r>
          </a:p>
          <a:p>
            <a:r>
              <a:rPr lang="ru-RU" sz="2800" dirty="0"/>
              <a:t>      ((</a:t>
            </a:r>
            <a:r>
              <a:rPr lang="en-US" sz="2800" i="1" dirty="0"/>
              <a:t>I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))&amp;</a:t>
            </a:r>
            <a:r>
              <a:rPr lang="en-US" sz="2800" i="1" dirty="0"/>
              <a:t>I</a:t>
            </a:r>
            <a:r>
              <a:rPr lang="ru-RU" sz="2800" dirty="0"/>
              <a:t>(</a:t>
            </a:r>
            <a:r>
              <a:rPr lang="ru-RU" sz="2800" i="1" dirty="0"/>
              <a:t>к</a:t>
            </a:r>
            <a:r>
              <a:rPr lang="ru-RU" sz="2800" dirty="0"/>
              <a:t>))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ru-RU" sz="2800" dirty="0"/>
              <a:t>(</a:t>
            </a:r>
            <a:r>
              <a:rPr lang="ru-RU" sz="2800" i="1" dirty="0"/>
              <a:t>к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0912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Здесь </a:t>
            </a:r>
            <a:r>
              <a:rPr lang="en-US" sz="2800" i="1" dirty="0"/>
              <a:t>I</a:t>
            </a:r>
            <a:r>
              <a:rPr lang="ru-RU" sz="2800" dirty="0"/>
              <a:t>(</a:t>
            </a:r>
            <a:r>
              <a:rPr lang="ru-RU" sz="2800" i="1" dirty="0"/>
              <a:t>к</a:t>
            </a:r>
            <a:r>
              <a:rPr lang="ru-RU" sz="2800" dirty="0"/>
              <a:t>)=(</a:t>
            </a:r>
            <a:r>
              <a:rPr lang="ru-RU" sz="2800" i="1" dirty="0"/>
              <a:t>крокодил </a:t>
            </a:r>
            <a:r>
              <a:rPr lang="ru-RU" sz="2800" dirty="0"/>
              <a:t>- хищник)=(</a:t>
            </a:r>
            <a:r>
              <a:rPr lang="en-US" sz="2800" i="1" dirty="0" err="1"/>
              <a:t>k</a:t>
            </a:r>
            <a:r>
              <a:rPr lang="en-US" sz="2800" dirty="0" err="1">
                <a:sym typeface="Symbol"/>
              </a:rPr>
              <a:t></a:t>
            </a:r>
            <a:r>
              <a:rPr lang="en-US" sz="2800" i="1" dirty="0" err="1"/>
              <a:t>p</a:t>
            </a:r>
            <a:r>
              <a:rPr lang="ru-RU" sz="2800" dirty="0"/>
              <a:t>), </a:t>
            </a:r>
            <a:r>
              <a:rPr lang="en-US" sz="2800" i="1" dirty="0"/>
              <a:t>R</a:t>
            </a:r>
            <a:r>
              <a:rPr lang="ru-RU" sz="2800" dirty="0"/>
              <a:t>(</a:t>
            </a:r>
            <a:r>
              <a:rPr lang="ru-RU" sz="2800" i="1" dirty="0"/>
              <a:t>к</a:t>
            </a:r>
            <a:r>
              <a:rPr lang="ru-RU" sz="2800" dirty="0"/>
              <a:t>)=(</a:t>
            </a:r>
            <a:r>
              <a:rPr lang="ru-RU" sz="2800" i="1" dirty="0"/>
              <a:t>крокодил </a:t>
            </a:r>
            <a:r>
              <a:rPr lang="ru-RU" sz="2800" dirty="0"/>
              <a:t>- опасен</a:t>
            </a:r>
            <a:r>
              <a:rPr lang="ru-RU" sz="2800" dirty="0" smtClean="0"/>
              <a:t>)=(</a:t>
            </a:r>
            <a:r>
              <a:rPr lang="en-US" sz="2800" i="1" dirty="0" err="1"/>
              <a:t>k</a:t>
            </a:r>
            <a:r>
              <a:rPr lang="en-US" sz="2800" dirty="0" err="1">
                <a:sym typeface="Symbol"/>
              </a:rPr>
              <a:t></a:t>
            </a:r>
            <a:r>
              <a:rPr lang="en-US" sz="2800" i="1" dirty="0" err="1"/>
              <a:t>m</a:t>
            </a:r>
            <a:r>
              <a:rPr lang="ru-RU" sz="2800" dirty="0"/>
              <a:t>) простые высказывания (0-местные предикаты). 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 </a:t>
            </a:r>
            <a:r>
              <a:rPr lang="en-US" sz="2800" i="1" dirty="0" smtClean="0"/>
              <a:t>D</a:t>
            </a:r>
            <a:r>
              <a:rPr lang="ru-RU" sz="2800" dirty="0" smtClean="0"/>
              <a:t> содержит связанную </a:t>
            </a:r>
            <a:r>
              <a:rPr lang="en-US" sz="2800" i="1" dirty="0" smtClean="0"/>
              <a:t>x</a:t>
            </a:r>
            <a:r>
              <a:rPr lang="ru-RU" sz="2800" dirty="0" smtClean="0"/>
              <a:t>, то ее следует </a:t>
            </a:r>
            <a:r>
              <a:rPr lang="ru-RU" sz="2800" dirty="0" err="1" smtClean="0"/>
              <a:t>переимено</a:t>
            </a:r>
            <a:r>
              <a:rPr lang="en-US" sz="2800" dirty="0" smtClean="0"/>
              <a:t>-</a:t>
            </a:r>
            <a:r>
              <a:rPr lang="ru-RU" sz="2800" dirty="0" err="1" smtClean="0"/>
              <a:t>вать</a:t>
            </a:r>
            <a:r>
              <a:rPr lang="ru-RU" sz="2800" dirty="0" smtClean="0"/>
              <a:t>, так как</a:t>
            </a:r>
            <a:r>
              <a:rPr lang="en-US" sz="2800" dirty="0" smtClean="0"/>
              <a:t>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yq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5723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Таким образом, после переименования </a:t>
            </a:r>
            <a:r>
              <a:rPr lang="en-US" sz="2800" i="1" dirty="0" smtClean="0"/>
              <a:t>x</a:t>
            </a:r>
            <a:r>
              <a:rPr lang="ru-RU" sz="2800" dirty="0" smtClean="0"/>
              <a:t>/</a:t>
            </a:r>
            <a:r>
              <a:rPr lang="en-US" sz="2800" i="1" dirty="0" smtClean="0"/>
              <a:t>y</a:t>
            </a:r>
            <a:r>
              <a:rPr lang="en-US" sz="2800" dirty="0" smtClean="0"/>
              <a:t> </a:t>
            </a:r>
            <a:r>
              <a:rPr lang="ru-RU" sz="2800" dirty="0" smtClean="0"/>
              <a:t>приходим к той же формуле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&amp; </a:t>
            </a:r>
            <a:r>
              <a:rPr lang="en-US" sz="2800" i="1" dirty="0" smtClean="0"/>
              <a:t>B</a:t>
            </a:r>
            <a:r>
              <a:rPr lang="ru-RU" sz="2800" dirty="0" smtClean="0"/>
              <a:t> =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y</a:t>
            </a:r>
            <a:r>
              <a:rPr lang="ru-RU" sz="2800" dirty="0" smtClean="0"/>
              <a:t>(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&amp; </a:t>
            </a:r>
            <a:r>
              <a:rPr lang="en-US" sz="2800" i="1" dirty="0" smtClean="0"/>
              <a:t>B</a:t>
            </a:r>
            <a:r>
              <a:rPr lang="ru-RU" sz="2800" dirty="0" smtClean="0"/>
              <a:t>), где </a:t>
            </a:r>
            <a:r>
              <a:rPr lang="en-US" sz="2800" i="1" dirty="0" smtClean="0"/>
              <a:t>B</a:t>
            </a:r>
            <a:r>
              <a:rPr lang="ru-RU" sz="2800" dirty="0" smtClean="0"/>
              <a:t> не содержит </a:t>
            </a:r>
            <a:r>
              <a:rPr lang="en-US" sz="2800" i="1" dirty="0" smtClean="0"/>
              <a:t>y</a:t>
            </a:r>
            <a:r>
              <a:rPr lang="ru-RU" sz="2800" dirty="0" smtClean="0"/>
              <a:t> свободно.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4311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Следовательно, 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&amp;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=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y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&amp;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)).</a:t>
            </a:r>
          </a:p>
          <a:p>
            <a:r>
              <a:rPr lang="ru-RU" sz="2800" dirty="0" smtClean="0"/>
              <a:t>В частном случае,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&amp;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=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" y="3000372"/>
            <a:ext cx="9144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Законы для формул со смешанными кванторами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9.  Общий случай.</a:t>
            </a:r>
          </a:p>
          <a:p>
            <a:r>
              <a:rPr lang="ru-RU" sz="2800" dirty="0" smtClean="0"/>
              <a:t>Пусть </a:t>
            </a:r>
            <a:r>
              <a:rPr lang="en-US" sz="2800" i="1" dirty="0" smtClean="0"/>
              <a:t>F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),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</a:t>
            </a:r>
            <a:r>
              <a:rPr lang="ru-RU" sz="2800" b="1" dirty="0" smtClean="0"/>
              <a:t> – </a:t>
            </a:r>
            <a:r>
              <a:rPr lang="ru-RU" sz="2800" dirty="0" smtClean="0"/>
              <a:t>формула </a:t>
            </a:r>
            <a:r>
              <a:rPr lang="en-US" sz="2800" dirty="0" smtClean="0"/>
              <a:t>c</a:t>
            </a:r>
            <a:r>
              <a:rPr lang="ru-RU" sz="2800" dirty="0" smtClean="0"/>
              <a:t> одноместными предикатами и применяются кванторы в следующем порядке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y F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),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)),  тогда  в М-интерпретации </a:t>
            </a:r>
          </a:p>
          <a:p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y F</a:t>
            </a:r>
            <a:r>
              <a:rPr lang="en-US" sz="2800" dirty="0" smtClean="0"/>
              <a:t>(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), 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)) =</a:t>
            </a:r>
            <a:r>
              <a:rPr lang="en-US" sz="2800" b="1" dirty="0" smtClean="0"/>
              <a:t> </a:t>
            </a:r>
            <a:r>
              <a:rPr lang="en-US" sz="2800" dirty="0" smtClean="0"/>
              <a:t>                                             (</a:t>
            </a:r>
            <a:r>
              <a:rPr lang="ru-RU" sz="2800" dirty="0" smtClean="0"/>
              <a:t>подстановки </a:t>
            </a:r>
            <a:r>
              <a:rPr lang="ru-RU" sz="2800" b="1" dirty="0" smtClean="0"/>
              <a:t>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/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j</a:t>
            </a:r>
            <a:r>
              <a:rPr lang="en-US" sz="2800" dirty="0" smtClean="0"/>
              <a:t>/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/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j</a:t>
            </a:r>
            <a:r>
              <a:rPr lang="en-US" sz="2800" dirty="0" smtClean="0"/>
              <a:t>/</a:t>
            </a:r>
            <a:r>
              <a:rPr lang="en-US" sz="2800" i="1" dirty="0" smtClean="0"/>
              <a:t>b</a:t>
            </a:r>
            <a:r>
              <a:rPr lang="en-US" sz="2800" dirty="0" smtClean="0"/>
              <a:t>)</a:t>
            </a:r>
            <a:r>
              <a:rPr lang="en-US" sz="2800" b="1" dirty="0" smtClean="0"/>
              <a:t>   </a:t>
            </a:r>
            <a:endParaRPr lang="ru-RU" sz="2800" dirty="0" smtClean="0"/>
          </a:p>
          <a:p>
            <a:r>
              <a:rPr lang="en-US" sz="2800" b="1" dirty="0" smtClean="0"/>
              <a:t>=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err="1" smtClean="0"/>
              <a:t>a,A</a:t>
            </a:r>
            <a:r>
              <a:rPr lang="en-US" sz="2800" dirty="0" smtClean="0"/>
              <a:t>)*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err="1" smtClean="0"/>
              <a:t>a,B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err="1" smtClean="0"/>
              <a:t>b,A</a:t>
            </a:r>
            <a:r>
              <a:rPr lang="en-US" sz="2800" dirty="0" smtClean="0"/>
              <a:t>)*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err="1" smtClean="0"/>
              <a:t>b,B</a:t>
            </a:r>
            <a:r>
              <a:rPr lang="en-US" sz="2800" dirty="0" smtClean="0"/>
              <a:t>)  = </a:t>
            </a:r>
            <a:r>
              <a:rPr lang="en-US" sz="2800" i="1" dirty="0" err="1" smtClean="0"/>
              <a:t>xy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zk</a:t>
            </a:r>
            <a:r>
              <a:rPr lang="en-US" sz="2800" dirty="0" smtClean="0"/>
              <a:t> = </a:t>
            </a:r>
            <a:r>
              <a:rPr lang="en-US" sz="2800" i="1" dirty="0" smtClean="0"/>
              <a:t>F</a:t>
            </a:r>
            <a:r>
              <a:rPr lang="en-US" sz="2800" dirty="0" smtClean="0"/>
              <a:t>1.</a:t>
            </a:r>
            <a:endParaRPr lang="ru-RU" sz="2800" dirty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3071802" y="5143536"/>
          <a:ext cx="3428928" cy="85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Формула" r:id="rId3" imgW="1447800" imgH="368300" progId="Equation.3">
                  <p:embed/>
                </p:oleObj>
              </mc:Choice>
              <mc:Fallback>
                <p:oleObj name="Формула" r:id="rId3" imgW="1447800" imgH="368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143536"/>
                        <a:ext cx="3428928" cy="857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изменении последовательности применения кванторов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y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F</a:t>
            </a:r>
            <a:r>
              <a:rPr lang="en-US" sz="2800" dirty="0" smtClean="0"/>
              <a:t>(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), 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))</a:t>
            </a:r>
            <a:r>
              <a:rPr lang="en-US" sz="2800" b="1" dirty="0" smtClean="0"/>
              <a:t> =</a:t>
            </a:r>
            <a:r>
              <a:rPr lang="en-US" sz="2800" dirty="0" smtClean="0"/>
              <a:t> (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a, A</a:t>
            </a:r>
            <a:r>
              <a:rPr lang="en-US" sz="2800" dirty="0" smtClean="0"/>
              <a:t>)</a:t>
            </a:r>
            <a:r>
              <a:rPr lang="en-US" sz="2800" dirty="0" smtClean="0">
                <a:sym typeface="Symbol"/>
              </a:rPr>
              <a:t> 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b, A</a:t>
            </a:r>
            <a:r>
              <a:rPr lang="en-US" sz="2800" dirty="0" smtClean="0"/>
              <a:t>))&amp;(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a, B</a:t>
            </a:r>
            <a:r>
              <a:rPr lang="en-US" sz="2800" dirty="0" smtClean="0"/>
              <a:t>)</a:t>
            </a:r>
            <a:r>
              <a:rPr lang="en-US" sz="2800" dirty="0" smtClean="0">
                <a:sym typeface="Symbol"/>
              </a:rPr>
              <a:t> 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b, B</a:t>
            </a:r>
            <a:r>
              <a:rPr lang="en-US" sz="2800" dirty="0" smtClean="0"/>
              <a:t>))=</a:t>
            </a:r>
          </a:p>
          <a:p>
            <a:r>
              <a:rPr lang="en-US" sz="2800" dirty="0" smtClean="0"/>
              <a:t>= (</a:t>
            </a:r>
            <a:r>
              <a:rPr lang="en-US" sz="2800" i="1" dirty="0" smtClean="0"/>
              <a:t>x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z</a:t>
            </a:r>
            <a:r>
              <a:rPr lang="en-US" sz="2800" dirty="0" smtClean="0"/>
              <a:t>)(</a:t>
            </a:r>
            <a:r>
              <a:rPr lang="en-US" sz="2800" i="1" dirty="0" smtClean="0"/>
              <a:t>y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k</a:t>
            </a:r>
            <a:r>
              <a:rPr lang="en-US" sz="2800" dirty="0" smtClean="0"/>
              <a:t>) = </a:t>
            </a:r>
            <a:r>
              <a:rPr lang="en-US" sz="2800" i="1" dirty="0" smtClean="0"/>
              <a:t>F</a:t>
            </a:r>
            <a:r>
              <a:rPr lang="en-US" sz="2800" dirty="0" smtClean="0"/>
              <a:t>2.</a:t>
            </a:r>
            <a:endParaRPr lang="ru-R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7144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Формулы </a:t>
            </a:r>
            <a:r>
              <a:rPr lang="en-US" sz="2800" i="1" dirty="0" smtClean="0"/>
              <a:t>F</a:t>
            </a:r>
            <a:r>
              <a:rPr lang="ru-RU" sz="2800" dirty="0" smtClean="0"/>
              <a:t>1 и </a:t>
            </a:r>
            <a:r>
              <a:rPr lang="en-US" sz="2800" i="1" dirty="0" smtClean="0"/>
              <a:t>F</a:t>
            </a:r>
            <a:r>
              <a:rPr lang="ru-RU" sz="2800" dirty="0" smtClean="0"/>
              <a:t>2  не совпадают, причем   </a:t>
            </a:r>
            <a:r>
              <a:rPr lang="en-US" sz="2800" i="1" dirty="0" smtClean="0"/>
              <a:t>F</a:t>
            </a:r>
            <a:r>
              <a:rPr lang="ru-RU" sz="2800" dirty="0" smtClean="0"/>
              <a:t>1</a:t>
            </a:r>
            <a:r>
              <a:rPr lang="ru-RU" sz="2800" dirty="0" smtClean="0">
                <a:sym typeface="Symbol"/>
              </a:rPr>
              <a:t></a:t>
            </a:r>
            <a:r>
              <a:rPr lang="en-US" sz="2800" i="1" dirty="0" smtClean="0"/>
              <a:t>F</a:t>
            </a:r>
            <a:r>
              <a:rPr lang="ru-RU" sz="2800" dirty="0" smtClean="0"/>
              <a:t>2,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455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err="1" smtClean="0"/>
              <a:t>yF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),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</a:t>
            </a:r>
            <a:r>
              <a:rPr lang="ru-RU" sz="2800" dirty="0" smtClean="0">
                <a:sym typeface="Symbol"/>
              </a:rPr>
              <a:t>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i="1" dirty="0" smtClean="0"/>
              <a:t>y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F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),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b="1" dirty="0" smtClean="0"/>
              <a:t>))  (</a:t>
            </a:r>
            <a:r>
              <a:rPr lang="ru-RU" sz="2800" b="1" dirty="0" smtClean="0">
                <a:solidFill>
                  <a:srgbClr val="0066FF"/>
                </a:solidFill>
              </a:rPr>
              <a:t>общезначима</a:t>
            </a:r>
            <a:r>
              <a:rPr lang="ru-RU" sz="2800" b="1" dirty="0" smtClean="0"/>
              <a:t>) </a:t>
            </a:r>
            <a:r>
              <a:rPr lang="ru-RU" sz="2800" dirty="0" smtClean="0"/>
              <a:t> и  смешанные кванторы, в общем случае, не коммутативны.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4324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10.  </a:t>
            </a:r>
            <a:r>
              <a:rPr lang="ru-RU" sz="2800" dirty="0" smtClean="0"/>
              <a:t>Формулы с дизъюнкцией</a:t>
            </a:r>
          </a:p>
          <a:p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), 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)) = 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).</a:t>
            </a:r>
            <a:endParaRPr lang="ru-RU" sz="2800" dirty="0" smtClean="0"/>
          </a:p>
          <a:p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y</a:t>
            </a:r>
            <a:r>
              <a:rPr lang="en-US" sz="2800" dirty="0" smtClean="0"/>
              <a:t> (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))</a:t>
            </a:r>
            <a:r>
              <a:rPr lang="en-US" sz="2800" b="1" dirty="0" smtClean="0"/>
              <a:t> =</a:t>
            </a:r>
          </a:p>
          <a:p>
            <a:r>
              <a:rPr lang="en-US" sz="2800" b="1" dirty="0" smtClean="0"/>
              <a:t>=</a:t>
            </a:r>
            <a:r>
              <a:rPr lang="en-US" sz="2800" dirty="0" smtClean="0"/>
              <a:t> 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A</a:t>
            </a:r>
            <a:r>
              <a:rPr lang="en-US" sz="2800" dirty="0" smtClean="0"/>
              <a:t>)(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A</a:t>
            </a:r>
            <a:r>
              <a:rPr lang="en-US" sz="2800" dirty="0" smtClean="0"/>
              <a:t>)(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</a:t>
            </a:r>
            <a:r>
              <a:rPr lang="en-US" sz="2800" dirty="0" smtClean="0"/>
              <a:t>) = 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AB.</a:t>
            </a:r>
            <a:endParaRPr lang="ru-RU" sz="2800" dirty="0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3143240" y="3929066"/>
          <a:ext cx="2562648" cy="67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Формула" r:id="rId3" imgW="1409700" imgH="368300" progId="Equation.3">
                  <p:embed/>
                </p:oleObj>
              </mc:Choice>
              <mc:Fallback>
                <p:oleObj name="Формула" r:id="rId3" imgW="1409700" imgH="368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3929066"/>
                        <a:ext cx="2562648" cy="676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5686434" y="3857628"/>
          <a:ext cx="2428892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Формула" r:id="rId5" imgW="1231366" imgH="368140" progId="Equation.3">
                  <p:embed/>
                </p:oleObj>
              </mc:Choice>
              <mc:Fallback>
                <p:oleObj name="Формула" r:id="rId5" imgW="1231366" imgH="3681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34" y="3857628"/>
                        <a:ext cx="2428892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485776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y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en-US" sz="2800" dirty="0" smtClean="0"/>
              <a:t> (</a:t>
            </a:r>
            <a:r>
              <a:rPr lang="en-US" sz="2800" i="1" dirty="0" smtClean="0"/>
              <a:t>p(x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))</a:t>
            </a:r>
            <a:r>
              <a:rPr lang="en-US" sz="2800" b="1" dirty="0" smtClean="0"/>
              <a:t> =</a:t>
            </a:r>
          </a:p>
          <a:p>
            <a:endParaRPr lang="en-US" sz="800" dirty="0" smtClean="0"/>
          </a:p>
          <a:p>
            <a:r>
              <a:rPr lang="en-US" sz="2800" dirty="0" smtClean="0"/>
              <a:t>= 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A</a:t>
            </a:r>
            <a:r>
              <a:rPr lang="en-US" sz="2800" dirty="0" smtClean="0"/>
              <a:t>)(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</a:t>
            </a:r>
            <a:r>
              <a:rPr lang="en-US" sz="2800" dirty="0" smtClean="0"/>
              <a:t>) = 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AB</a:t>
            </a:r>
            <a:r>
              <a:rPr lang="en-US" sz="2800" b="1" dirty="0" smtClean="0"/>
              <a:t>.</a:t>
            </a:r>
            <a:endParaRPr lang="ru-RU" sz="2800" dirty="0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3143240" y="4786322"/>
          <a:ext cx="6143636" cy="76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Формула" r:id="rId7" imgW="3086100" imgH="368300" progId="Equation.3">
                  <p:embed/>
                </p:oleObj>
              </mc:Choice>
              <mc:Fallback>
                <p:oleObj name="Формула" r:id="rId7" imgW="3086100" imgH="368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786322"/>
                        <a:ext cx="6143636" cy="761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585789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x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</a:t>
            </a:r>
            <a:r>
              <a:rPr lang="fr-FR" sz="2800" dirty="0" smtClean="0"/>
              <a:t> (</a:t>
            </a:r>
            <a:r>
              <a:rPr lang="fr-FR" sz="2800" i="1" dirty="0" smtClean="0"/>
              <a:t>p</a:t>
            </a:r>
            <a:r>
              <a:rPr lang="fr-FR" sz="2800" dirty="0" smtClean="0"/>
              <a:t>(</a:t>
            </a:r>
            <a:r>
              <a:rPr lang="fr-FR" sz="2800" i="1" dirty="0" err="1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err="1" smtClean="0"/>
              <a:t>y</a:t>
            </a:r>
            <a:r>
              <a:rPr lang="fr-FR" sz="2800" dirty="0" smtClean="0"/>
              <a:t>)) =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x</a:t>
            </a:r>
            <a:r>
              <a:rPr lang="fr-FR" sz="2800" dirty="0" smtClean="0"/>
              <a:t> (</a:t>
            </a:r>
            <a:r>
              <a:rPr lang="fr-FR" sz="2800" i="1" dirty="0" smtClean="0"/>
              <a:t>p(</a:t>
            </a:r>
            <a:r>
              <a:rPr lang="fr-FR" sz="2800" i="1" dirty="0" err="1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err="1" smtClean="0"/>
              <a:t>y</a:t>
            </a:r>
            <a:r>
              <a:rPr lang="fr-FR" sz="2800" dirty="0" smtClean="0"/>
              <a:t>)) = </a:t>
            </a:r>
            <a:endParaRPr lang="ru-RU" sz="2800" dirty="0" smtClean="0"/>
          </a:p>
          <a:p>
            <a:r>
              <a:rPr lang="fr-FR" sz="2800" dirty="0" smtClean="0"/>
              <a:t>=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</a:t>
            </a:r>
            <a:r>
              <a:rPr lang="fr-FR" sz="2800" dirty="0" smtClean="0"/>
              <a:t> (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x p</a:t>
            </a:r>
            <a:r>
              <a:rPr lang="fr-FR" sz="2800" dirty="0" smtClean="0"/>
              <a:t>(</a:t>
            </a:r>
            <a:r>
              <a:rPr lang="fr-FR" sz="2800" i="1" dirty="0" err="1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err="1" smtClean="0"/>
              <a:t>y</a:t>
            </a:r>
            <a:r>
              <a:rPr lang="fr-FR" sz="2800" dirty="0" smtClean="0"/>
              <a:t>)) =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x</a:t>
            </a:r>
            <a:r>
              <a:rPr lang="fr-FR" sz="2800" dirty="0" smtClean="0"/>
              <a:t> (</a:t>
            </a:r>
            <a:r>
              <a:rPr lang="fr-FR" sz="2800" i="1" dirty="0" smtClean="0"/>
              <a:t>p</a:t>
            </a:r>
            <a:r>
              <a:rPr lang="fr-FR" sz="2800" dirty="0" smtClean="0"/>
              <a:t>(</a:t>
            </a:r>
            <a:r>
              <a:rPr lang="fr-FR" sz="2800" i="1" dirty="0" err="1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 q</a:t>
            </a:r>
            <a:r>
              <a:rPr lang="fr-FR" sz="2800" dirty="0" smtClean="0"/>
              <a:t>(</a:t>
            </a:r>
            <a:r>
              <a:rPr lang="fr-FR" sz="2800" i="1" dirty="0" err="1" smtClean="0"/>
              <a:t>y</a:t>
            </a:r>
            <a:r>
              <a:rPr lang="fr-FR" sz="2800" dirty="0" smtClean="0"/>
              <a:t>))    – </a:t>
            </a:r>
            <a:r>
              <a:rPr lang="ru-RU" sz="2800" dirty="0" smtClean="0"/>
              <a:t>тождества</a:t>
            </a:r>
            <a:r>
              <a:rPr lang="fr-FR" sz="2800" dirty="0" smtClean="0"/>
              <a:t>.             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  <p:bldP spid="5" grpId="0" autoUpdateAnimBg="0"/>
      <p:bldP spid="10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11. Закон коммутативности для конъюнкции</a:t>
            </a:r>
            <a:r>
              <a:rPr lang="ru-RU" sz="2800" b="1" dirty="0" smtClean="0"/>
              <a:t>   </a:t>
            </a:r>
            <a:endParaRPr lang="ru-RU" sz="2800" dirty="0" smtClean="0"/>
          </a:p>
          <a:p>
            <a:r>
              <a:rPr lang="en-US" sz="2800" i="1" dirty="0" smtClean="0"/>
              <a:t>F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),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 =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&amp;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2867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err="1" smtClean="0"/>
              <a:t>x</a:t>
            </a:r>
            <a:r>
              <a:rPr lang="en-US" sz="2800" dirty="0" err="1" smtClean="0">
                <a:sym typeface="Symbol"/>
              </a:rPr>
              <a:t></a:t>
            </a:r>
            <a:r>
              <a:rPr lang="en-US" sz="2800" i="1" dirty="0" err="1" smtClean="0"/>
              <a:t>y</a:t>
            </a:r>
            <a:r>
              <a:rPr lang="ru-RU" sz="2800" dirty="0" smtClean="0"/>
              <a:t> 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))</a:t>
            </a:r>
            <a:r>
              <a:rPr lang="ru-RU" sz="2800" b="1" dirty="0" smtClean="0"/>
              <a:t> =  </a:t>
            </a:r>
            <a:endParaRPr lang="ru-RU" sz="2800" dirty="0" smtClean="0"/>
          </a:p>
          <a:p>
            <a:endParaRPr lang="en-US" sz="800" b="1" dirty="0" smtClean="0"/>
          </a:p>
          <a:p>
            <a:r>
              <a:rPr lang="en-US" sz="2800" b="1" dirty="0" smtClean="0"/>
              <a:t>= </a:t>
            </a:r>
            <a:r>
              <a:rPr lang="en-US" sz="2800" i="1" dirty="0" err="1" smtClean="0"/>
              <a:t>aAB</a:t>
            </a:r>
            <a:r>
              <a:rPr lang="en-US" sz="2800" dirty="0" err="1" smtClean="0">
                <a:sym typeface="Symbol"/>
              </a:rPr>
              <a:t></a:t>
            </a:r>
            <a:r>
              <a:rPr lang="en-US" sz="2800" i="1" dirty="0" err="1" smtClean="0"/>
              <a:t>bAB</a:t>
            </a:r>
            <a:r>
              <a:rPr lang="en-US" sz="2800" i="1" dirty="0" smtClean="0"/>
              <a:t> </a:t>
            </a:r>
            <a:r>
              <a:rPr lang="en-US" sz="2800" dirty="0" smtClean="0"/>
              <a:t>= (</a:t>
            </a:r>
            <a:r>
              <a:rPr lang="en-US" sz="2800" i="1" dirty="0" smtClean="0"/>
              <a:t>a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)(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 </a:t>
            </a:r>
            <a:r>
              <a:rPr lang="en-US" sz="2800" i="1" dirty="0" smtClean="0"/>
              <a:t>A</a:t>
            </a:r>
            <a:r>
              <a:rPr lang="en-US" sz="2800" dirty="0" smtClean="0"/>
              <a:t>)(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</a:t>
            </a:r>
            <a:r>
              <a:rPr lang="en-US" sz="2800" dirty="0" smtClean="0"/>
              <a:t>)</a:t>
            </a:r>
            <a:r>
              <a:rPr lang="en-US" sz="2800" i="1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</a:t>
            </a:r>
            <a:r>
              <a:rPr lang="en-US" sz="2800" dirty="0" smtClean="0"/>
              <a:t>)(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 </a:t>
            </a:r>
            <a:r>
              <a:rPr lang="en-US" sz="2800" i="1" dirty="0" smtClean="0"/>
              <a:t>b</a:t>
            </a:r>
            <a:r>
              <a:rPr lang="en-US" sz="2800" dirty="0" smtClean="0"/>
              <a:t>)</a:t>
            </a:r>
            <a:r>
              <a:rPr lang="en-US" sz="2800" i="1" dirty="0" smtClean="0"/>
              <a:t>B </a:t>
            </a:r>
            <a:r>
              <a:rPr lang="en-US" sz="2800" dirty="0" smtClean="0"/>
              <a:t>= 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</a:t>
            </a:r>
            <a:r>
              <a:rPr lang="en-US" sz="2800" dirty="0" smtClean="0"/>
              <a:t>)</a:t>
            </a:r>
            <a:r>
              <a:rPr lang="en-US" sz="2800" i="1" dirty="0" smtClean="0"/>
              <a:t>AB.</a:t>
            </a:r>
            <a:endParaRPr lang="ru-RU" sz="2800" dirty="0" smtClean="0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2857488" y="1000109"/>
          <a:ext cx="2705516" cy="71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9" name="Формула" r:id="rId3" imgW="1409700" imgH="368300" progId="Equation.3">
                  <p:embed/>
                </p:oleObj>
              </mc:Choice>
              <mc:Fallback>
                <p:oleObj name="Формула" r:id="rId3" imgW="1409700" imgH="3683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000109"/>
                        <a:ext cx="2705516" cy="71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5448654" y="947828"/>
          <a:ext cx="3695346" cy="67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Формула" r:id="rId5" imgW="1803400" imgH="342900" progId="Equation.3">
                  <p:embed/>
                </p:oleObj>
              </mc:Choice>
              <mc:Fallback>
                <p:oleObj name="Формула" r:id="rId5" imgW="1803400" imgH="3429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654" y="947828"/>
                        <a:ext cx="3695346" cy="676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447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20608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y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en-US" sz="2800" dirty="0" smtClean="0"/>
              <a:t> (</a:t>
            </a:r>
            <a:r>
              <a:rPr lang="en-US" sz="2800" i="1" dirty="0" smtClean="0"/>
              <a:t>p(x</a:t>
            </a:r>
            <a:r>
              <a:rPr lang="en-US" sz="2800" dirty="0" smtClean="0"/>
              <a:t>) &amp; 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))</a:t>
            </a:r>
            <a:r>
              <a:rPr lang="en-US" sz="2800" b="1" dirty="0" smtClean="0"/>
              <a:t> = </a:t>
            </a:r>
            <a:endParaRPr lang="ru-RU" sz="2800" dirty="0" smtClean="0"/>
          </a:p>
          <a:p>
            <a:r>
              <a:rPr lang="en-US" sz="2800" b="1" dirty="0" smtClean="0"/>
              <a:t>= </a:t>
            </a:r>
            <a:r>
              <a:rPr lang="en-US" sz="2800" dirty="0" smtClean="0"/>
              <a:t>(</a:t>
            </a:r>
            <a:r>
              <a:rPr lang="en-US" sz="2800" i="1" dirty="0" err="1" smtClean="0"/>
              <a:t>aA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bA</a:t>
            </a:r>
            <a:r>
              <a:rPr lang="en-US" sz="2800" dirty="0" smtClean="0"/>
              <a:t>)(</a:t>
            </a:r>
            <a:r>
              <a:rPr lang="en-US" sz="2800" i="1" dirty="0" err="1" smtClean="0"/>
              <a:t>aB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bB</a:t>
            </a:r>
            <a:r>
              <a:rPr lang="en-US" sz="2800" dirty="0" smtClean="0"/>
              <a:t>) = 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</a:t>
            </a:r>
            <a:r>
              <a:rPr lang="en-US" sz="2800" dirty="0" smtClean="0"/>
              <a:t>)</a:t>
            </a:r>
            <a:r>
              <a:rPr lang="en-US" sz="2800" i="1" dirty="0" smtClean="0"/>
              <a:t>AB.</a:t>
            </a:r>
            <a:endParaRPr lang="ru-RU" sz="28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203848" y="1988840"/>
          <a:ext cx="5940152" cy="69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Формула" r:id="rId7" imgW="3263900" imgH="368300" progId="Equation.3">
                  <p:embed/>
                </p:oleObj>
              </mc:Choice>
              <mc:Fallback>
                <p:oleObj name="Формула" r:id="rId7" imgW="3263900" imgH="3683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988840"/>
                        <a:ext cx="5940152" cy="6962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285293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x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</a:t>
            </a:r>
            <a:r>
              <a:rPr lang="fr-FR" sz="2800" dirty="0" smtClean="0"/>
              <a:t> (</a:t>
            </a:r>
            <a:r>
              <a:rPr lang="fr-FR" sz="2800" i="1" dirty="0" smtClean="0"/>
              <a:t>p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 =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x</a:t>
            </a:r>
            <a:r>
              <a:rPr lang="fr-FR" sz="2800" dirty="0" smtClean="0"/>
              <a:t> (</a:t>
            </a:r>
            <a:r>
              <a:rPr lang="fr-FR" sz="2800" i="1" dirty="0" smtClean="0"/>
              <a:t>p(x</a:t>
            </a:r>
            <a:r>
              <a:rPr lang="fr-FR" sz="2800" dirty="0" smtClean="0"/>
              <a:t>) </a:t>
            </a:r>
            <a:r>
              <a:rPr lang="en-US" sz="2800" dirty="0" smtClean="0"/>
              <a:t>&amp;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 = </a:t>
            </a:r>
            <a:endParaRPr lang="ru-RU" sz="2800" dirty="0" smtClean="0"/>
          </a:p>
          <a:p>
            <a:r>
              <a:rPr lang="ru-RU" sz="2800" dirty="0" smtClean="0">
                <a:sym typeface="Symbol"/>
              </a:rPr>
              <a:t>=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</a:t>
            </a:r>
            <a:r>
              <a:rPr lang="fr-FR" sz="2800" dirty="0" smtClean="0"/>
              <a:t> (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x p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/>
              <a:t>&amp;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 =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x</a:t>
            </a:r>
            <a:r>
              <a:rPr lang="fr-FR" sz="2800" dirty="0" smtClean="0"/>
              <a:t> (</a:t>
            </a:r>
            <a:r>
              <a:rPr lang="fr-FR" sz="2800" i="1" dirty="0" smtClean="0"/>
              <a:t>p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/>
              <a:t>&amp;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</a:t>
            </a:r>
            <a:r>
              <a:rPr lang="fr-FR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   –   </a:t>
            </a:r>
            <a:r>
              <a:rPr lang="ru-RU" sz="2800" dirty="0" smtClean="0"/>
              <a:t>тождества</a:t>
            </a:r>
            <a:r>
              <a:rPr lang="fr-FR" sz="2800" dirty="0" smtClean="0"/>
              <a:t>.</a:t>
            </a:r>
            <a:endParaRPr lang="ru-RU" sz="2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0" y="371703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12. Коммутативность смешанных кванторов</a:t>
            </a:r>
            <a:r>
              <a:rPr lang="ru-RU" sz="2800" i="1" dirty="0" smtClean="0"/>
              <a:t> </a:t>
            </a:r>
            <a:r>
              <a:rPr lang="ru-RU" sz="2800" dirty="0" smtClean="0"/>
              <a:t>для простой формулы с двухместным предикатом:	 </a:t>
            </a:r>
          </a:p>
          <a:p>
            <a:r>
              <a:rPr lang="ru-RU" sz="2800" dirty="0" smtClean="0"/>
              <a:t>1)</a:t>
            </a:r>
            <a:r>
              <a:rPr lang="ru-RU" sz="2800" i="1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i="1" dirty="0" smtClean="0"/>
              <a:t>у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х,у</a:t>
            </a:r>
            <a:r>
              <a:rPr lang="ru-RU" sz="2800" dirty="0" smtClean="0"/>
              <a:t>) =                             ,  </a:t>
            </a:r>
            <a:r>
              <a:rPr lang="en-US" sz="2800" i="1" dirty="0" err="1" smtClean="0"/>
              <a:t>i</a:t>
            </a:r>
            <a:r>
              <a:rPr lang="ru-RU" sz="2800" i="1" dirty="0" smtClean="0"/>
              <a:t>, </a:t>
            </a:r>
            <a:r>
              <a:rPr lang="en-US" sz="2800" i="1" dirty="0" smtClean="0"/>
              <a:t>j</a:t>
            </a:r>
            <a:r>
              <a:rPr lang="ru-RU" sz="2800" dirty="0" smtClean="0">
                <a:sym typeface="Symbol"/>
              </a:rPr>
              <a:t></a:t>
            </a:r>
            <a:r>
              <a:rPr lang="ru-RU" sz="2800" i="1" dirty="0" smtClean="0"/>
              <a:t>М</a:t>
            </a:r>
            <a:r>
              <a:rPr lang="ru-RU" sz="2800" baseline="-25000" dirty="0" smtClean="0"/>
              <a:t> </a:t>
            </a:r>
            <a:r>
              <a:rPr lang="ru-RU" sz="2800" dirty="0" smtClean="0"/>
              <a:t>= {1, 2} = {</a:t>
            </a:r>
            <a:r>
              <a:rPr lang="ru-RU" sz="2800" i="1" dirty="0" smtClean="0"/>
              <a:t>а, </a:t>
            </a:r>
            <a:r>
              <a:rPr lang="en-US" sz="2800" i="1" dirty="0" smtClean="0"/>
              <a:t>b</a:t>
            </a:r>
            <a:r>
              <a:rPr lang="ru-RU" sz="2800" dirty="0" smtClean="0"/>
              <a:t>}. 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627783" y="4571433"/>
          <a:ext cx="2160241" cy="101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Формула" r:id="rId9" imgW="774364" imgH="368140" progId="Equation.3">
                  <p:embed/>
                </p:oleObj>
              </mc:Choice>
              <mc:Fallback>
                <p:oleObj name="Формула" r:id="rId9" imgW="774364" imgH="3681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3" y="4571433"/>
                        <a:ext cx="2160241" cy="1017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0" y="53012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a</a:t>
            </a:r>
            <a:r>
              <a:rPr lang="ru-RU" sz="2800" dirty="0" smtClean="0"/>
              <a:t>) применяя квантор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i="1" dirty="0" smtClean="0"/>
              <a:t>у</a:t>
            </a:r>
            <a:r>
              <a:rPr lang="ru-RU" sz="2800" dirty="0" smtClean="0"/>
              <a:t>, получим</a:t>
            </a:r>
            <a:endParaRPr lang="ru-RU" sz="2800" dirty="0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5580112" y="5229200"/>
          <a:ext cx="2953174" cy="76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Формула" r:id="rId11" imgW="1270000" imgH="342900" progId="Equation.3">
                  <p:embed/>
                </p:oleObj>
              </mc:Choice>
              <mc:Fallback>
                <p:oleObj name="Формула" r:id="rId11" imgW="1270000" imgH="3429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229200"/>
                        <a:ext cx="2953174" cy="769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0" y="590389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б) применяя квантор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, получим формулу </a:t>
            </a:r>
          </a:p>
          <a:p>
            <a:r>
              <a:rPr lang="ru-RU" sz="2800" dirty="0" smtClean="0"/>
              <a:t>                (</a:t>
            </a:r>
            <a:r>
              <a:rPr lang="el-GR" sz="2800" dirty="0" smtClean="0">
                <a:sym typeface="Symbol"/>
              </a:rPr>
              <a:t>λ</a:t>
            </a:r>
            <a:r>
              <a:rPr lang="ru-RU" sz="2800" dirty="0" smtClean="0"/>
              <a:t>(</a:t>
            </a:r>
            <a:r>
              <a:rPr lang="ru-RU" sz="2800" i="1" dirty="0" err="1" smtClean="0"/>
              <a:t>а,а</a:t>
            </a:r>
            <a:r>
              <a:rPr lang="ru-RU" sz="2800" dirty="0" smtClean="0"/>
              <a:t>) &amp; </a:t>
            </a:r>
            <a:r>
              <a:rPr lang="el-GR" sz="2800" dirty="0" smtClean="0">
                <a:sym typeface="Symbol"/>
              </a:rPr>
              <a:t>λ</a:t>
            </a:r>
            <a:r>
              <a:rPr lang="ru-RU" sz="2800" dirty="0" smtClean="0"/>
              <a:t>(</a:t>
            </a:r>
            <a:r>
              <a:rPr lang="en-US" sz="2800" i="1" dirty="0" smtClean="0"/>
              <a:t>a</a:t>
            </a:r>
            <a:r>
              <a:rPr lang="ru-RU" sz="2800" i="1" dirty="0" smtClean="0"/>
              <a:t>,</a:t>
            </a:r>
            <a:r>
              <a:rPr lang="en-US" sz="2800" i="1" dirty="0" smtClean="0"/>
              <a:t>b</a:t>
            </a:r>
            <a:r>
              <a:rPr lang="ru-RU" sz="2800" dirty="0" smtClean="0"/>
              <a:t>))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(</a:t>
            </a:r>
            <a:r>
              <a:rPr lang="el-GR" sz="2800" dirty="0" smtClean="0">
                <a:sym typeface="Symbol"/>
              </a:rPr>
              <a:t>λ</a:t>
            </a:r>
            <a:r>
              <a:rPr lang="ru-RU" sz="2800" dirty="0" smtClean="0"/>
              <a:t>(</a:t>
            </a:r>
            <a:r>
              <a:rPr lang="en-US" sz="2800" i="1" dirty="0" smtClean="0"/>
              <a:t>b</a:t>
            </a:r>
            <a:r>
              <a:rPr lang="ru-RU" sz="2800" dirty="0" smtClean="0"/>
              <a:t>,</a:t>
            </a:r>
            <a:r>
              <a:rPr lang="en-US" sz="2800" i="1" dirty="0" smtClean="0"/>
              <a:t>a</a:t>
            </a:r>
            <a:r>
              <a:rPr lang="ru-RU" sz="2800" dirty="0" smtClean="0"/>
              <a:t>) &amp; </a:t>
            </a:r>
            <a:r>
              <a:rPr lang="el-GR" sz="2800" dirty="0" smtClean="0">
                <a:sym typeface="Symbol"/>
              </a:rPr>
              <a:t>λ</a:t>
            </a:r>
            <a:r>
              <a:rPr lang="ru-RU" sz="2800" dirty="0" smtClean="0"/>
              <a:t>(</a:t>
            </a:r>
            <a:r>
              <a:rPr lang="en-US" sz="2800" i="1" dirty="0" smtClean="0"/>
              <a:t>b</a:t>
            </a:r>
            <a:r>
              <a:rPr lang="ru-RU" sz="2800" i="1" dirty="0" smtClean="0"/>
              <a:t>,</a:t>
            </a:r>
            <a:r>
              <a:rPr lang="en-US" sz="2800" i="1" dirty="0" smtClean="0"/>
              <a:t>b</a:t>
            </a:r>
            <a:r>
              <a:rPr lang="ru-RU" sz="2800" dirty="0" smtClean="0"/>
              <a:t>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 autoUpdateAnimBg="0"/>
      <p:bldP spid="11" grpId="0" autoUpdateAnimBg="0"/>
      <p:bldP spid="12" grpId="0" autoUpdateAnimBg="0"/>
      <p:bldP spid="15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Значения истинностных функций </a:t>
            </a:r>
            <a:r>
              <a:rPr lang="el-GR" sz="2800" dirty="0" smtClean="0">
                <a:sym typeface="Symbol"/>
              </a:rPr>
              <a:t>λ</a:t>
            </a:r>
            <a:r>
              <a:rPr lang="ru-RU" sz="2800" dirty="0" smtClean="0"/>
              <a:t>(</a:t>
            </a:r>
            <a:r>
              <a:rPr lang="ru-RU" sz="2800" i="1" dirty="0" smtClean="0"/>
              <a:t>а, а</a:t>
            </a:r>
            <a:r>
              <a:rPr lang="ru-RU" sz="2800" dirty="0" smtClean="0"/>
              <a:t>), </a:t>
            </a:r>
            <a:r>
              <a:rPr lang="el-GR" sz="2800" dirty="0" smtClean="0">
                <a:sym typeface="Symbol"/>
              </a:rPr>
              <a:t>λ</a:t>
            </a:r>
            <a:r>
              <a:rPr lang="ru-RU" sz="2800" dirty="0" smtClean="0"/>
              <a:t>(</a:t>
            </a:r>
            <a:r>
              <a:rPr lang="en-US" sz="2800" i="1" dirty="0" smtClean="0"/>
              <a:t>a</a:t>
            </a:r>
            <a:r>
              <a:rPr lang="ru-RU" sz="2800" i="1" dirty="0" smtClean="0"/>
              <a:t>, </a:t>
            </a:r>
            <a:r>
              <a:rPr lang="en-US" sz="2800" i="1" dirty="0" smtClean="0"/>
              <a:t>b</a:t>
            </a:r>
            <a:r>
              <a:rPr lang="ru-RU" sz="2800" dirty="0" smtClean="0"/>
              <a:t>), (</a:t>
            </a:r>
            <a:r>
              <a:rPr lang="el-GR" sz="2800" dirty="0" smtClean="0">
                <a:sym typeface="Symbol"/>
              </a:rPr>
              <a:t>λ</a:t>
            </a:r>
            <a:r>
              <a:rPr lang="ru-RU" sz="2800" dirty="0" smtClean="0"/>
              <a:t>(</a:t>
            </a:r>
            <a:r>
              <a:rPr lang="en-US" sz="2800" i="1" dirty="0" smtClean="0"/>
              <a:t>b</a:t>
            </a:r>
            <a:r>
              <a:rPr lang="ru-RU" sz="2800" dirty="0" smtClean="0"/>
              <a:t>, </a:t>
            </a:r>
            <a:r>
              <a:rPr lang="en-US" sz="2800" i="1" dirty="0" smtClean="0"/>
              <a:t>a</a:t>
            </a:r>
            <a:r>
              <a:rPr lang="ru-RU" sz="2800" dirty="0" smtClean="0"/>
              <a:t>), </a:t>
            </a:r>
            <a:r>
              <a:rPr lang="el-GR" sz="2800" dirty="0" smtClean="0">
                <a:sym typeface="Symbol"/>
              </a:rPr>
              <a:t>λ</a:t>
            </a:r>
            <a:r>
              <a:rPr lang="ru-RU" sz="2800" dirty="0" smtClean="0"/>
              <a:t>(</a:t>
            </a:r>
            <a:r>
              <a:rPr lang="en-US" sz="2800" i="1" dirty="0" smtClean="0"/>
              <a:t>b</a:t>
            </a:r>
            <a:r>
              <a:rPr lang="ru-RU" sz="2800" i="1" dirty="0" smtClean="0"/>
              <a:t>, </a:t>
            </a:r>
            <a:r>
              <a:rPr lang="en-US" sz="2800" i="1" dirty="0" smtClean="0"/>
              <a:t>b</a:t>
            </a:r>
            <a:r>
              <a:rPr lang="ru-RU" sz="2800" dirty="0" smtClean="0"/>
              <a:t>) можно обозначить различными булевскими переменными  </a:t>
            </a:r>
            <a:r>
              <a:rPr lang="en-US" sz="2800" i="1" dirty="0" smtClean="0"/>
              <a:t>A</a:t>
            </a:r>
            <a:r>
              <a:rPr lang="ru-RU" sz="2800" i="1" dirty="0" smtClean="0"/>
              <a:t>, </a:t>
            </a:r>
            <a:r>
              <a:rPr lang="en-US" sz="2800" i="1" dirty="0" smtClean="0"/>
              <a:t>B</a:t>
            </a:r>
            <a:r>
              <a:rPr lang="ru-RU" sz="2800" i="1" dirty="0" smtClean="0"/>
              <a:t>, </a:t>
            </a:r>
            <a:r>
              <a:rPr lang="en-US" sz="2800" i="1" dirty="0" smtClean="0"/>
              <a:t>C</a:t>
            </a:r>
            <a:r>
              <a:rPr lang="ru-RU" sz="2800" i="1" dirty="0" smtClean="0"/>
              <a:t>, </a:t>
            </a:r>
            <a:r>
              <a:rPr lang="en-US" sz="2800" i="1" dirty="0" smtClean="0"/>
              <a:t>D</a:t>
            </a:r>
            <a:r>
              <a:rPr lang="ru-RU" sz="2800" i="1" dirty="0" smtClean="0"/>
              <a:t>,</a:t>
            </a:r>
            <a:r>
              <a:rPr lang="ru-RU" sz="2800" dirty="0" smtClean="0"/>
              <a:t> так как в общем случае они не совпадают. </a:t>
            </a:r>
          </a:p>
          <a:p>
            <a:r>
              <a:rPr lang="ru-RU" sz="2800" dirty="0" smtClean="0"/>
              <a:t>Следовательно,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i="1" dirty="0" smtClean="0"/>
              <a:t>у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х,у</a:t>
            </a:r>
            <a:r>
              <a:rPr lang="ru-RU" sz="2800" dirty="0" smtClean="0"/>
              <a:t>) =</a:t>
            </a:r>
            <a:r>
              <a:rPr lang="ru-RU" sz="2800" i="1" dirty="0" smtClean="0"/>
              <a:t>А</a:t>
            </a:r>
            <a:r>
              <a:rPr lang="ru-RU" sz="2800" dirty="0" smtClean="0"/>
              <a:t>&amp;</a:t>
            </a:r>
            <a:r>
              <a:rPr lang="ru-RU" sz="2800" i="1" dirty="0" smtClean="0"/>
              <a:t>В</a:t>
            </a:r>
            <a:r>
              <a:rPr lang="ru-RU" sz="2800" dirty="0" smtClean="0"/>
              <a:t> 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dirty="0" smtClean="0"/>
              <a:t> </a:t>
            </a:r>
            <a:r>
              <a:rPr lang="ru-RU" sz="2800" i="1" dirty="0" smtClean="0"/>
              <a:t>С</a:t>
            </a:r>
            <a:r>
              <a:rPr lang="ru-RU" sz="2800" dirty="0" smtClean="0"/>
              <a:t>&amp;</a:t>
            </a:r>
            <a:r>
              <a:rPr lang="en-US" sz="2800" i="1" dirty="0" smtClean="0"/>
              <a:t>D </a:t>
            </a:r>
            <a:r>
              <a:rPr lang="ru-RU" sz="2800" dirty="0" smtClean="0"/>
              <a:t>= </a:t>
            </a:r>
          </a:p>
          <a:p>
            <a:r>
              <a:rPr lang="ru-RU" sz="2800" dirty="0" smtClean="0"/>
              <a:t>=(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r>
              <a:rPr lang="ru-RU" sz="2800" dirty="0" smtClean="0"/>
              <a:t>)(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D</a:t>
            </a:r>
            <a:r>
              <a:rPr lang="ru-RU" sz="2800" dirty="0" smtClean="0"/>
              <a:t>)(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r>
              <a:rPr lang="ru-RU" sz="2800" dirty="0" smtClean="0"/>
              <a:t>)(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D</a:t>
            </a:r>
            <a:r>
              <a:rPr lang="ru-RU" sz="2800" dirty="0" smtClean="0"/>
              <a:t>) = </a:t>
            </a:r>
            <a:r>
              <a:rPr lang="en-US" sz="2800" i="1" dirty="0" smtClean="0"/>
              <a:t>F</a:t>
            </a:r>
            <a:r>
              <a:rPr lang="ru-RU" sz="2800" dirty="0" smtClean="0"/>
              <a:t>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780928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2)</a:t>
            </a:r>
            <a:r>
              <a:rPr lang="ru-RU" sz="2800" i="1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i="1" dirty="0" smtClean="0"/>
              <a:t>у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х,у</a:t>
            </a:r>
            <a:r>
              <a:rPr lang="ru-RU" sz="2800" dirty="0" smtClean="0"/>
              <a:t>) =  </a:t>
            </a:r>
          </a:p>
          <a:p>
            <a:endParaRPr lang="ru-RU" sz="1200" dirty="0" smtClean="0"/>
          </a:p>
          <a:p>
            <a:r>
              <a:rPr lang="ru-RU" sz="2800" dirty="0" smtClean="0"/>
              <a:t>= ((</a:t>
            </a:r>
            <a:r>
              <a:rPr lang="ru-RU" sz="2800" i="1" dirty="0" smtClean="0"/>
              <a:t>а, а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 </a:t>
            </a:r>
            <a:r>
              <a:rPr lang="el-GR" sz="2800" dirty="0" smtClean="0">
                <a:sym typeface="Symbol"/>
              </a:rPr>
              <a:t>λ</a:t>
            </a:r>
            <a:r>
              <a:rPr lang="ru-RU" sz="2800" dirty="0" smtClean="0"/>
              <a:t>(</a:t>
            </a:r>
            <a:r>
              <a:rPr lang="en-US" sz="2800" i="1" dirty="0" smtClean="0"/>
              <a:t>b</a:t>
            </a:r>
            <a:r>
              <a:rPr lang="ru-RU" sz="2800" i="1" dirty="0" smtClean="0"/>
              <a:t>, </a:t>
            </a:r>
            <a:r>
              <a:rPr lang="en-US" sz="2800" i="1" dirty="0" smtClean="0"/>
              <a:t>a</a:t>
            </a:r>
            <a:r>
              <a:rPr lang="ru-RU" sz="2800" dirty="0" smtClean="0"/>
              <a:t>))((</a:t>
            </a:r>
            <a:r>
              <a:rPr lang="en-US" sz="2800" i="1" dirty="0" smtClean="0"/>
              <a:t>a</a:t>
            </a:r>
            <a:r>
              <a:rPr lang="ru-RU" sz="2800" i="1" dirty="0" smtClean="0"/>
              <a:t>, </a:t>
            </a:r>
            <a:r>
              <a:rPr lang="en-US" sz="2800" i="1" dirty="0" smtClean="0"/>
              <a:t>b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l-GR" sz="2800" dirty="0" smtClean="0">
                <a:sym typeface="Symbol"/>
              </a:rPr>
              <a:t>λ</a:t>
            </a:r>
            <a:r>
              <a:rPr lang="ru-RU" sz="2800" dirty="0" smtClean="0"/>
              <a:t>(</a:t>
            </a:r>
            <a:r>
              <a:rPr lang="en-US" sz="2800" i="1" dirty="0" smtClean="0"/>
              <a:t>b</a:t>
            </a:r>
            <a:r>
              <a:rPr lang="ru-RU" sz="2800" i="1" dirty="0" smtClean="0"/>
              <a:t>, </a:t>
            </a:r>
            <a:r>
              <a:rPr lang="en-US" sz="2800" i="1" dirty="0" smtClean="0"/>
              <a:t>b</a:t>
            </a:r>
            <a:r>
              <a:rPr lang="ru-RU" sz="2800" dirty="0" smtClean="0"/>
              <a:t>)) = 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C</a:t>
            </a:r>
            <a:r>
              <a:rPr lang="ru-RU" sz="2800" dirty="0" smtClean="0"/>
              <a:t>)(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dirty="0" smtClean="0"/>
              <a:t>) = </a:t>
            </a:r>
            <a:r>
              <a:rPr lang="en-US" sz="2800" i="1" dirty="0" smtClean="0"/>
              <a:t>F</a:t>
            </a:r>
            <a:r>
              <a:rPr lang="ru-RU" sz="2800" dirty="0" smtClean="0"/>
              <a:t>2.</a:t>
            </a: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4753" name="Object 1"/>
          <p:cNvGraphicFramePr>
            <a:graphicFrameLocks noChangeAspect="1"/>
          </p:cNvGraphicFramePr>
          <p:nvPr/>
        </p:nvGraphicFramePr>
        <p:xfrm>
          <a:off x="2555776" y="2693293"/>
          <a:ext cx="5839863" cy="879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Формула" r:id="rId3" imgW="2451100" imgH="368300" progId="Equation.3">
                  <p:embed/>
                </p:oleObj>
              </mc:Choice>
              <mc:Fallback>
                <p:oleObj name="Формула" r:id="rId3" imgW="2451100" imgH="368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693293"/>
                        <a:ext cx="5839863" cy="8797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400506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 как </a:t>
            </a:r>
            <a:r>
              <a:rPr lang="en-US" sz="2800" i="1" dirty="0" smtClean="0"/>
              <a:t>F</a:t>
            </a:r>
            <a:r>
              <a:rPr lang="ru-RU" sz="2800" dirty="0" smtClean="0"/>
              <a:t>1= </a:t>
            </a:r>
            <a:r>
              <a:rPr lang="en-US" sz="2800" i="1" dirty="0" smtClean="0"/>
              <a:t>F</a:t>
            </a:r>
            <a:r>
              <a:rPr lang="ru-RU" sz="2800" dirty="0" smtClean="0"/>
              <a:t>2&amp;</a:t>
            </a:r>
            <a:r>
              <a:rPr lang="en-US" sz="2800" i="1" dirty="0" smtClean="0"/>
              <a:t>f</a:t>
            </a:r>
            <a:r>
              <a:rPr lang="ru-RU" sz="2800" dirty="0" smtClean="0"/>
              <a:t>, то </a:t>
            </a:r>
            <a:r>
              <a:rPr lang="en-US" sz="2800" i="1" dirty="0" smtClean="0"/>
              <a:t>F</a:t>
            </a:r>
            <a:r>
              <a:rPr lang="ru-RU" sz="2800" dirty="0" smtClean="0"/>
              <a:t>1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</a:t>
            </a:r>
            <a:r>
              <a:rPr lang="en-US" sz="2800" i="1" dirty="0" smtClean="0"/>
              <a:t>F</a:t>
            </a:r>
            <a:r>
              <a:rPr lang="ru-RU" sz="2800" dirty="0" smtClean="0"/>
              <a:t>2 по правилу удаления конъюнкции или  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en-US" sz="2800" dirty="0" smtClean="0">
                <a:sym typeface="Symbol"/>
              </a:rPr>
              <a:t> </a:t>
            </a:r>
            <a:r>
              <a:rPr lang="ru-RU" sz="2800" i="1" dirty="0" smtClean="0"/>
              <a:t>у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х,у</a:t>
            </a:r>
            <a:r>
              <a:rPr lang="ru-RU" sz="2800" dirty="0" smtClean="0"/>
              <a:t>)</a:t>
            </a:r>
            <a:r>
              <a:rPr lang="ru-RU" sz="2800" i="1" dirty="0" smtClean="0"/>
              <a:t> 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i="1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i="1" dirty="0" smtClean="0"/>
              <a:t>у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х,у</a:t>
            </a:r>
            <a:r>
              <a:rPr lang="ru-RU" sz="2800" dirty="0" smtClean="0"/>
              <a:t>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01317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Обратное утверждение опровергается  примером</a:t>
            </a:r>
          </a:p>
          <a:p>
            <a:r>
              <a:rPr lang="ru-RU" sz="2800" dirty="0" smtClean="0">
                <a:sym typeface="Symbol"/>
              </a:rPr>
              <a:t>                   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i="1" dirty="0" smtClean="0"/>
              <a:t>у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х,у</a:t>
            </a:r>
            <a:r>
              <a:rPr lang="ru-RU" sz="2800" dirty="0" smtClean="0"/>
              <a:t>)</a:t>
            </a:r>
            <a:r>
              <a:rPr lang="ru-RU" sz="2800" i="1" dirty="0" smtClean="0"/>
              <a:t>  </a:t>
            </a:r>
            <a:r>
              <a:rPr lang="en-US" sz="2800" dirty="0" smtClean="0">
                <a:sym typeface="Symbol"/>
              </a:rPr>
              <a:t></a:t>
            </a:r>
            <a:r>
              <a:rPr lang="ru-RU" sz="2800" i="1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i="1" dirty="0" smtClean="0"/>
              <a:t>у </a:t>
            </a:r>
            <a:r>
              <a:rPr lang="en-US" sz="2800" dirty="0" smtClean="0">
                <a:sym typeface="Symbol"/>
              </a:rPr>
              <a:t> 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х,у</a:t>
            </a:r>
            <a:r>
              <a:rPr lang="ru-RU" sz="2800" dirty="0" smtClean="0"/>
              <a:t>).</a:t>
            </a:r>
          </a:p>
          <a:p>
            <a:r>
              <a:rPr lang="ru-RU" sz="2800" dirty="0" smtClean="0"/>
              <a:t>Если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х,у</a:t>
            </a:r>
            <a:r>
              <a:rPr lang="ru-RU" sz="2800" dirty="0" smtClean="0"/>
              <a:t>) = (</a:t>
            </a:r>
            <a:r>
              <a:rPr lang="en-US" sz="2800" i="1" dirty="0" smtClean="0"/>
              <a:t>x </a:t>
            </a:r>
            <a:r>
              <a:rPr lang="ru-RU" sz="2800" dirty="0" smtClean="0"/>
              <a:t>&lt; </a:t>
            </a:r>
            <a:r>
              <a:rPr lang="en-US" sz="2800" i="1" dirty="0" smtClean="0"/>
              <a:t>y</a:t>
            </a:r>
            <a:r>
              <a:rPr lang="ru-RU" sz="2800" dirty="0" smtClean="0"/>
              <a:t>), то для целых чисел </a:t>
            </a:r>
          </a:p>
          <a:p>
            <a:r>
              <a:rPr lang="ru-RU" sz="2800" dirty="0" smtClean="0">
                <a:sym typeface="Symbol"/>
              </a:rPr>
              <a:t>              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i="1" dirty="0" smtClean="0"/>
              <a:t>у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х,у</a:t>
            </a:r>
            <a:r>
              <a:rPr lang="ru-RU" sz="2800" dirty="0" smtClean="0"/>
              <a:t>)=</a:t>
            </a:r>
            <a:r>
              <a:rPr lang="en-US" sz="2800" i="1" dirty="0" smtClean="0"/>
              <a:t>F</a:t>
            </a:r>
            <a:r>
              <a:rPr lang="ru-RU" sz="2800" dirty="0" smtClean="0"/>
              <a:t>, а  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i="1" dirty="0" smtClean="0"/>
              <a:t>у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х,у</a:t>
            </a:r>
            <a:r>
              <a:rPr lang="ru-RU" sz="2800" dirty="0" smtClean="0"/>
              <a:t>)=</a:t>
            </a:r>
            <a:r>
              <a:rPr lang="en-US" sz="2800" i="1" dirty="0" smtClean="0"/>
              <a:t>T</a:t>
            </a:r>
            <a:r>
              <a:rPr lang="ru-RU" sz="2800" i="1" dirty="0" smtClean="0"/>
              <a:t>.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7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66FF"/>
                </a:solidFill>
              </a:rPr>
              <a:t>Смешанные кванторы для двуместных предикатов не коммутативны.</a:t>
            </a:r>
            <a:endParaRPr lang="ru-RU" sz="2800" dirty="0" smtClean="0">
              <a:solidFill>
                <a:srgbClr val="00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13. Правила де Моргана с кванторами.</a:t>
            </a:r>
          </a:p>
          <a:p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)=</a:t>
            </a:r>
            <a:r>
              <a:rPr lang="ru-RU" sz="2800" b="1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 и 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)=</a:t>
            </a:r>
            <a:r>
              <a:rPr lang="ru-RU" sz="2800" b="1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– тождества.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14.  Замена импликации дизъюнкцией. </a:t>
            </a:r>
          </a:p>
          <a:p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 smtClean="0">
                <a:sym typeface="Symbol"/>
              </a:rPr>
              <a:t> 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</a:t>
            </a:r>
            <a:r>
              <a:rPr lang="ru-RU" sz="2800" dirty="0" smtClean="0">
                <a:sym typeface="Symbol"/>
              </a:rPr>
              <a:t> 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</a:t>
            </a:r>
            <a:r>
              <a:rPr lang="ru-RU" sz="2800" b="1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);</a:t>
            </a:r>
          </a:p>
          <a:p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 smtClean="0"/>
              <a:t> (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=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 –  тождества.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1297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 smtClean="0"/>
              <a:t>(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</a:t>
            </a:r>
            <a:r>
              <a:rPr lang="en-US" sz="2800" dirty="0" smtClean="0">
                <a:sym typeface="Symbol"/>
              </a:rPr>
              <a:t>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)=(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/>
              <a:t>)(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ru-RU" sz="2800" dirty="0" smtClean="0"/>
              <a:t>)</a:t>
            </a:r>
            <a:r>
              <a:rPr lang="en-US" sz="2800" dirty="0" smtClean="0">
                <a:sym typeface="Symbol"/>
              </a:rPr>
              <a:t></a:t>
            </a:r>
            <a:r>
              <a:rPr lang="en-US" sz="2800" dirty="0" smtClean="0"/>
              <a:t> </a:t>
            </a:r>
            <a:r>
              <a:rPr lang="en-US" sz="2800" i="1" dirty="0" err="1" smtClean="0"/>
              <a:t>ab</a:t>
            </a:r>
            <a:r>
              <a:rPr lang="en-US" sz="2800" dirty="0" err="1" smtClean="0">
                <a:sym typeface="Symbol"/>
              </a:rPr>
              <a:t></a:t>
            </a:r>
            <a:r>
              <a:rPr lang="en-US" sz="2800" i="1" dirty="0" err="1" smtClean="0"/>
              <a:t>AB</a:t>
            </a:r>
            <a:r>
              <a:rPr lang="ru-RU" sz="2800" dirty="0" smtClean="0"/>
              <a:t>=</a:t>
            </a:r>
          </a:p>
          <a:p>
            <a:r>
              <a:rPr lang="ru-RU" sz="2800" b="1" dirty="0" smtClean="0"/>
              <a:t>=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</a:t>
            </a:r>
            <a:r>
              <a:rPr lang="en-US" sz="2800" dirty="0" smtClean="0">
                <a:sym typeface="Symbol"/>
              </a:rPr>
              <a:t></a:t>
            </a:r>
            <a:r>
              <a:rPr lang="ru-RU" sz="2800" dirty="0" smtClean="0"/>
              <a:t> (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7707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ru-RU" sz="2800" dirty="0" smtClean="0"/>
              <a:t> 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=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ru-RU" sz="2800" dirty="0" smtClean="0"/>
              <a:t>(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=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</a:t>
            </a:r>
          </a:p>
          <a:p>
            <a:r>
              <a:rPr lang="ru-RU" sz="2800" dirty="0" smtClean="0"/>
              <a:t>=</a:t>
            </a:r>
            <a:r>
              <a:rPr lang="ru-RU" sz="2800" dirty="0" smtClean="0">
                <a:sym typeface="Symbol"/>
              </a:rPr>
              <a:t> 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 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dirty="0" smtClean="0"/>
              <a:t>x</a:t>
            </a:r>
            <a:r>
              <a:rPr lang="ru-RU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 – тождества.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01317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15. Закон существования (ЗС).</a:t>
            </a:r>
          </a:p>
          <a:p>
            <a:r>
              <a:rPr lang="en-US" sz="2800" dirty="0" smtClean="0">
                <a:sym typeface="Symbol"/>
              </a:rPr>
              <a:t>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en-US" sz="2800" i="1" dirty="0" smtClean="0"/>
              <a:t>r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en-US" sz="2800" i="1" dirty="0" smtClean="0"/>
              <a:t>r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=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r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i="1" dirty="0" smtClean="0"/>
              <a:t> </a:t>
            </a:r>
            <a:r>
              <a:rPr lang="en-US" sz="2800" i="1" dirty="0" smtClean="0"/>
              <a:t>r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 =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(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r</a:t>
            </a:r>
            <a:r>
              <a:rPr lang="ru-RU" sz="2800" dirty="0" smtClean="0"/>
              <a:t>(</a:t>
            </a:r>
            <a:r>
              <a:rPr lang="en-US" sz="2800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ru-RU" sz="2800" dirty="0" smtClean="0"/>
              <a:t>(</a:t>
            </a:r>
            <a:r>
              <a:rPr lang="ru-RU" sz="2800" i="1" dirty="0" err="1" smtClean="0"/>
              <a:t>х</a:t>
            </a:r>
            <a:r>
              <a:rPr lang="ru-RU" sz="2800" dirty="0" smtClean="0"/>
              <a:t>))   </a:t>
            </a:r>
            <a:r>
              <a:rPr lang="ru-RU" sz="2800" i="1" dirty="0" smtClean="0"/>
              <a:t> </a:t>
            </a:r>
            <a:r>
              <a:rPr lang="ru-RU" sz="2800" dirty="0" smtClean="0"/>
              <a:t>–   </a:t>
            </a:r>
            <a:r>
              <a:rPr lang="ru-RU" sz="2800" i="1" dirty="0" smtClean="0"/>
              <a:t> </a:t>
            </a:r>
            <a:r>
              <a:rPr lang="ru-RU" sz="2800" dirty="0" smtClean="0"/>
              <a:t>формула общезначима.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Нормальные формулы с предикатами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b="1" dirty="0" smtClean="0"/>
              <a:t>Определение.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Формула в </a:t>
            </a:r>
            <a:r>
              <a:rPr lang="ru-RU" sz="2800" b="1" dirty="0" smtClean="0">
                <a:solidFill>
                  <a:srgbClr val="0066FF"/>
                </a:solidFill>
              </a:rPr>
              <a:t>приведенной форме (ПФ)</a:t>
            </a:r>
            <a:r>
              <a:rPr lang="ru-RU" sz="2800" dirty="0" smtClean="0">
                <a:solidFill>
                  <a:srgbClr val="0066FF"/>
                </a:solidFill>
              </a:rPr>
              <a:t> </a:t>
            </a:r>
            <a:r>
              <a:rPr lang="ru-RU" sz="2800" dirty="0" smtClean="0"/>
              <a:t>не содержит других операций, кроме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, &amp;, </a:t>
            </a:r>
            <a:r>
              <a:rPr lang="ru-RU" sz="2800" dirty="0" smtClean="0">
                <a:sym typeface="Symbol"/>
              </a:rPr>
              <a:t></a:t>
            </a:r>
            <a:r>
              <a:rPr lang="ru-RU" sz="2800" dirty="0" smtClean="0"/>
              <a:t> и кванторов, причем отрицание относится только к предикатам.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060848"/>
            <a:ext cx="939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66FF"/>
                </a:solidFill>
              </a:rPr>
              <a:t>Утверждение 8.</a:t>
            </a:r>
            <a:r>
              <a:rPr lang="ru-RU" sz="2800" dirty="0" smtClean="0">
                <a:solidFill>
                  <a:srgbClr val="0066FF"/>
                </a:solidFill>
              </a:rPr>
              <a:t> </a:t>
            </a:r>
          </a:p>
          <a:p>
            <a:r>
              <a:rPr lang="ru-RU" sz="2800" dirty="0" smtClean="0"/>
              <a:t>Для каждой предикатной формулы существует </a:t>
            </a:r>
            <a:r>
              <a:rPr lang="ru-RU" sz="2800" dirty="0" err="1" smtClean="0"/>
              <a:t>равносиль-ная</a:t>
            </a:r>
            <a:r>
              <a:rPr lang="ru-RU" sz="2800" dirty="0" smtClean="0"/>
              <a:t> ей  приведенная форма.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35699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Доказательство состоит в применении правила де </a:t>
            </a:r>
            <a:r>
              <a:rPr lang="ru-RU" sz="2800" dirty="0" err="1" smtClean="0"/>
              <a:t>Мор-гана</a:t>
            </a:r>
            <a:r>
              <a:rPr lang="ru-RU" sz="2800" dirty="0" smtClean="0"/>
              <a:t> и тождественных преобразований, исключающих импликацию и эквивалентность.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58112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Пример</a:t>
            </a:r>
            <a:r>
              <a:rPr lang="ru-RU" sz="2800" dirty="0" smtClean="0"/>
              <a:t> исключения эквивалентности. </a:t>
            </a:r>
          </a:p>
          <a:p>
            <a:r>
              <a:rPr lang="ru-RU" sz="2800" dirty="0" smtClean="0">
                <a:sym typeface="Symbol"/>
              </a:rPr>
              <a:t></a:t>
            </a:r>
            <a:r>
              <a:rPr lang="fr-FR" sz="2800" dirty="0" smtClean="0"/>
              <a:t>(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 r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ru-RU" sz="2800" dirty="0" smtClean="0">
                <a:sym typeface="Symbol"/>
              </a:rPr>
              <a:t></a:t>
            </a:r>
            <a:r>
              <a:rPr lang="ru-RU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  = 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dirty="0" smtClean="0"/>
              <a:t>(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>
                <a:sym typeface="Symbol"/>
              </a:rPr>
              <a:t> </a:t>
            </a:r>
            <a:r>
              <a:rPr lang="fr-FR" sz="2800" i="1" dirty="0" smtClean="0"/>
              <a:t>x r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)&amp;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fr-FR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 r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)&amp;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 =</a:t>
            </a:r>
            <a:endParaRPr lang="ru-RU" sz="2800" dirty="0" smtClean="0"/>
          </a:p>
          <a:p>
            <a:r>
              <a:rPr lang="fr-FR" sz="2800" dirty="0" smtClean="0"/>
              <a:t>=</a:t>
            </a:r>
            <a:r>
              <a:rPr lang="ru-RU" sz="2800" dirty="0" smtClean="0">
                <a:sym typeface="Symbol"/>
              </a:rPr>
              <a:t> </a:t>
            </a:r>
            <a:r>
              <a:rPr lang="fr-FR" sz="2800" dirty="0" smtClean="0"/>
              <a:t>(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>
                <a:sym typeface="Symbol"/>
              </a:rPr>
              <a:t> </a:t>
            </a:r>
            <a:r>
              <a:rPr lang="fr-FR" sz="2800" i="1" dirty="0" smtClean="0"/>
              <a:t>x r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)&amp;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 &amp; 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dirty="0" smtClean="0"/>
              <a:t>(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</a:t>
            </a:r>
            <a:r>
              <a:rPr lang="fr-FR" sz="2800" dirty="0" smtClean="0"/>
              <a:t> </a:t>
            </a:r>
            <a:r>
              <a:rPr lang="fr-FR" sz="2800" i="1" dirty="0" smtClean="0"/>
              <a:t>r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)&amp;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 =</a:t>
            </a:r>
            <a:endParaRPr lang="ru-RU" sz="2800" dirty="0" smtClean="0"/>
          </a:p>
          <a:p>
            <a:r>
              <a:rPr lang="fr-FR" sz="2800" dirty="0" smtClean="0"/>
              <a:t>= (</a:t>
            </a:r>
            <a:r>
              <a:rPr lang="ru-RU" sz="2800" dirty="0" smtClean="0">
                <a:sym typeface="Symbol"/>
              </a:rPr>
              <a:t> 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 r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sym typeface="Symbol"/>
              </a:rPr>
              <a:t> 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)))  &amp;  (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>
                <a:sym typeface="Symbol"/>
              </a:rPr>
              <a:t> </a:t>
            </a:r>
            <a:r>
              <a:rPr lang="fr-FR" sz="2800" i="1" dirty="0" smtClean="0"/>
              <a:t>x r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ru-RU" sz="2800" dirty="0" smtClean="0">
                <a:sym typeface="Symbol"/>
              </a:rPr>
              <a:t> 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 =</a:t>
            </a:r>
            <a:endParaRPr lang="ru-RU" sz="2800" dirty="0" smtClean="0"/>
          </a:p>
          <a:p>
            <a:r>
              <a:rPr lang="fr-FR" sz="2800" dirty="0" smtClean="0"/>
              <a:t>= (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 r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sym typeface="Symbol"/>
              </a:rPr>
              <a:t> 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))  &amp;  (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x</a:t>
            </a:r>
            <a:r>
              <a:rPr lang="ru-RU" sz="2800" dirty="0" smtClean="0">
                <a:sym typeface="Symbol"/>
              </a:rPr>
              <a:t> </a:t>
            </a:r>
            <a:r>
              <a:rPr lang="fr-FR" sz="2800" i="1" dirty="0" smtClean="0"/>
              <a:t>r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).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Определение</a:t>
            </a:r>
            <a:r>
              <a:rPr lang="ru-RU" sz="2800" dirty="0" smtClean="0"/>
              <a:t>.</a:t>
            </a:r>
          </a:p>
          <a:p>
            <a:r>
              <a:rPr lang="ru-RU" sz="2800" b="1" dirty="0" smtClean="0">
                <a:solidFill>
                  <a:srgbClr val="0066FF"/>
                </a:solidFill>
              </a:rPr>
              <a:t>Приведенная (предваренная) нормальная форма</a:t>
            </a:r>
            <a:r>
              <a:rPr lang="ru-RU" sz="2800" dirty="0" smtClean="0">
                <a:solidFill>
                  <a:srgbClr val="0066FF"/>
                </a:solidFill>
              </a:rPr>
              <a:t> </a:t>
            </a:r>
            <a:r>
              <a:rPr lang="ru-RU" sz="2800" dirty="0" smtClean="0"/>
              <a:t>(ПНФ) </a:t>
            </a:r>
          </a:p>
          <a:p>
            <a:r>
              <a:rPr lang="ru-RU" sz="2800" dirty="0" smtClean="0"/>
              <a:t>                            </a:t>
            </a:r>
            <a:r>
              <a:rPr lang="en-US" sz="2800" dirty="0" smtClean="0"/>
              <a:t>K</a:t>
            </a:r>
            <a:r>
              <a:rPr lang="ru-RU" sz="2800" baseline="-25000" dirty="0" smtClean="0"/>
              <a:t>1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, </a:t>
            </a:r>
            <a:r>
              <a:rPr lang="en-US" sz="2800" dirty="0" smtClean="0"/>
              <a:t>K</a:t>
            </a:r>
            <a:r>
              <a:rPr lang="ru-RU" sz="2800" baseline="-25000" dirty="0" smtClean="0"/>
              <a:t>2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, . . . </a:t>
            </a:r>
            <a:r>
              <a:rPr lang="en-US" sz="2800" dirty="0" err="1" smtClean="0"/>
              <a:t>K</a:t>
            </a:r>
            <a:r>
              <a:rPr lang="en-US" sz="2800" baseline="-25000" dirty="0" err="1" smtClean="0"/>
              <a:t>n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baseline="-25000" dirty="0" smtClean="0"/>
              <a:t> </a:t>
            </a:r>
            <a:r>
              <a:rPr lang="ru-RU" sz="2800" dirty="0" smtClean="0"/>
              <a:t>(М),</a:t>
            </a:r>
          </a:p>
          <a:p>
            <a:r>
              <a:rPr lang="ru-RU" sz="2800" dirty="0" smtClean="0"/>
              <a:t>содержит цепочку кванторов  </a:t>
            </a:r>
            <a:r>
              <a:rPr lang="en-US" sz="2800" dirty="0" smtClean="0"/>
              <a:t>K</a:t>
            </a:r>
            <a:r>
              <a:rPr lang="ru-RU" sz="2800" baseline="-25000" dirty="0" smtClean="0"/>
              <a:t>1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, </a:t>
            </a:r>
            <a:r>
              <a:rPr lang="en-US" sz="2800" dirty="0" smtClean="0"/>
              <a:t>K</a:t>
            </a:r>
            <a:r>
              <a:rPr lang="ru-RU" sz="2800" baseline="-25000" dirty="0" smtClean="0"/>
              <a:t>2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, . . . </a:t>
            </a:r>
            <a:r>
              <a:rPr lang="en-US" sz="2800" dirty="0" err="1" smtClean="0"/>
              <a:t>K</a:t>
            </a:r>
            <a:r>
              <a:rPr lang="en-US" sz="2800" baseline="-25000" dirty="0" err="1" smtClean="0"/>
              <a:t>n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 (префикс) и следующую за ней приведенную формулу без кванторов  М (матрица).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56490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66FF"/>
                </a:solidFill>
              </a:rPr>
              <a:t>Утверждение 9</a:t>
            </a:r>
            <a:r>
              <a:rPr lang="ru-RU" sz="2800" dirty="0" smtClean="0">
                <a:solidFill>
                  <a:srgbClr val="0066FF"/>
                </a:solidFill>
              </a:rPr>
              <a:t>.</a:t>
            </a:r>
          </a:p>
          <a:p>
            <a:r>
              <a:rPr lang="ru-RU" sz="2800" dirty="0" smtClean="0"/>
              <a:t>Существует эффективная процедура преобразования всякой формулы </a:t>
            </a:r>
            <a:r>
              <a:rPr lang="ru-RU" sz="2800" i="1" dirty="0" smtClean="0"/>
              <a:t>А</a:t>
            </a:r>
            <a:r>
              <a:rPr lang="ru-RU" sz="2800" dirty="0" smtClean="0"/>
              <a:t> в эквивалентную </a:t>
            </a:r>
            <a:r>
              <a:rPr lang="ru-RU" sz="2800" b="1" dirty="0" smtClean="0">
                <a:solidFill>
                  <a:srgbClr val="0066FF"/>
                </a:solidFill>
              </a:rPr>
              <a:t>предваренную нормальную форму.</a:t>
            </a:r>
            <a:endParaRPr lang="ru-RU" sz="2800" b="1" dirty="0">
              <a:solidFill>
                <a:srgbClr val="00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9309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общем случае могут быть непосредственно </a:t>
            </a:r>
            <a:r>
              <a:rPr lang="ru-RU" sz="2800" dirty="0" err="1" smtClean="0"/>
              <a:t>использова-ны</a:t>
            </a:r>
            <a:r>
              <a:rPr lang="ru-RU" sz="2800" dirty="0" smtClean="0"/>
              <a:t> рассмотренные ранее законы расширения области действия кванторов с тождествами в виде: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589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</a:t>
            </a:r>
            <a:r>
              <a:rPr lang="en-US" sz="2800" i="1" dirty="0" err="1" smtClean="0"/>
              <a:t>xq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yq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);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7529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</a:t>
            </a:r>
            <a:r>
              <a:rPr lang="ru-RU" sz="2800" i="1" dirty="0" smtClean="0"/>
              <a:t>у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 </a:t>
            </a:r>
            <a:r>
              <a:rPr lang="ru-RU" sz="2800" dirty="0" smtClean="0"/>
              <a:t>=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y</a:t>
            </a:r>
            <a:r>
              <a:rPr lang="ru-RU" sz="2800" dirty="0" smtClean="0"/>
              <a:t>(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ru-RU" sz="2800" dirty="0" smtClean="0"/>
              <a:t>), где </a:t>
            </a:r>
            <a:r>
              <a:rPr lang="en-US" sz="2800" i="1" dirty="0" smtClean="0"/>
              <a:t>B</a:t>
            </a:r>
            <a:r>
              <a:rPr lang="ru-RU" sz="2800" dirty="0" smtClean="0"/>
              <a:t> не содержит </a:t>
            </a:r>
            <a:r>
              <a:rPr lang="en-US" sz="2800" i="1" dirty="0" smtClean="0"/>
              <a:t>y</a:t>
            </a:r>
            <a:r>
              <a:rPr lang="ru-RU" sz="2800" dirty="0" smtClean="0"/>
              <a:t> свободно; 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</a:t>
            </a:r>
            <a:r>
              <a:rPr lang="ru-RU" sz="2800" i="1" dirty="0" smtClean="0"/>
              <a:t>у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&amp; </a:t>
            </a:r>
            <a:r>
              <a:rPr lang="en-US" sz="2800" dirty="0" smtClean="0"/>
              <a:t>B</a:t>
            </a:r>
            <a:r>
              <a:rPr lang="ru-RU" sz="2800" dirty="0" smtClean="0"/>
              <a:t> =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y</a:t>
            </a:r>
            <a:r>
              <a:rPr lang="ru-RU" sz="2800" dirty="0" smtClean="0"/>
              <a:t>(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&amp; </a:t>
            </a:r>
            <a:r>
              <a:rPr lang="en-US" sz="2800" i="1" dirty="0" smtClean="0"/>
              <a:t>B</a:t>
            </a:r>
            <a:r>
              <a:rPr lang="ru-RU" sz="2800" dirty="0" smtClean="0"/>
              <a:t>), где </a:t>
            </a:r>
            <a:r>
              <a:rPr lang="en-US" sz="2800" i="1" dirty="0" smtClean="0"/>
              <a:t>B</a:t>
            </a:r>
            <a:r>
              <a:rPr lang="ru-RU" sz="2800" dirty="0" smtClean="0"/>
              <a:t> не содержит </a:t>
            </a:r>
            <a:r>
              <a:rPr lang="en-US" sz="2800" i="1" dirty="0" smtClean="0"/>
              <a:t>y</a:t>
            </a:r>
            <a:r>
              <a:rPr lang="ru-RU" sz="2800" dirty="0" smtClean="0"/>
              <a:t> свободно и формула должна быть приведена к формуле без </a:t>
            </a:r>
            <a:r>
              <a:rPr lang="ru-RU" sz="2800" dirty="0" err="1" smtClean="0"/>
              <a:t>имплика-ций</a:t>
            </a:r>
            <a:r>
              <a:rPr lang="ru-RU" sz="2800" dirty="0" smtClean="0"/>
              <a:t> ПФ.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6876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Целесообразно учитывать неоднозначность для выбора более простого в последующих применениях </a:t>
            </a:r>
            <a:r>
              <a:rPr lang="ru-RU" sz="2800" dirty="0" err="1" smtClean="0"/>
              <a:t>преобразо-вания</a:t>
            </a:r>
            <a:r>
              <a:rPr lang="ru-RU" sz="2800" dirty="0" smtClean="0"/>
              <a:t> в ПНФ. В частности, целесообразно выбирать </a:t>
            </a:r>
            <a:r>
              <a:rPr lang="ru-RU" sz="2800" dirty="0" err="1" smtClean="0"/>
              <a:t>пре-образование</a:t>
            </a:r>
            <a:r>
              <a:rPr lang="ru-RU" sz="2800" dirty="0" smtClean="0"/>
              <a:t>, в котором кванторы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dirty="0" smtClean="0"/>
              <a:t> предшествуют </a:t>
            </a:r>
            <a:r>
              <a:rPr lang="ru-RU" sz="2800" dirty="0" err="1" smtClean="0"/>
              <a:t>кван-торам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429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Примеры.</a:t>
            </a:r>
            <a:endParaRPr lang="ru-RU" sz="2800" dirty="0" smtClean="0"/>
          </a:p>
          <a:p>
            <a:pPr lvl="0"/>
            <a:r>
              <a:rPr lang="ru-RU" sz="2800" dirty="0" smtClean="0">
                <a:sym typeface="Symbol"/>
              </a:rPr>
              <a:t>1.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</a:t>
            </a:r>
            <a:r>
              <a:rPr lang="ru-RU" sz="2800" dirty="0" smtClean="0"/>
              <a:t>(</a:t>
            </a:r>
            <a:r>
              <a:rPr lang="fr-FR" sz="2800" i="1" dirty="0" smtClean="0"/>
              <a:t>A</a:t>
            </a:r>
            <a:r>
              <a:rPr lang="ru-RU" sz="2800" dirty="0" smtClean="0"/>
              <a:t>(</a:t>
            </a:r>
            <a:r>
              <a:rPr lang="fr-FR" sz="2800" i="1" dirty="0" smtClean="0"/>
              <a:t>x</a:t>
            </a:r>
            <a:r>
              <a:rPr lang="ru-RU" sz="2800" dirty="0" smtClean="0"/>
              <a:t>)</a:t>
            </a:r>
            <a:r>
              <a:rPr lang="ru-RU" sz="2800" dirty="0" smtClean="0">
                <a:sym typeface="Symbol"/>
              </a:rPr>
              <a:t>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</a:t>
            </a:r>
            <a:r>
              <a:rPr lang="ru-RU" sz="2800" dirty="0" smtClean="0"/>
              <a:t>(</a:t>
            </a:r>
            <a:r>
              <a:rPr lang="fr-FR" sz="2800" i="1" dirty="0" smtClean="0"/>
              <a:t>B</a:t>
            </a:r>
            <a:r>
              <a:rPr lang="ru-RU" sz="2800" dirty="0" smtClean="0"/>
              <a:t>(</a:t>
            </a:r>
            <a:r>
              <a:rPr lang="fr-FR" sz="2800" i="1" dirty="0" smtClean="0"/>
              <a:t>x</a:t>
            </a:r>
            <a:r>
              <a:rPr lang="ru-RU" sz="2800" i="1" dirty="0" smtClean="0"/>
              <a:t>,</a:t>
            </a:r>
            <a:r>
              <a:rPr lang="fr-FR" sz="2800" i="1" dirty="0" smtClean="0"/>
              <a:t>y</a:t>
            </a:r>
            <a:r>
              <a:rPr lang="ru-RU" sz="2800" dirty="0" smtClean="0"/>
              <a:t>) </a:t>
            </a:r>
            <a:r>
              <a:rPr lang="ru-RU" sz="2800" dirty="0" smtClean="0">
                <a:sym typeface="Symbol"/>
              </a:rPr>
              <a:t>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z C</a:t>
            </a:r>
            <a:r>
              <a:rPr lang="ru-RU" sz="2800" dirty="0" smtClean="0"/>
              <a:t>(</a:t>
            </a:r>
            <a:r>
              <a:rPr lang="fr-FR" sz="2800" i="1" dirty="0" smtClean="0"/>
              <a:t>y</a:t>
            </a:r>
            <a:r>
              <a:rPr lang="ru-RU" sz="2800" i="1" dirty="0" smtClean="0"/>
              <a:t>,</a:t>
            </a:r>
            <a:r>
              <a:rPr lang="fr-FR" sz="2800" i="1" dirty="0" smtClean="0"/>
              <a:t>z</a:t>
            </a:r>
            <a:r>
              <a:rPr lang="ru-RU" sz="2800" dirty="0" smtClean="0"/>
              <a:t>))) =   преобразование в ПФ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36510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=</a:t>
            </a:r>
            <a:r>
              <a:rPr lang="en-US" sz="2800" dirty="0" smtClean="0">
                <a:sym typeface="Symbol"/>
              </a:rPr>
              <a:t> </a:t>
            </a:r>
            <a:r>
              <a:rPr lang="fr-FR" sz="2800" i="1" dirty="0" smtClean="0"/>
              <a:t>x </a:t>
            </a:r>
            <a:r>
              <a:rPr lang="fr-FR" sz="2800" dirty="0" smtClean="0"/>
              <a:t>(</a:t>
            </a:r>
            <a:r>
              <a:rPr lang="fr-FR" sz="2800" i="1" dirty="0" smtClean="0"/>
              <a:t>A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 </a:t>
            </a:r>
            <a:r>
              <a:rPr lang="fr-FR" sz="2800" dirty="0" smtClean="0"/>
              <a:t>(</a:t>
            </a:r>
            <a:r>
              <a:rPr lang="fr-FR" sz="2800" i="1" dirty="0" smtClean="0"/>
              <a:t>B</a:t>
            </a:r>
            <a:r>
              <a:rPr lang="fr-FR" sz="2800" dirty="0" smtClean="0"/>
              <a:t>(</a:t>
            </a:r>
            <a:r>
              <a:rPr lang="fr-FR" sz="2800" i="1" dirty="0" smtClean="0"/>
              <a:t>x,y</a:t>
            </a:r>
            <a:r>
              <a:rPr lang="fr-FR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en-US" sz="2800" dirty="0" smtClean="0">
                <a:sym typeface="Symbol"/>
              </a:rPr>
              <a:t> </a:t>
            </a:r>
            <a:r>
              <a:rPr lang="ru-RU" sz="2800" dirty="0" smtClean="0"/>
              <a:t> </a:t>
            </a:r>
            <a:r>
              <a:rPr lang="fr-FR" sz="2800" i="1" dirty="0" smtClean="0"/>
              <a:t>z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C</a:t>
            </a:r>
            <a:r>
              <a:rPr lang="fr-FR" sz="2800" dirty="0" smtClean="0"/>
              <a:t>(</a:t>
            </a:r>
            <a:r>
              <a:rPr lang="fr-FR" sz="2800" i="1" dirty="0" smtClean="0"/>
              <a:t>y,z</a:t>
            </a:r>
            <a:r>
              <a:rPr lang="fr-FR" sz="2800" dirty="0" smtClean="0"/>
              <a:t>)))=</a:t>
            </a:r>
            <a:endParaRPr lang="ru-RU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47971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=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 </a:t>
            </a:r>
            <a:r>
              <a:rPr lang="fr-FR" sz="2800" dirty="0" smtClean="0"/>
              <a:t>(</a:t>
            </a:r>
            <a:r>
              <a:rPr lang="fr-FR" sz="2800" i="1" dirty="0" smtClean="0"/>
              <a:t>A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</a:t>
            </a:r>
            <a:r>
              <a:rPr lang="fr-FR" sz="2800" dirty="0" smtClean="0"/>
              <a:t>(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 </a:t>
            </a:r>
            <a:r>
              <a:rPr lang="fr-FR" sz="2800" dirty="0" smtClean="0"/>
              <a:t>(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B</a:t>
            </a:r>
            <a:r>
              <a:rPr lang="fr-FR" sz="2800" dirty="0" smtClean="0"/>
              <a:t>(</a:t>
            </a:r>
            <a:r>
              <a:rPr lang="fr-FR" sz="2800" i="1" dirty="0" smtClean="0"/>
              <a:t>x,y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z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C</a:t>
            </a:r>
            <a:r>
              <a:rPr lang="fr-FR" sz="2800" dirty="0" smtClean="0"/>
              <a:t>(</a:t>
            </a:r>
            <a:r>
              <a:rPr lang="fr-FR" sz="2800" i="1" dirty="0" smtClean="0"/>
              <a:t>y,z</a:t>
            </a:r>
            <a:r>
              <a:rPr lang="fr-FR" sz="2800" dirty="0" smtClean="0"/>
              <a:t>))) =</a:t>
            </a:r>
            <a:endParaRPr lang="ru-RU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53012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=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</a:t>
            </a:r>
            <a:r>
              <a:rPr lang="fr-FR" sz="2800" dirty="0" smtClean="0"/>
              <a:t>(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A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</a:t>
            </a:r>
            <a:r>
              <a:rPr lang="fr-FR" sz="2800" dirty="0" smtClean="0"/>
              <a:t>(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B</a:t>
            </a:r>
            <a:r>
              <a:rPr lang="fr-FR" sz="2800" dirty="0" smtClean="0"/>
              <a:t>(</a:t>
            </a:r>
            <a:r>
              <a:rPr lang="fr-FR" sz="2800" i="1" dirty="0" smtClean="0"/>
              <a:t>x,y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z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C</a:t>
            </a:r>
            <a:r>
              <a:rPr lang="fr-FR" sz="2800" dirty="0" smtClean="0"/>
              <a:t>(</a:t>
            </a:r>
            <a:r>
              <a:rPr lang="fr-FR" sz="2800" i="1" dirty="0" smtClean="0"/>
              <a:t>y,z</a:t>
            </a:r>
            <a:r>
              <a:rPr lang="fr-FR" sz="2800" dirty="0" smtClean="0"/>
              <a:t>))=</a:t>
            </a:r>
            <a:r>
              <a:rPr lang="ru-RU" sz="2800" dirty="0" smtClean="0"/>
              <a:t> преобразование в ПНФ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8052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=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</a:t>
            </a:r>
            <a:r>
              <a:rPr lang="fr-FR" sz="2800" dirty="0" smtClean="0"/>
              <a:t> </a:t>
            </a:r>
            <a:r>
              <a:rPr lang="ru-RU" sz="2800" dirty="0" smtClean="0"/>
              <a:t>(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A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 </a:t>
            </a:r>
            <a:r>
              <a:rPr lang="fr-FR" sz="2800" dirty="0" smtClean="0"/>
              <a:t>(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z</a:t>
            </a:r>
            <a:r>
              <a:rPr lang="fr-FR" sz="2800" dirty="0" smtClean="0"/>
              <a:t> (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B</a:t>
            </a:r>
            <a:r>
              <a:rPr lang="fr-FR" sz="2800" dirty="0" smtClean="0"/>
              <a:t>(</a:t>
            </a:r>
            <a:r>
              <a:rPr lang="fr-FR" sz="2800" i="1" dirty="0" smtClean="0"/>
              <a:t>x,y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C</a:t>
            </a:r>
            <a:r>
              <a:rPr lang="fr-FR" sz="2800" dirty="0" smtClean="0"/>
              <a:t>(</a:t>
            </a:r>
            <a:r>
              <a:rPr lang="fr-FR" sz="2800" i="1" dirty="0" smtClean="0"/>
              <a:t>y,z</a:t>
            </a:r>
            <a:r>
              <a:rPr lang="fr-FR" sz="2800" dirty="0" smtClean="0"/>
              <a:t>)))</a:t>
            </a:r>
            <a:r>
              <a:rPr lang="ru-RU" sz="2800" dirty="0" smtClean="0"/>
              <a:t>)</a:t>
            </a:r>
            <a:r>
              <a:rPr lang="fr-FR" sz="2800" dirty="0" smtClean="0"/>
              <a:t> = </a:t>
            </a:r>
            <a:endParaRPr lang="ru-RU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0" y="63093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=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</a:t>
            </a:r>
            <a:r>
              <a:rPr lang="en-US" sz="2800" dirty="0" smtClean="0">
                <a:sym typeface="Symbol"/>
              </a:rPr>
              <a:t> </a:t>
            </a:r>
            <a:r>
              <a:rPr lang="fr-FR" sz="2800" i="1" dirty="0" smtClean="0"/>
              <a:t>y</a:t>
            </a:r>
            <a:r>
              <a:rPr lang="fr-FR" sz="2800" dirty="0" smtClean="0"/>
              <a:t> (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B</a:t>
            </a:r>
            <a:r>
              <a:rPr lang="fr-FR" sz="2800" dirty="0" smtClean="0"/>
              <a:t>(</a:t>
            </a:r>
            <a:r>
              <a:rPr lang="fr-FR" sz="2800" i="1" dirty="0" smtClean="0"/>
              <a:t>x,y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z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dirty="0" smtClean="0"/>
              <a:t>C(</a:t>
            </a:r>
            <a:r>
              <a:rPr lang="fr-FR" sz="2800" i="1" dirty="0" smtClean="0"/>
              <a:t>y,z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 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A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)) =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=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</a:t>
            </a:r>
            <a:r>
              <a:rPr lang="en-US" sz="2800" dirty="0" smtClean="0">
                <a:sym typeface="Symbol"/>
              </a:rPr>
              <a:t> </a:t>
            </a:r>
            <a:r>
              <a:rPr lang="fr-FR" sz="2800" i="1" dirty="0" smtClean="0"/>
              <a:t>y</a:t>
            </a:r>
            <a:r>
              <a:rPr lang="fr-FR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z</a:t>
            </a:r>
            <a:r>
              <a:rPr lang="fr-FR" sz="2800" dirty="0" smtClean="0"/>
              <a:t> (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C</a:t>
            </a:r>
            <a:r>
              <a:rPr lang="fr-FR" sz="2800" dirty="0" smtClean="0"/>
              <a:t>(</a:t>
            </a:r>
            <a:r>
              <a:rPr lang="fr-FR" sz="2800" i="1" dirty="0" smtClean="0"/>
              <a:t>y,z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A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B</a:t>
            </a:r>
            <a:r>
              <a:rPr lang="fr-FR" sz="2800" dirty="0" smtClean="0"/>
              <a:t>(</a:t>
            </a:r>
            <a:r>
              <a:rPr lang="fr-FR" sz="2800" i="1" dirty="0" smtClean="0"/>
              <a:t>x,y</a:t>
            </a:r>
            <a:r>
              <a:rPr lang="fr-FR" sz="2800" dirty="0" smtClean="0"/>
              <a:t>));</a:t>
            </a:r>
            <a:endParaRPr lang="ru-R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/>
              <a:t>2.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 &amp;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z r</a:t>
            </a:r>
            <a:r>
              <a:rPr lang="ru-RU" sz="2800" dirty="0" smtClean="0"/>
              <a:t>(</a:t>
            </a:r>
            <a:r>
              <a:rPr lang="en-US" sz="2800" i="1" dirty="0" smtClean="0"/>
              <a:t>z</a:t>
            </a:r>
            <a:r>
              <a:rPr lang="ru-RU" sz="2800" dirty="0" smtClean="0"/>
              <a:t>) =    сначала необходимо вынести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ru-RU" sz="2800" dirty="0" smtClean="0"/>
              <a:t> во внутренних скобках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407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=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z</a:t>
            </a:r>
            <a:r>
              <a:rPr lang="ru-RU" sz="2800" dirty="0" smtClean="0"/>
              <a:t> (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 &amp; </a:t>
            </a:r>
            <a:r>
              <a:rPr lang="en-US" sz="2800" i="1" dirty="0" smtClean="0"/>
              <a:t>r</a:t>
            </a:r>
            <a:r>
              <a:rPr lang="ru-RU" sz="2800" dirty="0" smtClean="0"/>
              <a:t>(</a:t>
            </a:r>
            <a:r>
              <a:rPr lang="en-US" sz="2800" i="1" dirty="0" smtClean="0"/>
              <a:t>z</a:t>
            </a:r>
            <a:r>
              <a:rPr lang="ru-RU" sz="2800" dirty="0" smtClean="0"/>
              <a:t>)) =      с переименованием </a:t>
            </a:r>
            <a:r>
              <a:rPr lang="en-US" sz="2800" i="1" dirty="0" smtClean="0"/>
              <a:t>x</a:t>
            </a:r>
            <a:r>
              <a:rPr lang="ru-RU" sz="2800" dirty="0" smtClean="0"/>
              <a:t>/</a:t>
            </a:r>
            <a:r>
              <a:rPr lang="en-US" sz="2800" i="1" dirty="0" smtClean="0"/>
              <a:t>t</a:t>
            </a:r>
            <a:endParaRPr lang="ru-R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18448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=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t</a:t>
            </a:r>
            <a:r>
              <a:rPr lang="fr-FR" sz="2800" dirty="0" smtClean="0"/>
              <a:t> (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z</a:t>
            </a:r>
            <a:r>
              <a:rPr lang="fr-FR" sz="2800" dirty="0" smtClean="0"/>
              <a:t>(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t,y</a:t>
            </a:r>
            <a:r>
              <a:rPr lang="fr-FR" sz="2800" dirty="0" smtClean="0"/>
              <a:t>)&amp;</a:t>
            </a:r>
            <a:r>
              <a:rPr lang="fr-FR" sz="2800" i="1" dirty="0" smtClean="0"/>
              <a:t>r</a:t>
            </a:r>
            <a:r>
              <a:rPr lang="fr-FR" sz="2800" dirty="0" smtClean="0"/>
              <a:t>(</a:t>
            </a:r>
            <a:r>
              <a:rPr lang="fr-FR" sz="2800" i="1" dirty="0" smtClean="0"/>
              <a:t>z</a:t>
            </a:r>
            <a:r>
              <a:rPr lang="fr-FR" sz="2800" dirty="0" smtClean="0"/>
              <a:t>))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</a:t>
            </a:r>
            <a:r>
              <a:rPr lang="fr-FR" sz="2800" dirty="0" smtClean="0"/>
              <a:t> </a:t>
            </a:r>
            <a:r>
              <a:rPr lang="fr-FR" sz="2800" i="1" dirty="0" smtClean="0"/>
              <a:t>p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)) =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t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z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</a:t>
            </a:r>
            <a:r>
              <a:rPr lang="fr-FR" sz="2800" dirty="0" smtClean="0"/>
              <a:t> (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t,y</a:t>
            </a:r>
            <a:r>
              <a:rPr lang="fr-FR" sz="2800" dirty="0" smtClean="0"/>
              <a:t>)&amp;</a:t>
            </a:r>
            <a:r>
              <a:rPr lang="fr-FR" sz="2800" i="1" dirty="0" smtClean="0"/>
              <a:t>r</a:t>
            </a:r>
            <a:r>
              <a:rPr lang="fr-FR" sz="2800" dirty="0" smtClean="0"/>
              <a:t>(</a:t>
            </a:r>
            <a:r>
              <a:rPr lang="fr-FR" sz="2800" i="1" dirty="0" smtClean="0"/>
              <a:t>z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p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)).</a:t>
            </a:r>
            <a:endParaRPr lang="ru-RU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24208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3. </a:t>
            </a:r>
            <a:r>
              <a:rPr lang="ru-RU" sz="2800" dirty="0" smtClean="0">
                <a:sym typeface="Symbol"/>
              </a:rPr>
              <a:t></a:t>
            </a:r>
            <a:r>
              <a:rPr lang="ru-RU" sz="2800" dirty="0" smtClean="0"/>
              <a:t>(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R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&amp;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 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)) =                      преобразование в ПФ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5293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=</a:t>
            </a:r>
            <a:r>
              <a:rPr lang="ru-RU" sz="2800" dirty="0" smtClean="0">
                <a:sym typeface="Symbol"/>
              </a:rPr>
              <a:t></a:t>
            </a:r>
            <a:r>
              <a:rPr lang="ru-RU" sz="2800" dirty="0" smtClean="0"/>
              <a:t>(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z R</a:t>
            </a:r>
            <a:r>
              <a:rPr lang="ru-RU" sz="2800" dirty="0" smtClean="0"/>
              <a:t>(</a:t>
            </a:r>
            <a:r>
              <a:rPr lang="en-US" sz="2800" i="1" dirty="0" smtClean="0"/>
              <a:t>z</a:t>
            </a:r>
            <a:r>
              <a:rPr lang="ru-RU" sz="2800" dirty="0" smtClean="0"/>
              <a:t>)&amp;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 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)) =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z</a:t>
            </a:r>
            <a:r>
              <a:rPr lang="ru-RU" sz="2800" dirty="0" smtClean="0"/>
              <a:t> (</a:t>
            </a:r>
            <a:r>
              <a:rPr lang="en-US" sz="2800" i="1" dirty="0" smtClean="0"/>
              <a:t>R</a:t>
            </a:r>
            <a:r>
              <a:rPr lang="ru-RU" sz="2800" dirty="0" smtClean="0"/>
              <a:t>(</a:t>
            </a:r>
            <a:r>
              <a:rPr lang="en-US" sz="2800" i="1" dirty="0" smtClean="0"/>
              <a:t>z</a:t>
            </a:r>
            <a:r>
              <a:rPr lang="ru-RU" sz="2800" dirty="0" smtClean="0"/>
              <a:t>)&amp;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 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)) =</a:t>
            </a:r>
          </a:p>
          <a:p>
            <a:r>
              <a:rPr lang="ru-RU" sz="2800" dirty="0" smtClean="0"/>
              <a:t>=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z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R</a:t>
            </a:r>
            <a:r>
              <a:rPr lang="ru-RU" sz="2800" dirty="0" smtClean="0"/>
              <a:t>(</a:t>
            </a:r>
            <a:r>
              <a:rPr lang="en-US" sz="2800" dirty="0" smtClean="0"/>
              <a:t>z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</a:t>
            </a:r>
            <a:r>
              <a:rPr lang="ru-RU" sz="2800" i="1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 =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7890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=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z</a:t>
            </a:r>
            <a:r>
              <a:rPr lang="ru-RU" sz="2800" dirty="0" smtClean="0">
                <a:sym typeface="Symbol"/>
              </a:rPr>
              <a:t> </a:t>
            </a:r>
            <a:r>
              <a:rPr lang="ru-RU" sz="2800" dirty="0" smtClean="0"/>
              <a:t>(</a:t>
            </a:r>
            <a:r>
              <a:rPr lang="en-US" sz="2800" i="1" dirty="0" smtClean="0"/>
              <a:t>R</a:t>
            </a:r>
            <a:r>
              <a:rPr lang="ru-RU" sz="2800" dirty="0" smtClean="0"/>
              <a:t>(</a:t>
            </a:r>
            <a:r>
              <a:rPr lang="en-US" sz="2800" i="1" dirty="0" smtClean="0"/>
              <a:t>z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y</a:t>
            </a:r>
            <a:r>
              <a:rPr lang="ru-RU" sz="2800" dirty="0" smtClean="0">
                <a:sym typeface="Symbol"/>
              </a:rPr>
              <a:t> </a:t>
            </a:r>
            <a:r>
              <a:rPr lang="en-US" sz="2800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)) =                 преобразование в ПНФ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6510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=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z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</a:t>
            </a:r>
            <a:r>
              <a:rPr lang="fr-FR" sz="2800" dirty="0" smtClean="0"/>
              <a:t> (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x,y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R</a:t>
            </a:r>
            <a:r>
              <a:rPr lang="fr-FR" sz="2800" dirty="0" smtClean="0"/>
              <a:t>(</a:t>
            </a:r>
            <a:r>
              <a:rPr lang="fr-FR" sz="2800" i="1" dirty="0" smtClean="0"/>
              <a:t>z</a:t>
            </a:r>
            <a:r>
              <a:rPr lang="fr-FR" sz="2800" dirty="0" smtClean="0"/>
              <a:t>)).</a:t>
            </a:r>
            <a:endParaRPr lang="ru-RU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49411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4.</a:t>
            </a:r>
            <a:r>
              <a:rPr lang="fr-FR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R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</a:t>
            </a:r>
            <a:r>
              <a:rPr lang="en-US" sz="2800" dirty="0" smtClean="0">
                <a:sym typeface="Symbol"/>
              </a:rPr>
              <a:t></a:t>
            </a:r>
            <a:r>
              <a:rPr lang="fr-FR" sz="2800" i="1" dirty="0" smtClean="0"/>
              <a:t>x Q</a:t>
            </a:r>
            <a:r>
              <a:rPr lang="fr-FR" sz="2800" dirty="0" smtClean="0"/>
              <a:t>(</a:t>
            </a:r>
            <a:r>
              <a:rPr lang="fr-FR" sz="2800" i="1" dirty="0" smtClean="0"/>
              <a:t>x,y</a:t>
            </a:r>
            <a:r>
              <a:rPr lang="fr-FR" sz="2800" dirty="0" smtClean="0"/>
              <a:t>) = 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t</a:t>
            </a:r>
            <a:r>
              <a:rPr lang="fr-FR" sz="2800" dirty="0" smtClean="0"/>
              <a:t>(</a:t>
            </a:r>
            <a:r>
              <a:rPr lang="fr-FR" sz="2800" i="1" dirty="0" smtClean="0"/>
              <a:t>R</a:t>
            </a:r>
            <a:r>
              <a:rPr lang="fr-FR" sz="2800" dirty="0" smtClean="0"/>
              <a:t>(</a:t>
            </a:r>
            <a:r>
              <a:rPr lang="fr-FR" sz="2800" i="1" dirty="0" smtClean="0"/>
              <a:t>t</a:t>
            </a:r>
            <a:r>
              <a:rPr lang="fr-FR" sz="2800" dirty="0" smtClean="0"/>
              <a:t>)</a:t>
            </a:r>
            <a:r>
              <a:rPr lang="en-US" sz="2800" dirty="0" smtClean="0">
                <a:sym typeface="Symbol"/>
              </a:rPr>
              <a:t></a:t>
            </a:r>
            <a:r>
              <a:rPr lang="fr-FR" sz="2800" i="1" dirty="0" smtClean="0"/>
              <a:t>x Q</a:t>
            </a:r>
            <a:r>
              <a:rPr lang="fr-FR" sz="2800" dirty="0" smtClean="0"/>
              <a:t>(</a:t>
            </a:r>
            <a:r>
              <a:rPr lang="fr-FR" sz="2800" i="1" dirty="0" smtClean="0"/>
              <a:t>x,y</a:t>
            </a:r>
            <a:r>
              <a:rPr lang="fr-FR" sz="2800" dirty="0" smtClean="0"/>
              <a:t>)) =</a:t>
            </a:r>
            <a:r>
              <a:rPr lang="en-US" sz="2800" dirty="0" smtClean="0">
                <a:sym typeface="Symbol"/>
              </a:rPr>
              <a:t></a:t>
            </a:r>
            <a:r>
              <a:rPr lang="fr-FR" sz="2800" i="1" dirty="0" smtClean="0"/>
              <a:t>t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</a:t>
            </a:r>
            <a:r>
              <a:rPr lang="fr-FR" sz="2800" dirty="0" smtClean="0"/>
              <a:t> (</a:t>
            </a:r>
            <a:r>
              <a:rPr lang="fr-FR" sz="2800" i="1" dirty="0" smtClean="0"/>
              <a:t>R</a:t>
            </a:r>
            <a:r>
              <a:rPr lang="fr-FR" sz="2800" dirty="0" smtClean="0"/>
              <a:t>(</a:t>
            </a:r>
            <a:r>
              <a:rPr lang="fr-FR" sz="2800" i="1" dirty="0" smtClean="0"/>
              <a:t>t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fr-FR" sz="2800" i="1" dirty="0" smtClean="0"/>
              <a:t>Q</a:t>
            </a:r>
            <a:r>
              <a:rPr lang="fr-FR" sz="2800" dirty="0" smtClean="0"/>
              <a:t>(</a:t>
            </a:r>
            <a:r>
              <a:rPr lang="fr-FR" sz="2800" i="1" dirty="0" smtClean="0"/>
              <a:t>x,y</a:t>
            </a:r>
            <a:r>
              <a:rPr lang="fr-FR" sz="2800" dirty="0" smtClean="0"/>
              <a:t>)).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Теории первого порядка</a:t>
            </a:r>
          </a:p>
          <a:p>
            <a:r>
              <a:rPr lang="ru-RU" sz="2800" b="1" dirty="0" smtClean="0">
                <a:solidFill>
                  <a:srgbClr val="0066FF"/>
                </a:solidFill>
              </a:rPr>
              <a:t>Теория первого порядка</a:t>
            </a:r>
            <a:r>
              <a:rPr lang="ru-RU" sz="2800" dirty="0" smtClean="0">
                <a:solidFill>
                  <a:srgbClr val="0066FF"/>
                </a:solidFill>
              </a:rPr>
              <a:t> </a:t>
            </a:r>
            <a:r>
              <a:rPr lang="ru-RU" sz="2800" dirty="0" smtClean="0"/>
              <a:t>– логическая система с </a:t>
            </a:r>
            <a:r>
              <a:rPr lang="ru-RU" sz="2800" dirty="0" err="1" smtClean="0"/>
              <a:t>предика-тами</a:t>
            </a:r>
            <a:r>
              <a:rPr lang="ru-RU" sz="2800" dirty="0" smtClean="0"/>
              <a:t>, в которой выполняются законы логики предикатов и аргументами предикатов могут быть константы, </a:t>
            </a:r>
            <a:r>
              <a:rPr lang="ru-RU" sz="2800" dirty="0" err="1" smtClean="0"/>
              <a:t>перемен-ные</a:t>
            </a:r>
            <a:r>
              <a:rPr lang="ru-RU" sz="2800" dirty="0" smtClean="0"/>
              <a:t>, функции и не могут быть предикаты.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13285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Аксиомы  теории – общезначимые формулы  логические и собственные.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99695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66FF"/>
                </a:solidFill>
              </a:rPr>
              <a:t>Логические аксиомы</a:t>
            </a:r>
            <a:r>
              <a:rPr lang="ru-RU" sz="2800" dirty="0" smtClean="0">
                <a:solidFill>
                  <a:srgbClr val="0066FF"/>
                </a:solidFill>
              </a:rPr>
              <a:t> </a:t>
            </a:r>
            <a:r>
              <a:rPr lang="ru-RU" sz="2800" dirty="0" smtClean="0"/>
              <a:t>– обобщенные формулы Гильберта и </a:t>
            </a:r>
            <a:r>
              <a:rPr lang="en-US" sz="2800" dirty="0" smtClean="0"/>
              <a:t>A</a:t>
            </a:r>
            <a:r>
              <a:rPr lang="ru-RU" sz="2800" dirty="0" err="1" smtClean="0"/>
              <a:t>ккермана</a:t>
            </a:r>
            <a:r>
              <a:rPr lang="ru-RU" sz="2800" dirty="0" smtClean="0"/>
              <a:t>: 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любых </a:t>
            </a:r>
            <a:r>
              <a:rPr lang="en-US" sz="2800" i="1" dirty="0" smtClean="0"/>
              <a:t>A</a:t>
            </a:r>
            <a:r>
              <a:rPr lang="ru-RU" sz="2800" i="1" dirty="0" smtClean="0"/>
              <a:t>, </a:t>
            </a:r>
            <a:r>
              <a:rPr lang="en-US" sz="2800" i="1" dirty="0" smtClean="0"/>
              <a:t>B</a:t>
            </a:r>
            <a:r>
              <a:rPr lang="ru-RU" sz="2800" i="1" dirty="0" smtClean="0"/>
              <a:t>, С </a:t>
            </a:r>
            <a:r>
              <a:rPr lang="ru-RU" sz="2800" dirty="0" smtClean="0"/>
              <a:t>-  формул теории</a:t>
            </a:r>
          </a:p>
          <a:p>
            <a:r>
              <a:rPr lang="ru-RU" sz="2800" dirty="0" smtClean="0"/>
              <a:t>А1)   </a:t>
            </a:r>
            <a:r>
              <a:rPr lang="ru-RU" sz="2800" i="1" dirty="0" smtClean="0"/>
              <a:t>А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ru-RU" sz="2800" i="1" dirty="0" smtClean="0"/>
              <a:t>А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</a:t>
            </a:r>
            <a:r>
              <a:rPr lang="ru-RU" sz="2800" i="1" dirty="0" smtClean="0"/>
              <a:t>А</a:t>
            </a:r>
            <a:r>
              <a:rPr lang="ru-RU" sz="2800" dirty="0" smtClean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251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А2)   </a:t>
            </a:r>
            <a:r>
              <a:rPr lang="ru-RU" sz="2800" i="1" dirty="0" smtClean="0"/>
              <a:t>А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(</a:t>
            </a:r>
            <a:r>
              <a:rPr lang="ru-RU" sz="2800" i="1" dirty="0" smtClean="0"/>
              <a:t>А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ru-RU" sz="2800" i="1" dirty="0" smtClean="0"/>
              <a:t>В</a:t>
            </a:r>
            <a:r>
              <a:rPr lang="ru-RU" sz="2800" dirty="0" smtClean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1571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А3)   (</a:t>
            </a:r>
            <a:r>
              <a:rPr lang="ru-RU" sz="2800" i="1" dirty="0" smtClean="0"/>
              <a:t>А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ru-RU" sz="2800" i="1" dirty="0" smtClean="0"/>
              <a:t>В</a:t>
            </a:r>
            <a:r>
              <a:rPr lang="ru-RU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(</a:t>
            </a:r>
            <a:r>
              <a:rPr lang="ru-RU" sz="2800" i="1" dirty="0" smtClean="0"/>
              <a:t>В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ru-RU" sz="2800" i="1" dirty="0" smtClean="0"/>
              <a:t>А</a:t>
            </a:r>
            <a:r>
              <a:rPr lang="ru-RU" sz="2800" dirty="0" smtClean="0"/>
              <a:t>);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589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А4)   (</a:t>
            </a:r>
            <a:r>
              <a:rPr lang="ru-RU" sz="2800" i="1" dirty="0" smtClean="0"/>
              <a:t>А</a:t>
            </a:r>
            <a:r>
              <a:rPr lang="ru-RU" sz="2800" dirty="0" smtClean="0">
                <a:sym typeface="Symbol"/>
              </a:rPr>
              <a:t>  </a:t>
            </a:r>
            <a:r>
              <a:rPr lang="ru-RU" sz="2800" i="1" dirty="0" smtClean="0"/>
              <a:t>В</a:t>
            </a:r>
            <a:r>
              <a:rPr lang="ru-RU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(</a:t>
            </a:r>
            <a:r>
              <a:rPr lang="ru-RU" sz="2800" i="1" dirty="0" smtClean="0"/>
              <a:t>С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ru-RU" sz="2800" i="1" dirty="0" smtClean="0"/>
              <a:t>А</a:t>
            </a:r>
            <a:r>
              <a:rPr lang="ru-RU" sz="2800" dirty="0" smtClean="0"/>
              <a:t> </a:t>
            </a:r>
            <a:r>
              <a:rPr lang="ru-RU" sz="2800" dirty="0" smtClean="0">
                <a:sym typeface="Symbol"/>
              </a:rPr>
              <a:t> </a:t>
            </a:r>
            <a:r>
              <a:rPr lang="ru-RU" sz="2800" i="1" dirty="0" smtClean="0"/>
              <a:t>С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ru-RU" sz="2800" i="1" dirty="0" smtClean="0"/>
              <a:t>В</a:t>
            </a:r>
            <a:r>
              <a:rPr lang="ru-RU" sz="2800" dirty="0" smtClean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0212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ru-RU" sz="2800" dirty="0" smtClean="0"/>
              <a:t>5)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ru-RU" sz="2800" dirty="0" smtClean="0">
                <a:sym typeface="Symbol"/>
              </a:rPr>
              <a:t> 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t</a:t>
            </a:r>
            <a:r>
              <a:rPr lang="ru-RU" sz="2800" dirty="0" smtClean="0"/>
              <a:t>), </a:t>
            </a:r>
            <a:r>
              <a:rPr lang="en-US" sz="2800" i="1" dirty="0" smtClean="0"/>
              <a:t>t</a:t>
            </a:r>
            <a:r>
              <a:rPr lang="ru-RU" sz="2800" dirty="0" smtClean="0"/>
              <a:t> - терм, свободный для </a:t>
            </a:r>
            <a:r>
              <a:rPr lang="en-US" sz="2800" i="1" dirty="0" smtClean="0"/>
              <a:t>x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>
                <a:solidFill>
                  <a:srgbClr val="FF0000"/>
                </a:solidFill>
              </a:rPr>
              <a:t>Правило подстановки</a:t>
            </a:r>
            <a:endParaRPr lang="ru-RU" sz="2800" dirty="0">
              <a:solidFill>
                <a:srgbClr val="FF0000"/>
              </a:solidFill>
            </a:endParaRPr>
          </a:p>
          <a:p>
            <a:r>
              <a:rPr lang="ru-RU" sz="2800" dirty="0"/>
              <a:t>Значения из </a:t>
            </a:r>
            <a:r>
              <a:rPr lang="en-US" sz="2800" i="1" dirty="0"/>
              <a:t>W</a:t>
            </a:r>
            <a:r>
              <a:rPr lang="ru-RU" sz="2800" dirty="0"/>
              <a:t>  обозначаются буквами (</a:t>
            </a:r>
            <a:r>
              <a:rPr lang="en-US" sz="2800" i="1" dirty="0"/>
              <a:t>A</a:t>
            </a:r>
            <a:r>
              <a:rPr lang="ru-RU" sz="2800" i="1" dirty="0"/>
              <a:t>, </a:t>
            </a:r>
            <a:r>
              <a:rPr lang="en-US" sz="2800" i="1" dirty="0"/>
              <a:t>B</a:t>
            </a:r>
            <a:r>
              <a:rPr lang="ru-RU" sz="2800" i="1" dirty="0"/>
              <a:t>, </a:t>
            </a:r>
            <a:r>
              <a:rPr lang="en-US" sz="2800" i="1" dirty="0"/>
              <a:t>C</a:t>
            </a:r>
            <a:r>
              <a:rPr lang="ru-RU" sz="2800" dirty="0"/>
              <a:t>, ..), подстановки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/</a:t>
            </a:r>
            <a:r>
              <a:rPr lang="en-US" sz="2800" i="1" dirty="0"/>
              <a:t>A</a:t>
            </a:r>
            <a:r>
              <a:rPr lang="ru-RU" sz="2800" dirty="0"/>
              <a:t>) =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A</a:t>
            </a:r>
            <a:r>
              <a:rPr lang="ru-RU" sz="2800" dirty="0"/>
              <a:t>),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B</a:t>
            </a:r>
            <a:r>
              <a:rPr lang="ru-RU" sz="2800" dirty="0"/>
              <a:t>),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C</a:t>
            </a:r>
            <a:r>
              <a:rPr lang="ru-RU" sz="2800" dirty="0"/>
              <a:t>) являются </a:t>
            </a:r>
            <a:r>
              <a:rPr lang="ru-RU" sz="2800" b="1" dirty="0">
                <a:solidFill>
                  <a:srgbClr val="0066FF"/>
                </a:solidFill>
              </a:rPr>
              <a:t>0-местными предикатами - фактами (высказываниями)</a:t>
            </a:r>
            <a:r>
              <a:rPr lang="ru-RU" sz="2800" dirty="0"/>
              <a:t>, которые могут быть заменены символическими обозначениями - атомами, принимающими значения {</a:t>
            </a:r>
            <a:r>
              <a:rPr lang="en-US" sz="2800" i="1" dirty="0"/>
              <a:t>T</a:t>
            </a:r>
            <a:r>
              <a:rPr lang="ru-RU" sz="2800" dirty="0"/>
              <a:t>, </a:t>
            </a:r>
            <a:r>
              <a:rPr lang="en-US" sz="2800" i="1" dirty="0"/>
              <a:t>F</a:t>
            </a:r>
            <a:r>
              <a:rPr lang="ru-RU" sz="2800" dirty="0"/>
              <a:t>}: </a:t>
            </a:r>
          </a:p>
          <a:p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A</a:t>
            </a:r>
            <a:r>
              <a:rPr lang="ru-RU" sz="2800" dirty="0"/>
              <a:t>) = </a:t>
            </a:r>
            <a:r>
              <a:rPr lang="en-US" sz="2800" i="1" dirty="0"/>
              <a:t>A</a:t>
            </a:r>
            <a:r>
              <a:rPr lang="ru-RU" sz="2800" dirty="0"/>
              <a:t>,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B</a:t>
            </a:r>
            <a:r>
              <a:rPr lang="ru-RU" sz="2800" dirty="0"/>
              <a:t>) = </a:t>
            </a:r>
            <a:r>
              <a:rPr lang="en-US" sz="2800" i="1" dirty="0"/>
              <a:t>B</a:t>
            </a:r>
            <a:r>
              <a:rPr lang="ru-RU" sz="2800" dirty="0"/>
              <a:t>,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C</a:t>
            </a:r>
            <a:r>
              <a:rPr lang="ru-RU" sz="2800" dirty="0"/>
              <a:t>) = </a:t>
            </a:r>
            <a:r>
              <a:rPr lang="ru-RU" sz="2800" i="1" dirty="0"/>
              <a:t>С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99695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Предикат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представляет множество истинных или </a:t>
            </a:r>
            <a:r>
              <a:rPr lang="ru-RU" sz="2800" dirty="0" smtClean="0"/>
              <a:t>лож</a:t>
            </a:r>
            <a:r>
              <a:rPr lang="en-US" sz="2800" dirty="0" smtClean="0"/>
              <a:t>-</a:t>
            </a:r>
            <a:r>
              <a:rPr lang="ru-RU" sz="2800" dirty="0" err="1" smtClean="0"/>
              <a:t>ных</a:t>
            </a:r>
            <a:r>
              <a:rPr lang="ru-RU" sz="2800" dirty="0" smtClean="0"/>
              <a:t> </a:t>
            </a:r>
            <a:r>
              <a:rPr lang="ru-RU" sz="2800" dirty="0"/>
              <a:t>утверждений (фактов) при условии, что аргумент </a:t>
            </a:r>
            <a:r>
              <a:rPr lang="en-US" sz="2800" i="1" dirty="0"/>
              <a:t>x</a:t>
            </a:r>
            <a:r>
              <a:rPr lang="ru-RU" sz="2800" dirty="0"/>
              <a:t> </a:t>
            </a:r>
            <a:r>
              <a:rPr lang="ru-RU" sz="2800" dirty="0" smtClean="0"/>
              <a:t>пробегает </a:t>
            </a:r>
            <a:r>
              <a:rPr lang="ru-RU" sz="2800" dirty="0"/>
              <a:t>значения из области интерпретации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221088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Формулы с одноместными </a:t>
            </a:r>
            <a:r>
              <a:rPr lang="ru-RU" sz="2800" b="1" dirty="0" smtClean="0">
                <a:solidFill>
                  <a:srgbClr val="FF0000"/>
                </a:solidFill>
              </a:rPr>
              <a:t>предикатами</a:t>
            </a:r>
            <a:r>
              <a:rPr lang="ru-RU" sz="2800" b="1" dirty="0"/>
              <a:t> </a:t>
            </a:r>
            <a:endParaRPr lang="ru-RU" sz="2800" dirty="0"/>
          </a:p>
          <a:p>
            <a:r>
              <a:rPr lang="ru-RU" sz="2800" dirty="0"/>
              <a:t>Одноместные предикаты и соответствующие классы  </a:t>
            </a:r>
            <a:r>
              <a:rPr lang="ru-RU" sz="2800" dirty="0" smtClean="0"/>
              <a:t>мо</a:t>
            </a:r>
            <a:r>
              <a:rPr lang="en-US" sz="2800" dirty="0" smtClean="0"/>
              <a:t>-</a:t>
            </a:r>
            <a:r>
              <a:rPr lang="ru-RU" sz="2800" dirty="0" smtClean="0"/>
              <a:t>гут </a:t>
            </a:r>
            <a:r>
              <a:rPr lang="ru-RU" sz="2800" dirty="0"/>
              <a:t>быть </a:t>
            </a:r>
            <a:r>
              <a:rPr lang="ru-RU" sz="2800" b="1" dirty="0">
                <a:solidFill>
                  <a:srgbClr val="0066FF"/>
                </a:solidFill>
              </a:rPr>
              <a:t>интерпретированы</a:t>
            </a:r>
            <a:r>
              <a:rPr lang="ru-RU" sz="2800" dirty="0"/>
              <a:t> множествами и </a:t>
            </a:r>
            <a:r>
              <a:rPr lang="ru-RU" sz="2800" dirty="0" err="1" smtClean="0"/>
              <a:t>представле</a:t>
            </a:r>
            <a:r>
              <a:rPr lang="en-US" sz="2800" dirty="0" smtClean="0"/>
              <a:t>-</a:t>
            </a:r>
            <a:r>
              <a:rPr lang="ru-RU" sz="2800" dirty="0" err="1" smtClean="0"/>
              <a:t>ны</a:t>
            </a:r>
            <a:r>
              <a:rPr lang="ru-RU" sz="2800" dirty="0" smtClean="0"/>
              <a:t> </a:t>
            </a:r>
            <a:r>
              <a:rPr lang="ru-RU" sz="2800" b="1" dirty="0">
                <a:solidFill>
                  <a:srgbClr val="0066FF"/>
                </a:solidFill>
              </a:rPr>
              <a:t>графиками -  диаграммами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r>
              <a:rPr lang="ru-RU" sz="2800" dirty="0"/>
              <a:t>Эйлера-Венна, что </a:t>
            </a:r>
            <a:r>
              <a:rPr lang="ru-RU" sz="2800" dirty="0" err="1" smtClean="0"/>
              <a:t>позво</a:t>
            </a:r>
            <a:r>
              <a:rPr lang="en-US" sz="2800" dirty="0" smtClean="0"/>
              <a:t>-</a:t>
            </a:r>
            <a:r>
              <a:rPr lang="ru-RU" sz="2800" dirty="0" err="1" smtClean="0"/>
              <a:t>ляет</a:t>
            </a:r>
            <a:r>
              <a:rPr lang="ru-RU" sz="2800" dirty="0" smtClean="0"/>
              <a:t> </a:t>
            </a:r>
            <a:r>
              <a:rPr lang="ru-RU" sz="2800" dirty="0"/>
              <a:t>получить представление о  структуре  объекта, </a:t>
            </a:r>
            <a:r>
              <a:rPr lang="ru-RU" sz="2800" dirty="0" err="1" smtClean="0"/>
              <a:t>опре</a:t>
            </a:r>
            <a:r>
              <a:rPr lang="en-US" sz="2800" dirty="0" smtClean="0"/>
              <a:t>-</a:t>
            </a:r>
            <a:r>
              <a:rPr lang="ru-RU" sz="2800" dirty="0" err="1" smtClean="0"/>
              <a:t>деляемого</a:t>
            </a:r>
            <a:r>
              <a:rPr lang="ru-RU" sz="2800" dirty="0" smtClean="0"/>
              <a:t> </a:t>
            </a:r>
            <a:r>
              <a:rPr lang="ru-RU" sz="2800" dirty="0"/>
              <a:t>двумя и более  свойствами.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частности, если </a:t>
            </a:r>
            <a:r>
              <a:rPr lang="en-US" sz="2800" i="1" dirty="0" smtClean="0"/>
              <a:t>x</a:t>
            </a:r>
            <a:r>
              <a:rPr lang="ru-RU" sz="2800" dirty="0" smtClean="0"/>
              <a:t>/</a:t>
            </a:r>
            <a:r>
              <a:rPr lang="en-US" sz="2800" i="1" dirty="0" smtClean="0"/>
              <a:t>x</a:t>
            </a:r>
            <a:r>
              <a:rPr lang="ru-RU" sz="2800" dirty="0" smtClean="0"/>
              <a:t> свободно, то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err="1" smtClean="0"/>
              <a:t>xA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i="1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). Но если не свободно, то  может быть ошибка в рассуждении</a:t>
            </a:r>
          </a:p>
          <a:p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 </a:t>
            </a:r>
            <a:r>
              <a:rPr lang="fr-FR" sz="2800" dirty="0" smtClean="0"/>
              <a:t>(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</a:t>
            </a:r>
            <a:r>
              <a:rPr lang="fr-FR" sz="2800" dirty="0" smtClean="0"/>
              <a:t> (</a:t>
            </a:r>
            <a:r>
              <a:rPr lang="fr-FR" sz="2800" i="1" dirty="0" smtClean="0"/>
              <a:t>x=y</a:t>
            </a:r>
            <a:r>
              <a:rPr lang="fr-FR" sz="2800" dirty="0" smtClean="0"/>
              <a:t>)) </a:t>
            </a:r>
            <a:r>
              <a:rPr lang="ru-RU" sz="2800" dirty="0" smtClean="0">
                <a:sym typeface="Symbol"/>
              </a:rPr>
              <a:t> 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y </a:t>
            </a:r>
            <a:r>
              <a:rPr lang="fr-FR" sz="2800" dirty="0" smtClean="0"/>
              <a:t>(</a:t>
            </a:r>
            <a:r>
              <a:rPr lang="fr-FR" sz="2800" i="1" dirty="0" smtClean="0"/>
              <a:t>y</a:t>
            </a:r>
            <a:r>
              <a:rPr lang="fr-FR" sz="2800" dirty="0" smtClean="0"/>
              <a:t>=</a:t>
            </a:r>
            <a:r>
              <a:rPr lang="fr-FR" sz="2800" i="1" dirty="0" smtClean="0"/>
              <a:t>y</a:t>
            </a:r>
            <a:r>
              <a:rPr lang="fr-FR" sz="2800" dirty="0" smtClean="0"/>
              <a:t>) = </a:t>
            </a:r>
            <a:r>
              <a:rPr lang="fr-FR" sz="2800" i="1" dirty="0" smtClean="0"/>
              <a:t>F</a:t>
            </a:r>
            <a:r>
              <a:rPr lang="fr-FR" sz="2800" dirty="0" smtClean="0"/>
              <a:t>, </a:t>
            </a:r>
            <a:r>
              <a:rPr lang="ru-RU" sz="2800" dirty="0" smtClean="0"/>
              <a:t>если </a:t>
            </a:r>
            <a:r>
              <a:rPr lang="fr-FR" sz="2800" i="1" dirty="0" smtClean="0"/>
              <a:t>x</a:t>
            </a:r>
            <a:r>
              <a:rPr lang="fr-FR" sz="2800" dirty="0" smtClean="0"/>
              <a:t>/</a:t>
            </a:r>
            <a:r>
              <a:rPr lang="fr-FR" sz="2800" i="1" dirty="0" smtClean="0"/>
              <a:t>y</a:t>
            </a:r>
            <a:r>
              <a:rPr lang="fr-FR" sz="2800" dirty="0" smtClean="0"/>
              <a:t> </a:t>
            </a:r>
            <a:r>
              <a:rPr lang="ru-RU" sz="2800" dirty="0" smtClean="0"/>
              <a:t>или</a:t>
            </a:r>
            <a:r>
              <a:rPr lang="fr-FR" sz="2800" i="1" dirty="0" smtClean="0"/>
              <a:t> t</a:t>
            </a:r>
            <a:r>
              <a:rPr lang="fr-FR" sz="2800" dirty="0" smtClean="0"/>
              <a:t>=</a:t>
            </a:r>
            <a:r>
              <a:rPr lang="fr-FR" sz="2800" i="1" dirty="0" smtClean="0"/>
              <a:t>y.</a:t>
            </a:r>
            <a:endParaRPr lang="ru-R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ru-RU" sz="2800" dirty="0" smtClean="0"/>
              <a:t>6)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</a:t>
            </a:r>
            <a:r>
              <a:rPr lang="ru-RU" sz="2800" dirty="0" smtClean="0"/>
              <a:t>(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</a:t>
            </a:r>
            <a:r>
              <a:rPr lang="ru-RU" sz="2800" dirty="0" smtClean="0">
                <a:sym typeface="Symbol"/>
              </a:rPr>
              <a:t></a:t>
            </a:r>
            <a:r>
              <a:rPr lang="en-US" sz="2800" i="1" dirty="0" smtClean="0"/>
              <a:t>B</a:t>
            </a:r>
            <a:r>
              <a:rPr lang="ru-RU" sz="2800" dirty="0" smtClean="0"/>
              <a:t>)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(</a:t>
            </a:r>
            <a:r>
              <a:rPr lang="en-US" sz="2800" i="1" dirty="0" smtClean="0"/>
              <a:t>A</a:t>
            </a:r>
            <a:r>
              <a:rPr lang="ru-RU" sz="2800" dirty="0" smtClean="0">
                <a:sym typeface="Symbol"/>
              </a:rPr>
              <a:t> 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B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)),  </a:t>
            </a:r>
            <a:r>
              <a:rPr lang="en-US" sz="2800" i="1" dirty="0" smtClean="0"/>
              <a:t>A</a:t>
            </a:r>
            <a:r>
              <a:rPr lang="ru-RU" sz="2800" dirty="0" smtClean="0"/>
              <a:t> не содержит свободных вхождений </a:t>
            </a:r>
            <a:r>
              <a:rPr lang="en-US" sz="2800" i="1" dirty="0" smtClean="0"/>
              <a:t>x</a:t>
            </a:r>
            <a:r>
              <a:rPr lang="ru-RU" sz="2800" i="1" dirty="0" smtClean="0"/>
              <a:t>.</a:t>
            </a:r>
            <a:endParaRPr lang="ru-RU" sz="2800" dirty="0" smtClean="0"/>
          </a:p>
          <a:p>
            <a:r>
              <a:rPr lang="ru-RU" sz="2800" dirty="0" smtClean="0"/>
              <a:t>Когда нарушено требование, пусть </a:t>
            </a:r>
            <a:r>
              <a:rPr lang="ru-RU" sz="2800" i="1" dirty="0" smtClean="0"/>
              <a:t>А=В</a:t>
            </a:r>
            <a:r>
              <a:rPr lang="ru-RU" sz="2800" dirty="0" smtClean="0"/>
              <a:t>  и </a:t>
            </a:r>
          </a:p>
          <a:p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/>
              <a:t> (</a:t>
            </a:r>
            <a:r>
              <a:rPr lang="en-US" sz="2800" i="1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</a:t>
            </a:r>
            <a:r>
              <a:rPr lang="ru-RU" sz="2800" dirty="0" smtClean="0">
                <a:sym typeface="Symbol"/>
              </a:rPr>
              <a:t></a:t>
            </a:r>
            <a:r>
              <a:rPr lang="en-US" sz="2800" i="1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))</a:t>
            </a:r>
            <a:r>
              <a:rPr lang="ru-RU" sz="2800" dirty="0" smtClean="0">
                <a:sym typeface="Symbol"/>
              </a:rPr>
              <a:t> </a:t>
            </a:r>
            <a:r>
              <a:rPr lang="en-US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</a:t>
            </a:r>
            <a:r>
              <a:rPr lang="ru-RU" sz="2800" dirty="0" smtClean="0">
                <a:sym typeface="Symbol"/>
              </a:rPr>
              <a:t> 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)),</a:t>
            </a:r>
            <a:r>
              <a:rPr lang="ru-RU" sz="2800" dirty="0" smtClean="0"/>
              <a:t> тогда </a:t>
            </a:r>
          </a:p>
          <a:p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–</a:t>
            </a:r>
            <a:r>
              <a:rPr lang="ru-RU" sz="2800" dirty="0" smtClean="0"/>
              <a:t>четный</a:t>
            </a:r>
            <a:r>
              <a:rPr lang="en-US" sz="2800" dirty="0" smtClean="0"/>
              <a:t>)</a:t>
            </a:r>
            <a:r>
              <a:rPr lang="ru-RU" sz="2800" dirty="0" smtClean="0">
                <a:sym typeface="Symbol"/>
              </a:rPr>
              <a:t>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-</a:t>
            </a:r>
            <a:r>
              <a:rPr lang="ru-RU" sz="2800" dirty="0" smtClean="0"/>
              <a:t>четно</a:t>
            </a:r>
            <a:r>
              <a:rPr lang="en-US" sz="2800" dirty="0" smtClean="0"/>
              <a:t>))</a:t>
            </a:r>
            <a:r>
              <a:rPr lang="ru-RU" sz="2800" dirty="0" smtClean="0">
                <a:sym typeface="Symbol"/>
              </a:rPr>
              <a:t></a:t>
            </a:r>
            <a:r>
              <a:rPr lang="en-US" sz="2800" dirty="0" smtClean="0"/>
              <a:t>((</a:t>
            </a:r>
            <a:r>
              <a:rPr lang="en-US" sz="2800" i="1" dirty="0" smtClean="0"/>
              <a:t>x</a:t>
            </a:r>
            <a:r>
              <a:rPr lang="en-US" sz="2800" dirty="0" smtClean="0"/>
              <a:t>-</a:t>
            </a:r>
            <a:r>
              <a:rPr lang="ru-RU" sz="2800" dirty="0" smtClean="0"/>
              <a:t>четный</a:t>
            </a:r>
            <a:r>
              <a:rPr lang="en-US" sz="2800" dirty="0" smtClean="0"/>
              <a:t>)</a:t>
            </a:r>
            <a:r>
              <a:rPr lang="ru-RU" sz="2800" dirty="0" smtClean="0">
                <a:sym typeface="Symbol"/>
              </a:rPr>
              <a:t>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-</a:t>
            </a:r>
            <a:r>
              <a:rPr lang="ru-RU" sz="2800" dirty="0" smtClean="0"/>
              <a:t>четно</a:t>
            </a:r>
            <a:r>
              <a:rPr lang="en-US" sz="2800" dirty="0" smtClean="0"/>
              <a:t>)) = </a:t>
            </a:r>
            <a:r>
              <a:rPr lang="en-US" sz="2800" i="1" dirty="0" smtClean="0"/>
              <a:t>F</a:t>
            </a:r>
            <a:endParaRPr lang="ru-RU" sz="2800" i="1" dirty="0" smtClean="0"/>
          </a:p>
          <a:p>
            <a:endParaRPr lang="ru-RU" sz="1200" i="1" dirty="0" smtClean="0"/>
          </a:p>
          <a:p>
            <a:r>
              <a:rPr lang="en-US" sz="2800" dirty="0" smtClean="0"/>
              <a:t> </a:t>
            </a:r>
            <a:r>
              <a:rPr lang="ru-RU" sz="2800" dirty="0" smtClean="0"/>
              <a:t>                    </a:t>
            </a:r>
            <a:r>
              <a:rPr lang="ru-RU" sz="2800" i="1" dirty="0" smtClean="0"/>
              <a:t>Т</a:t>
            </a:r>
            <a:r>
              <a:rPr lang="ru-RU" sz="2800" dirty="0" smtClean="0"/>
              <a:t>                        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          ( </a:t>
            </a:r>
            <a:r>
              <a:rPr lang="ru-RU" sz="2800" i="1" dirty="0" smtClean="0"/>
              <a:t>Т</a:t>
            </a:r>
            <a:r>
              <a:rPr lang="ru-RU" sz="2800" dirty="0" smtClean="0"/>
              <a:t>     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       </a:t>
            </a:r>
            <a:r>
              <a:rPr lang="en-US" sz="2800" i="1" dirty="0" smtClean="0"/>
              <a:t>F</a:t>
            </a:r>
            <a:r>
              <a:rPr lang="ru-RU" sz="2800" dirty="0" smtClean="0"/>
              <a:t> )     </a:t>
            </a:r>
          </a:p>
          <a:p>
            <a:endParaRPr lang="ru-RU" sz="1000" dirty="0" smtClean="0"/>
          </a:p>
          <a:p>
            <a:r>
              <a:rPr lang="ru-RU" sz="2800" i="1" dirty="0" smtClean="0"/>
              <a:t>                      Т</a:t>
            </a:r>
            <a:r>
              <a:rPr lang="ru-RU" sz="2800" dirty="0" smtClean="0"/>
              <a:t>                        </a:t>
            </a:r>
            <a:r>
              <a:rPr lang="ru-RU" sz="2800" dirty="0" smtClean="0">
                <a:sym typeface="Symbol"/>
              </a:rPr>
              <a:t></a:t>
            </a:r>
            <a:r>
              <a:rPr lang="ru-RU" sz="2800" dirty="0" smtClean="0"/>
              <a:t>                      </a:t>
            </a:r>
            <a:r>
              <a:rPr lang="ru-RU" sz="2800" i="1" dirty="0" smtClean="0"/>
              <a:t> </a:t>
            </a:r>
            <a:r>
              <a:rPr lang="en-US" sz="2800" i="1" dirty="0" smtClean="0"/>
              <a:t>F</a:t>
            </a:r>
            <a:r>
              <a:rPr lang="ru-RU" sz="2800" dirty="0" smtClean="0"/>
              <a:t> </a:t>
            </a:r>
          </a:p>
          <a:p>
            <a:endParaRPr lang="ru-RU" sz="1400" dirty="0" smtClean="0"/>
          </a:p>
          <a:p>
            <a:r>
              <a:rPr lang="ru-RU" sz="2800" i="1" dirty="0" smtClean="0"/>
              <a:t>                                                 </a:t>
            </a:r>
            <a:r>
              <a:rPr lang="en-US" sz="2800" i="1" dirty="0" smtClean="0"/>
              <a:t>F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89089" name="AutoShape 1"/>
          <p:cNvSpPr>
            <a:spLocks/>
          </p:cNvSpPr>
          <p:nvPr/>
        </p:nvSpPr>
        <p:spPr bwMode="auto">
          <a:xfrm rot="5400000">
            <a:off x="1929062" y="1823467"/>
            <a:ext cx="144017" cy="3499101"/>
          </a:xfrm>
          <a:prstGeom prst="rightBrace">
            <a:avLst>
              <a:gd name="adj1" fmla="val 11458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1"/>
          <p:cNvSpPr>
            <a:spLocks/>
          </p:cNvSpPr>
          <p:nvPr/>
        </p:nvSpPr>
        <p:spPr bwMode="auto">
          <a:xfrm rot="5400000">
            <a:off x="6242829" y="1859472"/>
            <a:ext cx="216025" cy="3499100"/>
          </a:xfrm>
          <a:prstGeom prst="rightBrace">
            <a:avLst>
              <a:gd name="adj1" fmla="val 11458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9090" name="AutoShape 2"/>
          <p:cNvSpPr>
            <a:spLocks/>
          </p:cNvSpPr>
          <p:nvPr/>
        </p:nvSpPr>
        <p:spPr bwMode="auto">
          <a:xfrm rot="5400000">
            <a:off x="6228186" y="3068959"/>
            <a:ext cx="216021" cy="2232248"/>
          </a:xfrm>
          <a:prstGeom prst="rightBrace">
            <a:avLst>
              <a:gd name="adj1" fmla="val 8784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"/>
          <p:cNvSpPr>
            <a:spLocks/>
          </p:cNvSpPr>
          <p:nvPr/>
        </p:nvSpPr>
        <p:spPr bwMode="auto">
          <a:xfrm rot="5400000">
            <a:off x="3995934" y="2636911"/>
            <a:ext cx="216025" cy="4392488"/>
          </a:xfrm>
          <a:prstGeom prst="rightBrace">
            <a:avLst>
              <a:gd name="adj1" fmla="val 11458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52292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solidFill>
                  <a:srgbClr val="0066FF"/>
                </a:solidFill>
              </a:rPr>
              <a:t>Исчисление предикатов первого порядка</a:t>
            </a:r>
            <a:r>
              <a:rPr lang="ru-RU" sz="2800" b="1" dirty="0" smtClean="0">
                <a:solidFill>
                  <a:srgbClr val="0066FF"/>
                </a:solidFill>
              </a:rPr>
              <a:t> </a:t>
            </a:r>
            <a:r>
              <a:rPr lang="ru-RU" sz="2800" dirty="0" smtClean="0"/>
              <a:t>– теория первого порядка, не содержащая </a:t>
            </a:r>
            <a:r>
              <a:rPr lang="ru-RU" sz="2800" b="1" i="1" dirty="0" smtClean="0">
                <a:solidFill>
                  <a:srgbClr val="0066FF"/>
                </a:solidFill>
              </a:rPr>
              <a:t>собственных</a:t>
            </a:r>
            <a:r>
              <a:rPr lang="ru-RU" sz="2800" b="1" dirty="0" smtClean="0">
                <a:solidFill>
                  <a:srgbClr val="0066FF"/>
                </a:solidFill>
              </a:rPr>
              <a:t> аксиом </a:t>
            </a:r>
            <a:r>
              <a:rPr lang="ru-RU" sz="2800" dirty="0" smtClean="0"/>
              <a:t>и область интерпретации не ограничена.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9089" grpId="0" animBg="1"/>
      <p:bldP spid="5" grpId="0" animBg="1"/>
      <p:bldP spid="89090" grpId="0" animBg="1"/>
      <p:bldP spid="7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Определение.</a:t>
            </a:r>
            <a:endParaRPr lang="ru-RU" sz="2800" dirty="0" smtClean="0"/>
          </a:p>
          <a:p>
            <a:r>
              <a:rPr lang="ru-RU" sz="2800" dirty="0" smtClean="0"/>
              <a:t> </a:t>
            </a:r>
            <a:r>
              <a:rPr lang="ru-RU" sz="2800" b="1" dirty="0" smtClean="0">
                <a:solidFill>
                  <a:srgbClr val="0066FF"/>
                </a:solidFill>
              </a:rPr>
              <a:t>Модель теории первого порядка</a:t>
            </a:r>
            <a:r>
              <a:rPr lang="ru-RU" sz="2800" dirty="0" smtClean="0">
                <a:solidFill>
                  <a:srgbClr val="0066FF"/>
                </a:solidFill>
              </a:rPr>
              <a:t> </a:t>
            </a:r>
            <a:r>
              <a:rPr lang="ru-RU" sz="2800" dirty="0" smtClean="0"/>
              <a:t>– всякая интерпретация (приложение) теории первого порядка в некоторой </a:t>
            </a:r>
            <a:r>
              <a:rPr lang="ru-RU" sz="2800" dirty="0" err="1" smtClean="0"/>
              <a:t>пред-метной</a:t>
            </a:r>
            <a:r>
              <a:rPr lang="ru-RU" sz="2800" dirty="0" smtClean="0"/>
              <a:t> области. В этой области могут быть собственные законы и специальные символы, обозначающие </a:t>
            </a:r>
            <a:r>
              <a:rPr lang="ru-RU" sz="2800" dirty="0" err="1" smtClean="0"/>
              <a:t>спе-циальные</a:t>
            </a:r>
            <a:r>
              <a:rPr lang="ru-RU" sz="2800" dirty="0" smtClean="0"/>
              <a:t> свойства и отношения и истинны все </a:t>
            </a:r>
            <a:r>
              <a:rPr lang="ru-RU" sz="2800" dirty="0" err="1" smtClean="0"/>
              <a:t>логи-ческие</a:t>
            </a:r>
            <a:r>
              <a:rPr lang="ru-RU" sz="2800" dirty="0" smtClean="0"/>
              <a:t> аксиомы.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99695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66FF"/>
                </a:solidFill>
              </a:rPr>
              <a:t>Правило подстановки</a:t>
            </a:r>
            <a:r>
              <a:rPr lang="ru-RU" sz="2800" dirty="0" smtClean="0">
                <a:solidFill>
                  <a:srgbClr val="0066FF"/>
                </a:solidFill>
              </a:rPr>
              <a:t>  </a:t>
            </a:r>
          </a:p>
          <a:p>
            <a:r>
              <a:rPr lang="ru-RU" sz="2800" dirty="0" smtClean="0"/>
              <a:t>При замещении (подстановке) переменных высказываний  и переменных предикатов формулами вместо всех </a:t>
            </a:r>
            <a:r>
              <a:rPr lang="ru-RU" sz="2800" dirty="0" err="1" smtClean="0"/>
              <a:t>вхож-дений</a:t>
            </a:r>
            <a:r>
              <a:rPr lang="ru-RU" sz="2800" dirty="0" smtClean="0"/>
              <a:t> этих переменных общезначимая формула остается общезначимой.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1317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Пример.</a:t>
            </a:r>
            <a:endParaRPr lang="ru-RU" sz="2800" dirty="0" smtClean="0"/>
          </a:p>
          <a:p>
            <a:r>
              <a:rPr lang="ru-RU" sz="2800" dirty="0" smtClean="0"/>
              <a:t>1) </a:t>
            </a:r>
            <a:r>
              <a:rPr lang="fr-FR" sz="2800" i="1" dirty="0" smtClean="0"/>
              <a:t>xy</a:t>
            </a:r>
            <a:r>
              <a:rPr lang="ru-RU" sz="2800" dirty="0" smtClean="0"/>
              <a:t>[</a:t>
            </a:r>
            <a:r>
              <a:rPr lang="fr-FR" sz="2800" i="1" dirty="0" smtClean="0"/>
              <a:t>A</a:t>
            </a:r>
            <a:r>
              <a:rPr lang="fr-FR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fr-FR" sz="2800" i="1" dirty="0" smtClean="0"/>
              <a:t>zH</a:t>
            </a:r>
            <a:r>
              <a:rPr lang="ru-RU" sz="2800" dirty="0" smtClean="0"/>
              <a:t>(</a:t>
            </a:r>
            <a:r>
              <a:rPr lang="fr-FR" sz="2800" i="1" dirty="0" smtClean="0"/>
              <a:t>z</a:t>
            </a:r>
            <a:r>
              <a:rPr lang="ru-RU" sz="2800" i="1" dirty="0" smtClean="0"/>
              <a:t>,</a:t>
            </a:r>
            <a:r>
              <a:rPr lang="fr-FR" sz="2800" i="1" dirty="0" smtClean="0"/>
              <a:t>x</a:t>
            </a:r>
            <a:r>
              <a:rPr lang="ru-RU" sz="2800" dirty="0" smtClean="0"/>
              <a:t>) &amp; 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A</a:t>
            </a:r>
            <a:r>
              <a:rPr lang="ru-RU" sz="2800" dirty="0" smtClean="0"/>
              <a:t>].  Подстановка </a:t>
            </a:r>
            <a:r>
              <a:rPr lang="fr-FR" sz="2800" i="1" dirty="0" smtClean="0"/>
              <a:t>A</a:t>
            </a:r>
            <a:r>
              <a:rPr lang="fr-FR" sz="2800" dirty="0" smtClean="0"/>
              <a:t>/</a:t>
            </a:r>
            <a:r>
              <a:rPr lang="fr-FR" sz="2800" i="1" dirty="0" smtClean="0"/>
              <a:t>zt</a:t>
            </a:r>
            <a:r>
              <a:rPr lang="fr-FR" sz="2800" dirty="0" smtClean="0"/>
              <a:t>[</a:t>
            </a:r>
            <a:r>
              <a:rPr lang="fr-FR" sz="2800" i="1" dirty="0" smtClean="0"/>
              <a:t>A</a:t>
            </a:r>
            <a:r>
              <a:rPr lang="fr-FR" sz="2800" dirty="0" smtClean="0"/>
              <a:t>&amp;</a:t>
            </a:r>
            <a:r>
              <a:rPr lang="fr-FR" sz="2800" i="1" dirty="0" smtClean="0"/>
              <a:t>H</a:t>
            </a:r>
            <a:r>
              <a:rPr lang="fr-FR" sz="2800" dirty="0" smtClean="0"/>
              <a:t>(</a:t>
            </a:r>
            <a:r>
              <a:rPr lang="fr-FR" sz="2800" i="1" dirty="0" smtClean="0"/>
              <a:t>z</a:t>
            </a:r>
            <a:r>
              <a:rPr lang="fr-FR" sz="2800" dirty="0" smtClean="0"/>
              <a:t>,</a:t>
            </a:r>
            <a:r>
              <a:rPr lang="fr-FR" sz="2800" i="1" dirty="0" smtClean="0"/>
              <a:t>t</a:t>
            </a:r>
            <a:r>
              <a:rPr lang="fr-FR" sz="2800" baseline="-25000" dirty="0" smtClean="0"/>
              <a:t>0</a:t>
            </a:r>
            <a:r>
              <a:rPr lang="fr-FR" sz="2800" dirty="0" smtClean="0"/>
              <a:t>)]</a:t>
            </a:r>
            <a:endParaRPr lang="ru-RU" sz="2800" dirty="0" smtClean="0"/>
          </a:p>
          <a:p>
            <a:r>
              <a:rPr lang="fr-FR" sz="2800" dirty="0" smtClean="0"/>
              <a:t> </a:t>
            </a:r>
            <a:r>
              <a:rPr lang="fr-FR" sz="2800" i="1" dirty="0" smtClean="0"/>
              <a:t>xy</a:t>
            </a:r>
            <a:r>
              <a:rPr lang="fr-FR" sz="2800" dirty="0" smtClean="0"/>
              <a:t>[</a:t>
            </a:r>
            <a:r>
              <a:rPr lang="fr-FR" sz="2800" i="1" dirty="0" smtClean="0"/>
              <a:t>zt</a:t>
            </a:r>
            <a:r>
              <a:rPr lang="fr-FR" sz="2800" dirty="0" smtClean="0"/>
              <a:t>[</a:t>
            </a:r>
            <a:r>
              <a:rPr lang="fr-FR" sz="2800" i="1" dirty="0" smtClean="0"/>
              <a:t>A</a:t>
            </a:r>
            <a:r>
              <a:rPr lang="fr-FR" sz="2800" dirty="0" smtClean="0"/>
              <a:t>&amp;</a:t>
            </a:r>
            <a:r>
              <a:rPr lang="fr-FR" sz="2800" i="1" dirty="0" smtClean="0"/>
              <a:t>H</a:t>
            </a:r>
            <a:r>
              <a:rPr lang="fr-FR" sz="2800" dirty="0" smtClean="0"/>
              <a:t>(</a:t>
            </a:r>
            <a:r>
              <a:rPr lang="fr-FR" sz="2800" i="1" dirty="0" smtClean="0"/>
              <a:t>z</a:t>
            </a:r>
            <a:r>
              <a:rPr lang="fr-FR" sz="2800" dirty="0" smtClean="0"/>
              <a:t>,</a:t>
            </a:r>
            <a:r>
              <a:rPr lang="fr-FR" sz="2800" i="1" dirty="0" smtClean="0"/>
              <a:t>t</a:t>
            </a:r>
            <a:r>
              <a:rPr lang="fr-FR" sz="2800" baseline="-25000" dirty="0" smtClean="0"/>
              <a:t>0</a:t>
            </a:r>
            <a:r>
              <a:rPr lang="fr-FR" sz="2800" dirty="0" smtClean="0"/>
              <a:t>)]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fr-FR" sz="2800" i="1" dirty="0" smtClean="0"/>
              <a:t>zH</a:t>
            </a:r>
            <a:r>
              <a:rPr lang="fr-FR" sz="2800" dirty="0" smtClean="0"/>
              <a:t>(</a:t>
            </a:r>
            <a:r>
              <a:rPr lang="fr-FR" sz="2800" i="1" dirty="0" smtClean="0"/>
              <a:t>z,x</a:t>
            </a:r>
            <a:r>
              <a:rPr lang="fr-FR" sz="2800" dirty="0" smtClean="0"/>
              <a:t>) &amp;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dirty="0" smtClean="0"/>
              <a:t>{</a:t>
            </a:r>
            <a:r>
              <a:rPr lang="fr-FR" sz="2800" i="1" dirty="0" smtClean="0"/>
              <a:t>zt</a:t>
            </a:r>
            <a:r>
              <a:rPr lang="fr-FR" sz="2800" dirty="0" smtClean="0"/>
              <a:t>[</a:t>
            </a:r>
            <a:r>
              <a:rPr lang="fr-FR" sz="2800" i="1" dirty="0" smtClean="0"/>
              <a:t>A</a:t>
            </a:r>
            <a:r>
              <a:rPr lang="fr-FR" sz="2800" dirty="0" smtClean="0"/>
              <a:t>&amp;</a:t>
            </a:r>
            <a:r>
              <a:rPr lang="fr-FR" sz="2800" i="1" dirty="0" smtClean="0"/>
              <a:t>H</a:t>
            </a:r>
            <a:r>
              <a:rPr lang="fr-FR" sz="2800" dirty="0" smtClean="0"/>
              <a:t>(</a:t>
            </a:r>
            <a:r>
              <a:rPr lang="fr-FR" sz="2800" i="1" dirty="0" smtClean="0"/>
              <a:t>z</a:t>
            </a:r>
            <a:r>
              <a:rPr lang="fr-FR" sz="2800" dirty="0" smtClean="0"/>
              <a:t>,</a:t>
            </a:r>
            <a:r>
              <a:rPr lang="fr-FR" sz="2800" i="1" dirty="0" smtClean="0"/>
              <a:t>t</a:t>
            </a:r>
            <a:r>
              <a:rPr lang="fr-FR" sz="2800" baseline="-25000" dirty="0" smtClean="0"/>
              <a:t>0</a:t>
            </a:r>
            <a:r>
              <a:rPr lang="fr-FR" sz="2800" dirty="0" smtClean="0"/>
              <a:t>)]}.</a:t>
            </a:r>
            <a:endParaRPr lang="ru-RU" sz="2800" dirty="0" smtClean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2)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i="1" dirty="0" err="1" smtClean="0"/>
              <a:t>xF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);   </a:t>
            </a:r>
            <a:r>
              <a:rPr lang="en-US" sz="2800" i="1" dirty="0" smtClean="0"/>
              <a:t>A</a:t>
            </a:r>
            <a:r>
              <a:rPr lang="ru-RU" sz="2800" dirty="0" smtClean="0"/>
              <a:t>/</a:t>
            </a:r>
            <a:r>
              <a:rPr lang="en-US" sz="2800" dirty="0" smtClean="0"/>
              <a:t>U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);    </a:t>
            </a:r>
            <a:r>
              <a:rPr lang="en-US" sz="2800" i="1" dirty="0" smtClean="0"/>
              <a:t>U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i="1" dirty="0" err="1" smtClean="0"/>
              <a:t>xF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 не допустимо;</a:t>
            </a:r>
          </a:p>
          <a:p>
            <a:r>
              <a:rPr lang="en-US" sz="2800" i="1" dirty="0" smtClean="0"/>
              <a:t>A</a:t>
            </a:r>
            <a:r>
              <a:rPr lang="ru-RU" sz="2800" dirty="0" smtClean="0"/>
              <a:t>/</a:t>
            </a:r>
            <a:r>
              <a:rPr lang="en-US" sz="2800" dirty="0" smtClean="0"/>
              <a:t>U</a:t>
            </a:r>
            <a:r>
              <a:rPr lang="ru-RU" sz="2800" dirty="0" smtClean="0"/>
              <a:t>(</a:t>
            </a:r>
            <a:r>
              <a:rPr lang="en-US" sz="2800" i="1" dirty="0" smtClean="0"/>
              <a:t>z</a:t>
            </a:r>
            <a:r>
              <a:rPr lang="ru-RU" sz="2800" dirty="0" smtClean="0"/>
              <a:t>);     </a:t>
            </a:r>
            <a:r>
              <a:rPr lang="en-US" sz="2800" i="1" dirty="0" smtClean="0"/>
              <a:t>U</a:t>
            </a:r>
            <a:r>
              <a:rPr lang="ru-RU" sz="2800" dirty="0" smtClean="0"/>
              <a:t>(</a:t>
            </a:r>
            <a:r>
              <a:rPr lang="en-US" sz="2800" i="1" dirty="0" smtClean="0"/>
              <a:t>z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i="1" dirty="0" err="1" smtClean="0"/>
              <a:t>xF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 допустимо;</a:t>
            </a:r>
          </a:p>
          <a:p>
            <a:r>
              <a:rPr lang="en-US" sz="2800" i="1" dirty="0" smtClean="0"/>
              <a:t>x</a:t>
            </a:r>
            <a:r>
              <a:rPr lang="ru-RU" sz="2800" dirty="0" smtClean="0"/>
              <a:t> (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i="1" dirty="0" smtClean="0"/>
              <a:t>F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));   </a:t>
            </a:r>
            <a:r>
              <a:rPr lang="en-US" sz="2800" i="1" dirty="0" smtClean="0"/>
              <a:t>A</a:t>
            </a:r>
            <a:r>
              <a:rPr lang="ru-RU" sz="2800" dirty="0" smtClean="0"/>
              <a:t>/(</a:t>
            </a:r>
            <a:r>
              <a:rPr lang="en-US" sz="2800" i="1" dirty="0" err="1" smtClean="0"/>
              <a:t>xU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;  </a:t>
            </a:r>
            <a:r>
              <a:rPr lang="en-US" sz="2800" i="1" dirty="0" smtClean="0"/>
              <a:t>x</a:t>
            </a:r>
            <a:r>
              <a:rPr lang="ru-RU" sz="2800" dirty="0" smtClean="0"/>
              <a:t> (</a:t>
            </a:r>
            <a:r>
              <a:rPr lang="en-US" sz="2800" i="1" dirty="0" err="1" smtClean="0"/>
              <a:t>xU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i="1" dirty="0" smtClean="0"/>
              <a:t>F</a:t>
            </a:r>
            <a:r>
              <a:rPr lang="ru-RU" sz="2800" dirty="0" smtClean="0"/>
              <a:t>(</a:t>
            </a:r>
            <a:r>
              <a:rPr lang="en-US" sz="2800" dirty="0" smtClean="0"/>
              <a:t>x</a:t>
            </a:r>
            <a:r>
              <a:rPr lang="ru-RU" sz="2800" dirty="0" smtClean="0"/>
              <a:t>)) не допустимо.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Также не допустимы подстановки свободных и замкнутых переменных, изменяющих область действия кванторов. Однако всегда возможны подстановки, изменяющие имя переменной.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06896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66FF"/>
                </a:solidFill>
              </a:rPr>
              <a:t>Вывод в  исчислении предикатов</a:t>
            </a:r>
            <a:r>
              <a:rPr lang="ru-RU" sz="2800" dirty="0" smtClean="0">
                <a:solidFill>
                  <a:srgbClr val="0066FF"/>
                </a:solidFill>
              </a:rPr>
              <a:t> </a:t>
            </a:r>
            <a:r>
              <a:rPr lang="ru-RU" sz="2800" dirty="0" smtClean="0"/>
              <a:t>– цепочка формул, полученных из аксиом с применением правил вывода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30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/>
              <a:t>1) </a:t>
            </a:r>
            <a:r>
              <a:rPr lang="ru-RU" sz="2800" b="1" i="1" dirty="0" smtClean="0">
                <a:solidFill>
                  <a:srgbClr val="0066FF"/>
                </a:solidFill>
              </a:rPr>
              <a:t>Правило вывода </a:t>
            </a:r>
            <a:r>
              <a:rPr lang="ru-RU" sz="2800" dirty="0" smtClean="0"/>
              <a:t>(МР)</a:t>
            </a:r>
            <a:r>
              <a:rPr lang="ru-RU" sz="2800" b="1" i="1" dirty="0" smtClean="0"/>
              <a:t>  </a:t>
            </a:r>
            <a:endParaRPr lang="ru-RU" sz="28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4355519"/>
            <a:ext cx="88569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u="sng" dirty="0"/>
              <a:t> </a:t>
            </a:r>
            <a:r>
              <a:rPr lang="en-US" sz="2800" b="1" i="1" u="sng" dirty="0"/>
              <a:t>A</a:t>
            </a:r>
            <a:r>
              <a:rPr lang="ru-RU" sz="2800" b="1" u="sng" dirty="0"/>
              <a:t>, </a:t>
            </a:r>
            <a:r>
              <a:rPr lang="en-US" sz="2800" b="1" i="1" u="sng" dirty="0"/>
              <a:t>A</a:t>
            </a:r>
            <a:r>
              <a:rPr lang="en-US" sz="2800" b="1" u="sng" dirty="0"/>
              <a:t> </a:t>
            </a:r>
            <a:r>
              <a:rPr lang="ru-RU" sz="2800" u="sng" dirty="0">
                <a:sym typeface="Symbol"/>
              </a:rPr>
              <a:t></a:t>
            </a:r>
            <a:r>
              <a:rPr lang="ru-RU" sz="2800" b="1" u="sng" dirty="0"/>
              <a:t> </a:t>
            </a:r>
            <a:r>
              <a:rPr lang="en-US" sz="2800" b="1" i="1" u="sng" dirty="0"/>
              <a:t>B</a:t>
            </a:r>
            <a:r>
              <a:rPr lang="en-US" sz="2800" b="1" u="sng" dirty="0"/>
              <a:t> </a:t>
            </a:r>
            <a:r>
              <a:rPr lang="ru-RU" sz="2800" b="1" dirty="0"/>
              <a:t>    </a:t>
            </a:r>
            <a:endParaRPr lang="ru-RU" sz="2800" dirty="0"/>
          </a:p>
          <a:p>
            <a:r>
              <a:rPr lang="ru-RU" sz="2800" b="1" dirty="0"/>
              <a:t>         </a:t>
            </a:r>
            <a:r>
              <a:rPr lang="en-US" sz="2800" b="1" i="1" dirty="0"/>
              <a:t>B</a:t>
            </a:r>
            <a:r>
              <a:rPr lang="en-US" sz="2800" i="1" dirty="0"/>
              <a:t> </a:t>
            </a:r>
            <a:r>
              <a:rPr lang="ru-RU" sz="2800" dirty="0"/>
              <a:t>       </a:t>
            </a:r>
          </a:p>
          <a:p>
            <a:r>
              <a:rPr lang="en-US" sz="2800" dirty="0"/>
              <a:t> </a:t>
            </a:r>
            <a:r>
              <a:rPr lang="ru-RU" sz="2800" dirty="0"/>
              <a:t>“Если </a:t>
            </a:r>
            <a:r>
              <a:rPr lang="en-US" sz="2800" b="1" i="1" dirty="0"/>
              <a:t>A</a:t>
            </a:r>
            <a:r>
              <a:rPr lang="ru-RU" sz="2800" dirty="0"/>
              <a:t> и </a:t>
            </a:r>
            <a:r>
              <a:rPr lang="en-US" sz="2800" b="1" i="1" dirty="0"/>
              <a:t>A </a:t>
            </a:r>
            <a:r>
              <a:rPr lang="ru-RU" sz="2800" dirty="0">
                <a:sym typeface="Symbol"/>
              </a:rPr>
              <a:t> </a:t>
            </a:r>
            <a:r>
              <a:rPr lang="en-US" sz="2800" b="1" i="1" dirty="0"/>
              <a:t>B</a:t>
            </a:r>
            <a:r>
              <a:rPr lang="ru-RU" sz="2800" dirty="0"/>
              <a:t>  - формулы с предикатами истинные в интерпретации</a:t>
            </a:r>
            <a:r>
              <a:rPr lang="ru-RU" sz="2800" b="1" dirty="0"/>
              <a:t> </a:t>
            </a:r>
            <a:r>
              <a:rPr lang="en-US" sz="2800" b="1" i="1" dirty="0"/>
              <a:t>I</a:t>
            </a:r>
            <a:r>
              <a:rPr lang="ru-RU" sz="2800" b="1" dirty="0"/>
              <a:t>, </a:t>
            </a:r>
            <a:r>
              <a:rPr lang="ru-RU" sz="2800" dirty="0"/>
              <a:t>то </a:t>
            </a:r>
            <a:r>
              <a:rPr lang="en-US" sz="2800" b="1" i="1" dirty="0"/>
              <a:t>B</a:t>
            </a:r>
            <a:r>
              <a:rPr lang="ru-RU" sz="2800" dirty="0"/>
              <a:t> (следствие) формула истинная в этой интерпретации”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/>
              <a:t>2) </a:t>
            </a:r>
            <a:r>
              <a:rPr lang="ru-RU" sz="2800" b="1" i="1" dirty="0" smtClean="0">
                <a:solidFill>
                  <a:srgbClr val="0066FF"/>
                </a:solidFill>
              </a:rPr>
              <a:t>Правило обобщения </a:t>
            </a:r>
            <a:r>
              <a:rPr lang="en-US" sz="2800" dirty="0" smtClean="0"/>
              <a:t>(</a:t>
            </a:r>
            <a:r>
              <a:rPr lang="en-US" sz="2800" i="1" dirty="0" smtClean="0"/>
              <a:t>Generalization - </a:t>
            </a:r>
            <a:r>
              <a:rPr lang="en-US" sz="2800" dirty="0" smtClean="0"/>
              <a:t>GEN)</a:t>
            </a:r>
            <a:endParaRPr lang="ru-RU" sz="2800" dirty="0" smtClean="0"/>
          </a:p>
          <a:p>
            <a:r>
              <a:rPr lang="en-US" sz="2800" i="1" dirty="0" smtClean="0"/>
              <a:t>     </a:t>
            </a:r>
            <a:r>
              <a:rPr lang="en-US" sz="2800" b="1" dirty="0" smtClean="0"/>
              <a:t>  </a:t>
            </a:r>
            <a:r>
              <a:rPr lang="en-US" sz="2800" b="1" u="sng" dirty="0" smtClean="0"/>
              <a:t> </a:t>
            </a:r>
            <a:r>
              <a:rPr lang="ru-RU" sz="2800" b="1" u="sng" dirty="0" smtClean="0"/>
              <a:t>  </a:t>
            </a:r>
            <a:r>
              <a:rPr lang="en-US" sz="2800" b="1" u="sng" dirty="0" smtClean="0"/>
              <a:t>    </a:t>
            </a:r>
            <a:r>
              <a:rPr lang="en-US" sz="2800" b="1" i="1" u="sng" dirty="0" smtClean="0"/>
              <a:t>A</a:t>
            </a:r>
            <a:r>
              <a:rPr lang="en-US" sz="2800" b="1" u="sng" dirty="0" smtClean="0"/>
              <a:t>(</a:t>
            </a:r>
            <a:r>
              <a:rPr lang="en-US" sz="2800" b="1" i="1" u="sng" dirty="0" smtClean="0"/>
              <a:t>x</a:t>
            </a:r>
            <a:r>
              <a:rPr lang="en-US" sz="2800" b="1" u="sng" dirty="0" smtClean="0"/>
              <a:t>)</a:t>
            </a:r>
            <a:r>
              <a:rPr lang="ru-RU" sz="2800" b="1" u="sng" dirty="0" smtClean="0"/>
              <a:t> </a:t>
            </a:r>
            <a:r>
              <a:rPr lang="en-US" sz="2800" b="1" u="sng" dirty="0" smtClean="0"/>
              <a:t>      </a:t>
            </a:r>
            <a:endParaRPr lang="ru-RU" sz="2800" dirty="0" smtClean="0"/>
          </a:p>
          <a:p>
            <a:r>
              <a:rPr lang="ru-RU" sz="2800" b="1" dirty="0" smtClean="0"/>
              <a:t>        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A</a:t>
            </a:r>
            <a:r>
              <a:rPr lang="ru-RU" sz="2800" b="1" dirty="0" smtClean="0"/>
              <a:t>(</a:t>
            </a:r>
            <a:r>
              <a:rPr lang="en-US" sz="2800" b="1" i="1" dirty="0" smtClean="0"/>
              <a:t>x</a:t>
            </a:r>
            <a:r>
              <a:rPr lang="ru-RU" sz="2800" b="1" dirty="0" smtClean="0"/>
              <a:t>)    </a:t>
            </a:r>
            <a:endParaRPr lang="ru-RU" sz="2800" dirty="0" smtClean="0"/>
          </a:p>
          <a:p>
            <a:r>
              <a:rPr lang="ru-RU" sz="2800" dirty="0" smtClean="0"/>
              <a:t>“Если  </a:t>
            </a:r>
            <a:r>
              <a:rPr lang="en-US" sz="2800" b="1" i="1" dirty="0" smtClean="0"/>
              <a:t>A</a:t>
            </a:r>
            <a:r>
              <a:rPr lang="ru-RU" sz="2800" b="1" dirty="0" smtClean="0"/>
              <a:t>(</a:t>
            </a:r>
            <a:r>
              <a:rPr lang="en-US" sz="2800" b="1" i="1" dirty="0" smtClean="0"/>
              <a:t>x</a:t>
            </a:r>
            <a:r>
              <a:rPr lang="ru-RU" sz="2800" b="1" dirty="0" smtClean="0"/>
              <a:t>) </a:t>
            </a:r>
            <a:r>
              <a:rPr lang="ru-RU" sz="2800" dirty="0" smtClean="0"/>
              <a:t>формула с предикатами истинная в</a:t>
            </a:r>
            <a:r>
              <a:rPr lang="ru-RU" sz="2800" b="1" dirty="0" smtClean="0"/>
              <a:t>  </a:t>
            </a:r>
            <a:r>
              <a:rPr lang="ru-RU" sz="2800" dirty="0" smtClean="0"/>
              <a:t>интерпретации</a:t>
            </a:r>
            <a:r>
              <a:rPr lang="ru-RU" sz="2800" b="1" dirty="0" smtClean="0"/>
              <a:t> </a:t>
            </a:r>
            <a:r>
              <a:rPr lang="en-US" sz="2800" b="1" i="1" dirty="0" smtClean="0"/>
              <a:t>I</a:t>
            </a:r>
            <a:r>
              <a:rPr lang="ru-RU" sz="2800" b="1" dirty="0" smtClean="0"/>
              <a:t>, </a:t>
            </a:r>
            <a:r>
              <a:rPr lang="ru-RU" sz="2800" dirty="0" smtClean="0"/>
              <a:t>то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b="1" i="1" dirty="0" smtClean="0"/>
              <a:t>x A</a:t>
            </a:r>
            <a:r>
              <a:rPr lang="ru-RU" sz="2800" b="1" dirty="0" smtClean="0"/>
              <a:t>(</a:t>
            </a:r>
            <a:r>
              <a:rPr lang="en-US" sz="2800" b="1" i="1" dirty="0" smtClean="0"/>
              <a:t>x</a:t>
            </a:r>
            <a:r>
              <a:rPr lang="ru-RU" sz="2800" b="1" dirty="0" smtClean="0"/>
              <a:t>)</a:t>
            </a:r>
            <a:r>
              <a:rPr lang="ru-RU" sz="2800" dirty="0" smtClean="0"/>
              <a:t> (следствие) формула истинная в этой интерпретации”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49289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66FF"/>
                </a:solidFill>
              </a:rPr>
              <a:t>Утверждение о полноте исчисления предикатов</a:t>
            </a:r>
            <a:r>
              <a:rPr lang="ru-RU" sz="2800" b="1" dirty="0" smtClean="0"/>
              <a:t>.</a:t>
            </a:r>
            <a:endParaRPr lang="ru-RU" sz="2800" dirty="0" smtClean="0"/>
          </a:p>
          <a:p>
            <a:r>
              <a:rPr lang="ru-RU" sz="2800" dirty="0" smtClean="0"/>
              <a:t>Если в исчислении предикатов формула </a:t>
            </a:r>
            <a:r>
              <a:rPr lang="en-US" sz="2800" i="1" dirty="0" smtClean="0"/>
              <a:t>B</a:t>
            </a:r>
            <a:r>
              <a:rPr lang="ru-RU" sz="2800" dirty="0" smtClean="0"/>
              <a:t> выводима          , то </a:t>
            </a:r>
            <a:r>
              <a:rPr lang="ru-RU" sz="2800" i="1" dirty="0" smtClean="0"/>
              <a:t>В</a:t>
            </a:r>
            <a:r>
              <a:rPr lang="ru-RU" sz="2800" dirty="0" smtClean="0"/>
              <a:t> – общезначимая.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388424" y="3140968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8388424" y="321297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371703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Утверждение Гёделя</a:t>
            </a:r>
            <a:r>
              <a:rPr lang="ru-RU" sz="2800" dirty="0" smtClean="0"/>
              <a:t>: если формула </a:t>
            </a:r>
            <a:r>
              <a:rPr lang="ru-RU" sz="2800" i="1" dirty="0" smtClean="0"/>
              <a:t>В</a:t>
            </a:r>
            <a:r>
              <a:rPr lang="ru-RU" sz="2800" dirty="0" smtClean="0"/>
              <a:t> общезначима, то она является теоремой (т.е. она выводима:        </a:t>
            </a:r>
            <a:r>
              <a:rPr lang="ru-RU" sz="2800" i="1" dirty="0" smtClean="0"/>
              <a:t>В</a:t>
            </a:r>
            <a:r>
              <a:rPr lang="ru-RU" sz="2800" dirty="0" smtClean="0"/>
              <a:t>) </a:t>
            </a:r>
            <a:r>
              <a:rPr lang="ru-RU" sz="2800" dirty="0" err="1" smtClean="0"/>
              <a:t>в</a:t>
            </a:r>
            <a:r>
              <a:rPr lang="ru-RU" sz="2800" dirty="0" smtClean="0"/>
              <a:t> исчислении предикатов.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876256" y="436510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876256" y="4293096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494116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Исчисление предикатов непротиворечиво, т.е  не </a:t>
            </a:r>
            <a:r>
              <a:rPr lang="ru-RU" sz="2800" dirty="0" err="1" smtClean="0"/>
              <a:t>выво-димы</a:t>
            </a:r>
            <a:r>
              <a:rPr lang="ru-RU" sz="2800" dirty="0" smtClean="0"/>
              <a:t> </a:t>
            </a:r>
            <a:r>
              <a:rPr lang="en-US" sz="2800" i="1" dirty="0" smtClean="0"/>
              <a:t>B</a:t>
            </a:r>
            <a:r>
              <a:rPr lang="ru-RU" sz="2800" dirty="0" smtClean="0"/>
              <a:t> и 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Для упрощения преобразований при выводе используются и дополнительные правила.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Все правила вывода применимы при выводе </a:t>
            </a:r>
            <a:r>
              <a:rPr lang="ru-RU" sz="2800" b="1" dirty="0" smtClean="0">
                <a:solidFill>
                  <a:srgbClr val="0066FF"/>
                </a:solidFill>
              </a:rPr>
              <a:t>из гипотез</a:t>
            </a:r>
            <a:r>
              <a:rPr lang="ru-RU" sz="2800" dirty="0" smtClean="0">
                <a:solidFill>
                  <a:srgbClr val="0066FF"/>
                </a:solidFill>
              </a:rPr>
              <a:t> </a:t>
            </a:r>
            <a:r>
              <a:rPr lang="ru-RU" sz="2800" dirty="0" smtClean="0"/>
              <a:t>– истинных формул в некоторой интерпретации, в результате </a:t>
            </a:r>
            <a:r>
              <a:rPr lang="ru-RU" sz="2800" b="1" dirty="0" smtClean="0">
                <a:solidFill>
                  <a:srgbClr val="0066FF"/>
                </a:solidFill>
              </a:rPr>
              <a:t>вывода </a:t>
            </a:r>
            <a:r>
              <a:rPr lang="ru-RU" sz="2800" b="1" i="1" dirty="0" smtClean="0"/>
              <a:t>Г</a:t>
            </a:r>
            <a:r>
              <a:rPr lang="ru-RU" sz="2800" b="1" dirty="0" smtClean="0"/>
              <a:t> ‌‌</a:t>
            </a:r>
            <a:r>
              <a:rPr lang="ru-RU" sz="2800" dirty="0" smtClean="0"/>
              <a:t> </a:t>
            </a:r>
            <a:r>
              <a:rPr lang="ru-RU" sz="2800" b="1" dirty="0" smtClean="0"/>
              <a:t>     </a:t>
            </a:r>
            <a:r>
              <a:rPr lang="en-US" sz="2800" b="1" i="1" dirty="0" smtClean="0"/>
              <a:t>B</a:t>
            </a:r>
            <a:r>
              <a:rPr lang="ru-RU" sz="2800" dirty="0" smtClean="0"/>
              <a:t> формула </a:t>
            </a:r>
            <a:r>
              <a:rPr lang="en-US" sz="2800" b="1" i="1" dirty="0" smtClean="0"/>
              <a:t>B</a:t>
            </a:r>
            <a:r>
              <a:rPr lang="ru-RU" sz="2800" dirty="0" smtClean="0"/>
              <a:t> – </a:t>
            </a:r>
            <a:r>
              <a:rPr lang="ru-RU" sz="2800" b="1" dirty="0" smtClean="0">
                <a:solidFill>
                  <a:srgbClr val="0066FF"/>
                </a:solidFill>
              </a:rPr>
              <a:t>следствие</a:t>
            </a:r>
            <a:r>
              <a:rPr lang="ru-RU" sz="2800" b="1" dirty="0" smtClean="0"/>
              <a:t> </a:t>
            </a:r>
            <a:r>
              <a:rPr lang="ru-RU" sz="2800" dirty="0" smtClean="0"/>
              <a:t>– истинная формула в этой интерпретации.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3347864" y="112474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347864" y="98072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0080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/>
              <a:t>3) </a:t>
            </a:r>
            <a:r>
              <a:rPr lang="ru-RU" sz="2800" b="1" i="1" dirty="0" smtClean="0">
                <a:solidFill>
                  <a:srgbClr val="0066FF"/>
                </a:solidFill>
              </a:rPr>
              <a:t>правило индивидуализации </a:t>
            </a:r>
            <a:r>
              <a:rPr lang="ru-RU" sz="2800" dirty="0" smtClean="0"/>
              <a:t>(ПИ)</a:t>
            </a:r>
          </a:p>
          <a:p>
            <a:r>
              <a:rPr lang="ru-RU" sz="2800" dirty="0" smtClean="0"/>
              <a:t> </a:t>
            </a:r>
            <a:r>
              <a:rPr lang="en-US" sz="2800" u="sng" dirty="0" smtClean="0">
                <a:sym typeface="Symbol"/>
              </a:rPr>
              <a:t></a:t>
            </a:r>
            <a:r>
              <a:rPr lang="en-US" sz="2800" b="1" i="1" u="sng" dirty="0" smtClean="0"/>
              <a:t>x A</a:t>
            </a:r>
            <a:r>
              <a:rPr lang="ru-RU" sz="2800" u="sng" dirty="0" smtClean="0"/>
              <a:t>(</a:t>
            </a:r>
            <a:r>
              <a:rPr lang="en-US" sz="2800" b="1" i="1" u="sng" dirty="0" smtClean="0"/>
              <a:t>x</a:t>
            </a:r>
            <a:r>
              <a:rPr lang="ru-RU" sz="2800" u="sng" dirty="0" smtClean="0"/>
              <a:t>) </a:t>
            </a:r>
            <a:endParaRPr lang="ru-RU" sz="2800" dirty="0" smtClean="0"/>
          </a:p>
          <a:p>
            <a:r>
              <a:rPr lang="ru-RU" sz="2800" dirty="0" smtClean="0"/>
              <a:t>      </a:t>
            </a:r>
            <a:r>
              <a:rPr lang="en-US" sz="2800" b="1" i="1" dirty="0" smtClean="0"/>
              <a:t>A</a:t>
            </a:r>
            <a:r>
              <a:rPr lang="ru-RU" sz="2800" dirty="0" smtClean="0"/>
              <a:t>(</a:t>
            </a:r>
            <a:r>
              <a:rPr lang="en-US" sz="2800" b="1" i="1" dirty="0" smtClean="0"/>
              <a:t>t</a:t>
            </a:r>
            <a:r>
              <a:rPr lang="ru-RU" sz="2800" dirty="0" smtClean="0"/>
              <a:t>),      где </a:t>
            </a:r>
            <a:r>
              <a:rPr lang="en-US" sz="2800" b="1" i="1" dirty="0" smtClean="0"/>
              <a:t>t</a:t>
            </a:r>
            <a:r>
              <a:rPr lang="ru-RU" sz="2800" dirty="0" smtClean="0"/>
              <a:t> – свободные термы для </a:t>
            </a:r>
            <a:r>
              <a:rPr lang="en-US" sz="2800" b="1" i="1" dirty="0" smtClean="0"/>
              <a:t>x</a:t>
            </a:r>
            <a:r>
              <a:rPr lang="ru-RU" sz="2800" dirty="0" smtClean="0"/>
              <a:t> в </a:t>
            </a:r>
            <a:r>
              <a:rPr lang="ru-RU" sz="2800" b="1" i="1" dirty="0" smtClean="0"/>
              <a:t>А</a:t>
            </a:r>
            <a:r>
              <a:rPr lang="ru-RU" sz="2800" dirty="0" smtClean="0"/>
              <a:t>(</a:t>
            </a:r>
            <a:r>
              <a:rPr lang="ru-RU" sz="2800" b="1" i="1" dirty="0" err="1" smtClean="0"/>
              <a:t>х</a:t>
            </a:r>
            <a:r>
              <a:rPr lang="ru-RU" sz="2800" dirty="0" smtClean="0"/>
              <a:t>), </a:t>
            </a:r>
          </a:p>
          <a:p>
            <a:r>
              <a:rPr lang="ru-RU" sz="2800" dirty="0" smtClean="0"/>
              <a:t>“Если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b="1" i="1" dirty="0" smtClean="0"/>
              <a:t>x A</a:t>
            </a:r>
            <a:r>
              <a:rPr lang="ru-RU" sz="2800" dirty="0" smtClean="0"/>
              <a:t>(</a:t>
            </a:r>
            <a:r>
              <a:rPr lang="en-US" sz="2800" b="1" i="1" dirty="0" smtClean="0"/>
              <a:t>x</a:t>
            </a:r>
            <a:r>
              <a:rPr lang="ru-RU" sz="2800" dirty="0" smtClean="0"/>
              <a:t>) истинна, то </a:t>
            </a:r>
            <a:r>
              <a:rPr lang="en-US" sz="2800" b="1" i="1" dirty="0" smtClean="0"/>
              <a:t>A</a:t>
            </a:r>
            <a:r>
              <a:rPr lang="ru-RU" sz="2800" dirty="0" smtClean="0"/>
              <a:t>(</a:t>
            </a:r>
            <a:r>
              <a:rPr lang="en-US" sz="2800" b="1" i="1" dirty="0" smtClean="0"/>
              <a:t>t</a:t>
            </a:r>
            <a:r>
              <a:rPr lang="ru-RU" sz="2800" dirty="0" smtClean="0"/>
              <a:t>) - истинна в той же интерпретации”.</a:t>
            </a:r>
            <a:r>
              <a:rPr lang="ru-RU" sz="2800" baseline="-25000" dirty="0" smtClean="0"/>
              <a:t>.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7890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Доказательство</a:t>
            </a:r>
            <a:r>
              <a:rPr lang="ru-RU" sz="2800" dirty="0" smtClean="0"/>
              <a:t>  </a:t>
            </a:r>
          </a:p>
          <a:p>
            <a:r>
              <a:rPr lang="ru-RU" sz="2800" dirty="0" smtClean="0"/>
              <a:t>1.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b="1" i="1" dirty="0" smtClean="0"/>
              <a:t>x A</a:t>
            </a:r>
            <a:r>
              <a:rPr lang="ru-RU" sz="2800" dirty="0" smtClean="0"/>
              <a:t>(</a:t>
            </a:r>
            <a:r>
              <a:rPr lang="en-US" sz="2800" b="1" i="1" dirty="0" smtClean="0"/>
              <a:t>x</a:t>
            </a:r>
            <a:r>
              <a:rPr lang="ru-RU" sz="2800" dirty="0" smtClean="0"/>
              <a:t>)      - гипотеза;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6531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2. 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b="1" i="1" dirty="0" smtClean="0"/>
              <a:t>x A</a:t>
            </a:r>
            <a:r>
              <a:rPr lang="fr-FR" sz="2800" b="1" dirty="0" smtClean="0"/>
              <a:t>(</a:t>
            </a:r>
            <a:r>
              <a:rPr lang="fr-FR" sz="2800" b="1" i="1" dirty="0" smtClean="0"/>
              <a:t>x</a:t>
            </a:r>
            <a:r>
              <a:rPr lang="fr-FR" sz="2800" b="1" dirty="0" smtClean="0"/>
              <a:t>) </a:t>
            </a:r>
            <a:r>
              <a:rPr lang="en-US" sz="2800" b="1" dirty="0" smtClean="0">
                <a:sym typeface="Symbol"/>
              </a:rPr>
              <a:t></a:t>
            </a:r>
            <a:r>
              <a:rPr lang="fr-FR" sz="2800" b="1" i="1" dirty="0" smtClean="0"/>
              <a:t>A</a:t>
            </a:r>
            <a:r>
              <a:rPr lang="fr-FR" sz="2800" b="1" dirty="0" smtClean="0"/>
              <a:t>(</a:t>
            </a:r>
            <a:r>
              <a:rPr lang="fr-FR" sz="2800" b="1" i="1" dirty="0" smtClean="0"/>
              <a:t>t</a:t>
            </a:r>
            <a:r>
              <a:rPr lang="fr-FR" sz="2800" b="1" dirty="0" smtClean="0"/>
              <a:t>)     </a:t>
            </a:r>
            <a:r>
              <a:rPr lang="fr-FR" sz="2800" dirty="0" smtClean="0"/>
              <a:t>(4</a:t>
            </a:r>
            <a:r>
              <a:rPr lang="fr-FR" sz="2800" b="1" dirty="0" smtClean="0"/>
              <a:t> </a:t>
            </a:r>
            <a:r>
              <a:rPr lang="ru-RU" sz="2800" dirty="0" smtClean="0"/>
              <a:t>аксиома</a:t>
            </a:r>
            <a:r>
              <a:rPr lang="fr-FR" sz="2800" dirty="0" smtClean="0"/>
              <a:t>);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08518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3.  </a:t>
            </a:r>
            <a:r>
              <a:rPr lang="en-US" sz="2800" b="1" i="1" dirty="0" smtClean="0"/>
              <a:t>A</a:t>
            </a:r>
            <a:r>
              <a:rPr lang="ru-RU" sz="2800" b="1" dirty="0" smtClean="0"/>
              <a:t>(</a:t>
            </a:r>
            <a:r>
              <a:rPr lang="en-US" sz="2800" b="1" i="1" dirty="0" smtClean="0"/>
              <a:t>t</a:t>
            </a:r>
            <a:r>
              <a:rPr lang="ru-RU" sz="2800" b="1" dirty="0" smtClean="0"/>
              <a:t>)                 </a:t>
            </a:r>
            <a:r>
              <a:rPr lang="ru-RU" sz="2800" dirty="0" smtClean="0"/>
              <a:t>(МР 1, 2).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частном случае возможны  следующие подстановки:</a:t>
            </a:r>
          </a:p>
          <a:p>
            <a:r>
              <a:rPr lang="ru-RU" sz="2800" dirty="0" smtClean="0"/>
              <a:t> - Замыкание квантором всеобщности   </a:t>
            </a:r>
            <a:r>
              <a:rPr lang="en-US" sz="2800" dirty="0" smtClean="0"/>
              <a:t>"</a:t>
            </a:r>
            <a:r>
              <a:rPr lang="en-US" sz="2800" i="1" dirty="0" smtClean="0"/>
              <a:t>x 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 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), так как     (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))&amp;(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</a:t>
            </a:r>
            <a:r>
              <a:rPr lang="ru-RU" sz="2800" dirty="0" smtClean="0"/>
              <a:t> 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общезначимы в А5 и </a:t>
            </a:r>
            <a:r>
              <a:rPr lang="en-US" sz="2800" dirty="0" smtClean="0"/>
              <a:t>GEN</a:t>
            </a:r>
            <a:r>
              <a:rPr lang="ru-RU" sz="2800" dirty="0" smtClean="0"/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0080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-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b</a:t>
            </a:r>
            <a:r>
              <a:rPr lang="ru-RU" sz="2800" dirty="0" smtClean="0"/>
              <a:t>), где </a:t>
            </a:r>
            <a:r>
              <a:rPr lang="en-US" sz="2800" i="1" dirty="0" smtClean="0"/>
              <a:t>x</a:t>
            </a:r>
            <a:r>
              <a:rPr lang="ru-RU" sz="2800" i="1" dirty="0" smtClean="0"/>
              <a:t>/</a:t>
            </a:r>
            <a:r>
              <a:rPr lang="en-US" sz="2800" i="1" dirty="0" smtClean="0"/>
              <a:t>b</a:t>
            </a:r>
            <a:r>
              <a:rPr lang="ru-RU" sz="2800" dirty="0" smtClean="0"/>
              <a:t> обобщение УК в логике высказываний;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6490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A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)), </a:t>
            </a:r>
            <a:r>
              <a:rPr lang="ru-RU" sz="2800" dirty="0" smtClean="0"/>
              <a:t>где </a:t>
            </a:r>
            <a:r>
              <a:rPr lang="en-US" sz="2800" i="1" dirty="0" smtClean="0"/>
              <a:t>x</a:t>
            </a:r>
            <a:r>
              <a:rPr lang="en-US" sz="2800" dirty="0" smtClean="0"/>
              <a:t>/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);</a:t>
            </a:r>
            <a:endParaRPr lang="ru-R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3068960"/>
            <a:ext cx="882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-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= 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y</a:t>
            </a:r>
            <a:r>
              <a:rPr lang="ru-RU" sz="2800" dirty="0" smtClean="0"/>
              <a:t>) – переименование.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0100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/>
              <a:t>4) </a:t>
            </a:r>
            <a:r>
              <a:rPr lang="ru-RU" sz="2800" b="1" i="1" dirty="0" smtClean="0">
                <a:solidFill>
                  <a:srgbClr val="0066FF"/>
                </a:solidFill>
              </a:rPr>
              <a:t>правило существования </a:t>
            </a:r>
            <a:r>
              <a:rPr lang="ru-RU" sz="2800" dirty="0" smtClean="0">
                <a:solidFill>
                  <a:srgbClr val="0066FF"/>
                </a:solidFill>
              </a:rPr>
              <a:t>(</a:t>
            </a:r>
            <a:r>
              <a:rPr lang="ru-RU" sz="2800" dirty="0" smtClean="0"/>
              <a:t>ПС)</a:t>
            </a:r>
          </a:p>
          <a:p>
            <a:r>
              <a:rPr lang="ru-RU" sz="2800" dirty="0" smtClean="0"/>
              <a:t>                   </a:t>
            </a:r>
            <a:r>
              <a:rPr lang="ru-RU" sz="2800" u="sng" dirty="0" smtClean="0"/>
              <a:t>   </a:t>
            </a:r>
            <a:r>
              <a:rPr lang="en-US" sz="2800" b="1" i="1" u="sng" dirty="0" smtClean="0"/>
              <a:t>A</a:t>
            </a:r>
            <a:r>
              <a:rPr lang="ru-RU" sz="2800" b="1" u="sng" dirty="0" smtClean="0"/>
              <a:t>(</a:t>
            </a:r>
            <a:r>
              <a:rPr lang="en-US" sz="2800" b="1" i="1" u="sng" dirty="0" smtClean="0"/>
              <a:t>t</a:t>
            </a:r>
            <a:r>
              <a:rPr lang="ru-RU" sz="2800" b="1" u="sng" dirty="0" smtClean="0"/>
              <a:t>) </a:t>
            </a:r>
            <a:endParaRPr lang="ru-RU" sz="2800" dirty="0" smtClean="0"/>
          </a:p>
          <a:p>
            <a:r>
              <a:rPr lang="ru-RU" sz="2800" b="1" dirty="0" smtClean="0"/>
              <a:t>                 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b="1" i="1" dirty="0" smtClean="0"/>
              <a:t>x A</a:t>
            </a:r>
            <a:r>
              <a:rPr lang="ru-RU" sz="2800" b="1" dirty="0" smtClean="0"/>
              <a:t>(</a:t>
            </a:r>
            <a:r>
              <a:rPr lang="en-US" sz="2800" b="1" i="1" dirty="0" smtClean="0"/>
              <a:t>x</a:t>
            </a:r>
            <a:r>
              <a:rPr lang="ru-RU" sz="2800" b="1" dirty="0" smtClean="0"/>
              <a:t>) </a:t>
            </a:r>
            <a:endParaRPr lang="ru-RU" sz="2800" dirty="0" smtClean="0"/>
          </a:p>
          <a:p>
            <a:r>
              <a:rPr lang="ru-RU" sz="2800" dirty="0" smtClean="0"/>
              <a:t> “Если </a:t>
            </a:r>
            <a:r>
              <a:rPr lang="en-US" sz="2800" b="1" i="1" dirty="0" smtClean="0"/>
              <a:t>A</a:t>
            </a:r>
            <a:r>
              <a:rPr lang="ru-RU" sz="2800" b="1" dirty="0" smtClean="0"/>
              <a:t>(</a:t>
            </a:r>
            <a:r>
              <a:rPr lang="en-US" sz="2800" b="1" i="1" dirty="0" smtClean="0"/>
              <a:t>t</a:t>
            </a:r>
            <a:r>
              <a:rPr lang="ru-RU" sz="2800" b="1" dirty="0" smtClean="0"/>
              <a:t>)</a:t>
            </a:r>
            <a:r>
              <a:rPr lang="ru-RU" sz="2800" dirty="0" smtClean="0"/>
              <a:t> истинно в некоторой интерпретации, то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b="1" i="1" dirty="0" smtClean="0"/>
              <a:t>x A</a:t>
            </a:r>
            <a:r>
              <a:rPr lang="ru-RU" sz="2800" b="1" dirty="0" smtClean="0"/>
              <a:t>(</a:t>
            </a:r>
            <a:r>
              <a:rPr lang="en-US" sz="2800" b="1" i="1" dirty="0" smtClean="0"/>
              <a:t>x</a:t>
            </a:r>
            <a:r>
              <a:rPr lang="ru-RU" sz="2800" b="1" dirty="0" smtClean="0"/>
              <a:t>)</a:t>
            </a:r>
            <a:r>
              <a:rPr lang="ru-RU" sz="2800" dirty="0" smtClean="0"/>
              <a:t> истинно в этой интерпретации”.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6612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Доказательство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	1.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i="1" dirty="0" smtClean="0"/>
              <a:t>x</a:t>
            </a:r>
            <a:r>
              <a:rPr lang="ru-RU" sz="2800" dirty="0" smtClean="0">
                <a:sym typeface="Symbol"/>
              </a:rPr>
              <a:t> 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>
                <a:sym typeface="Symbol"/>
              </a:rPr>
              <a:t> 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t</a:t>
            </a:r>
            <a:r>
              <a:rPr lang="ru-RU" sz="2800" dirty="0" smtClean="0"/>
              <a:t>)        (правило ПИ);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2. (</a:t>
            </a:r>
            <a:r>
              <a:rPr lang="en-US" sz="2800" i="1" dirty="0" smtClean="0"/>
              <a:t>A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>
                <a:sym typeface="Symbol"/>
              </a:rPr>
              <a:t> </a:t>
            </a:r>
            <a:r>
              <a:rPr lang="en-US" sz="2800" i="1" dirty="0" smtClean="0"/>
              <a:t>B</a:t>
            </a:r>
            <a:r>
              <a:rPr lang="ru-RU" sz="2800" dirty="0" smtClean="0"/>
              <a:t>)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/>
              <a:t> (</a:t>
            </a:r>
            <a:r>
              <a:rPr lang="en-US" sz="2800" i="1" dirty="0" smtClean="0"/>
              <a:t>B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>
                <a:sym typeface="Symbol"/>
              </a:rPr>
              <a:t> </a:t>
            </a:r>
            <a:r>
              <a:rPr lang="en-US" sz="2800" i="1" dirty="0" smtClean="0"/>
              <a:t>A</a:t>
            </a:r>
            <a:r>
              <a:rPr lang="ru-RU" sz="2800" dirty="0" smtClean="0"/>
              <a:t>)    (тавтология) =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r>
              <a:rPr lang="ru-RU" sz="2800" dirty="0" smtClean="0"/>
              <a:t>= </a:t>
            </a:r>
            <a:r>
              <a:rPr lang="fr-FR" sz="2800" dirty="0" smtClean="0"/>
              <a:t>(</a:t>
            </a:r>
            <a:r>
              <a:rPr lang="en-US" sz="2800" dirty="0" smtClean="0">
                <a:sym typeface="Symbol"/>
              </a:rPr>
              <a:t></a:t>
            </a:r>
            <a:r>
              <a:rPr lang="fr-FR" sz="2800" i="1" dirty="0" smtClean="0"/>
              <a:t>x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A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 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A</a:t>
            </a:r>
            <a:r>
              <a:rPr lang="fr-FR" sz="2800" dirty="0" smtClean="0"/>
              <a:t>(</a:t>
            </a:r>
            <a:r>
              <a:rPr lang="fr-FR" sz="2800" i="1" dirty="0" smtClean="0"/>
              <a:t>t</a:t>
            </a:r>
            <a:r>
              <a:rPr lang="fr-FR" sz="2800" dirty="0" smtClean="0"/>
              <a:t>)) </a:t>
            </a:r>
            <a:r>
              <a:rPr lang="en-US" sz="2800" dirty="0" smtClean="0">
                <a:sym typeface="Symbol"/>
              </a:rPr>
              <a:t></a:t>
            </a:r>
            <a:r>
              <a:rPr lang="fr-FR" sz="2800" dirty="0" smtClean="0"/>
              <a:t> (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A</a:t>
            </a:r>
            <a:r>
              <a:rPr lang="fr-FR" sz="2800" dirty="0" smtClean="0"/>
              <a:t>(</a:t>
            </a:r>
            <a:r>
              <a:rPr lang="fr-FR" sz="2800" i="1" dirty="0" smtClean="0"/>
              <a:t>t</a:t>
            </a:r>
            <a:r>
              <a:rPr lang="fr-FR" sz="2800" dirty="0" smtClean="0"/>
              <a:t>)</a:t>
            </a:r>
            <a:r>
              <a:rPr lang="en-US" sz="2800" dirty="0" smtClean="0">
                <a:sym typeface="Symbol"/>
              </a:rPr>
              <a:t> </a:t>
            </a:r>
            <a:r>
              <a:rPr lang="fr-FR" sz="2800" i="1" dirty="0" smtClean="0"/>
              <a:t>x</a:t>
            </a:r>
            <a:r>
              <a:rPr lang="ru-RU" sz="2800" dirty="0" smtClean="0">
                <a:sym typeface="Symbol"/>
              </a:rPr>
              <a:t></a:t>
            </a:r>
            <a:r>
              <a:rPr lang="fr-FR" sz="2800" i="1" dirty="0" smtClean="0"/>
              <a:t>A</a:t>
            </a:r>
            <a:r>
              <a:rPr lang="fr-FR" sz="2800" dirty="0" smtClean="0"/>
              <a:t>(</a:t>
            </a:r>
            <a:r>
              <a:rPr lang="fr-FR" sz="2800" i="1" dirty="0" smtClean="0"/>
              <a:t>x</a:t>
            </a:r>
            <a:r>
              <a:rPr lang="fr-FR" sz="2800" dirty="0" smtClean="0"/>
              <a:t>); </a:t>
            </a:r>
            <a:endParaRPr lang="ru-R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3. 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t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     (МР 1, 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4. 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t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err="1" smtClean="0"/>
              <a:t>xA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  (правило де Моргана).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44824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Частные случаи для различных термов:</a:t>
            </a:r>
          </a:p>
          <a:p>
            <a:r>
              <a:rPr lang="ru-RU" sz="2800" dirty="0" smtClean="0"/>
              <a:t>-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dirty="0" smtClean="0"/>
              <a:t> 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);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70892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-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b</a:t>
            </a:r>
            <a:r>
              <a:rPr lang="ru-RU" sz="2800" dirty="0" smtClean="0"/>
              <a:t>)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– обобщение правила ВД в логике высказываний;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10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</a:t>
            </a:r>
            <a:r>
              <a:rPr lang="en-US" sz="2800" i="1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))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A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); </a:t>
            </a:r>
            <a:endParaRPr lang="ru-RU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40050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</a:t>
            </a:r>
            <a:r>
              <a:rPr lang="en-US" sz="2800" i="1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y</a:t>
            </a:r>
            <a:r>
              <a:rPr lang="en-US" sz="2800" dirty="0" smtClean="0"/>
              <a:t>)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A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).</a:t>
            </a:r>
            <a:endParaRPr lang="ru-RU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443711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5) Транзитивное замыкание 3 и 4 правил - </a:t>
            </a:r>
            <a:r>
              <a:rPr lang="ru-RU" sz="2800" b="1" i="1" dirty="0" smtClean="0">
                <a:solidFill>
                  <a:srgbClr val="0066FF"/>
                </a:solidFill>
              </a:rPr>
              <a:t>закон существования</a:t>
            </a:r>
            <a:r>
              <a:rPr lang="ru-RU" sz="2800" b="1" dirty="0" smtClean="0">
                <a:solidFill>
                  <a:srgbClr val="0066FF"/>
                </a:solidFill>
              </a:rPr>
              <a:t> </a:t>
            </a:r>
            <a:r>
              <a:rPr lang="ru-RU" sz="2800" dirty="0" smtClean="0"/>
              <a:t>(ЗС) в виде </a:t>
            </a:r>
            <a:r>
              <a:rPr lang="ru-RU" sz="2800" b="1" dirty="0" smtClean="0"/>
              <a:t>(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b="1" i="1" dirty="0" err="1" smtClean="0"/>
              <a:t>х</a:t>
            </a:r>
            <a:r>
              <a:rPr lang="ru-RU" sz="2800" b="1" dirty="0" smtClean="0"/>
              <a:t>)</a:t>
            </a:r>
            <a:r>
              <a:rPr lang="en-US" sz="2800" b="1" i="1" dirty="0" smtClean="0"/>
              <a:t>A</a:t>
            </a:r>
            <a:r>
              <a:rPr lang="ru-RU" sz="2800" b="1" dirty="0" smtClean="0"/>
              <a:t>(</a:t>
            </a:r>
            <a:r>
              <a:rPr lang="ru-RU" sz="2800" b="1" i="1" dirty="0" err="1" smtClean="0"/>
              <a:t>х</a:t>
            </a:r>
            <a:r>
              <a:rPr lang="ru-RU" sz="2800" b="1" dirty="0" smtClean="0"/>
              <a:t>) </a:t>
            </a:r>
            <a:r>
              <a:rPr lang="en-US" sz="2800" b="1" dirty="0" smtClean="0">
                <a:sym typeface="Symbol"/>
              </a:rPr>
              <a:t></a:t>
            </a:r>
            <a:r>
              <a:rPr lang="ru-RU" sz="2800" b="1" dirty="0" smtClean="0"/>
              <a:t> (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b="1" i="1" dirty="0" err="1" smtClean="0"/>
              <a:t>х</a:t>
            </a:r>
            <a:r>
              <a:rPr lang="ru-RU" sz="2800" b="1" dirty="0" smtClean="0"/>
              <a:t>)</a:t>
            </a:r>
            <a:r>
              <a:rPr lang="en-US" sz="2800" b="1" i="1" dirty="0" smtClean="0"/>
              <a:t>A</a:t>
            </a:r>
            <a:r>
              <a:rPr lang="ru-RU" sz="2800" b="1" dirty="0" smtClean="0"/>
              <a:t>(</a:t>
            </a:r>
            <a:r>
              <a:rPr lang="ru-RU" sz="2800" b="1" i="1" dirty="0" err="1" smtClean="0"/>
              <a:t>х</a:t>
            </a:r>
            <a:r>
              <a:rPr lang="ru-RU" sz="2800" b="1" dirty="0" smtClean="0"/>
              <a:t>)</a:t>
            </a:r>
            <a:r>
              <a:rPr lang="ru-RU" sz="2800" dirty="0" smtClean="0"/>
              <a:t>,  можно использовать М-интерпретацию этого правила.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6) </a:t>
            </a:r>
            <a:r>
              <a:rPr lang="ru-RU" sz="2800" b="1" i="1" dirty="0" smtClean="0">
                <a:solidFill>
                  <a:srgbClr val="0066FF"/>
                </a:solidFill>
              </a:rPr>
              <a:t>Правило выбора С </a:t>
            </a:r>
            <a:r>
              <a:rPr lang="ru-RU" sz="2800" dirty="0" smtClean="0"/>
              <a:t>(</a:t>
            </a:r>
            <a:r>
              <a:rPr lang="en-US" sz="2800" dirty="0" smtClean="0"/>
              <a:t>choice</a:t>
            </a:r>
            <a:r>
              <a:rPr lang="ru-RU" sz="2800" dirty="0" smtClean="0"/>
              <a:t>)</a:t>
            </a:r>
          </a:p>
          <a:p>
            <a:r>
              <a:rPr lang="ru-RU" sz="2800" b="1" dirty="0" smtClean="0"/>
              <a:t>        </a:t>
            </a:r>
            <a:r>
              <a:rPr lang="en-US" sz="2800" u="sng" dirty="0" smtClean="0">
                <a:sym typeface="Symbol"/>
              </a:rPr>
              <a:t></a:t>
            </a:r>
            <a:r>
              <a:rPr lang="en-US" sz="2800" b="1" i="1" u="sng" dirty="0" smtClean="0"/>
              <a:t>x A</a:t>
            </a:r>
            <a:r>
              <a:rPr lang="ru-RU" sz="2800" b="1" u="sng" dirty="0" smtClean="0"/>
              <a:t>(</a:t>
            </a:r>
            <a:r>
              <a:rPr lang="en-US" sz="2800" b="1" i="1" u="sng" dirty="0" smtClean="0"/>
              <a:t>x</a:t>
            </a:r>
            <a:r>
              <a:rPr lang="ru-RU" sz="2800" b="1" u="sng" dirty="0" smtClean="0"/>
              <a:t>) </a:t>
            </a:r>
            <a:endParaRPr lang="ru-RU" sz="2800" dirty="0" smtClean="0"/>
          </a:p>
          <a:p>
            <a:r>
              <a:rPr lang="ru-RU" sz="2800" b="1" dirty="0" smtClean="0"/>
              <a:t>           </a:t>
            </a:r>
            <a:r>
              <a:rPr lang="en-US" sz="2800" b="1" i="1" dirty="0" smtClean="0"/>
              <a:t>A</a:t>
            </a:r>
            <a:r>
              <a:rPr lang="ru-RU" sz="2800" b="1" dirty="0" smtClean="0"/>
              <a:t>(</a:t>
            </a:r>
            <a:r>
              <a:rPr lang="en-US" sz="2800" b="1" i="1" dirty="0" smtClean="0"/>
              <a:t>b</a:t>
            </a:r>
            <a:r>
              <a:rPr lang="ru-RU" sz="2800" b="1" dirty="0" smtClean="0"/>
              <a:t>)</a:t>
            </a:r>
            <a:r>
              <a:rPr lang="ru-RU" sz="2800" dirty="0" smtClean="0"/>
              <a:t>  </a:t>
            </a:r>
          </a:p>
          <a:p>
            <a:r>
              <a:rPr lang="ru-RU" sz="2800" dirty="0" smtClean="0"/>
              <a:t>“Если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b="1" i="1" dirty="0" smtClean="0"/>
              <a:t>x A</a:t>
            </a:r>
            <a:r>
              <a:rPr lang="ru-RU" sz="2800" b="1" dirty="0" smtClean="0"/>
              <a:t>(</a:t>
            </a:r>
            <a:r>
              <a:rPr lang="en-US" sz="2800" b="1" i="1" dirty="0" smtClean="0"/>
              <a:t>x</a:t>
            </a:r>
            <a:r>
              <a:rPr lang="ru-RU" sz="2800" b="1" dirty="0" smtClean="0"/>
              <a:t>) </a:t>
            </a:r>
            <a:r>
              <a:rPr lang="ru-RU" sz="2800" dirty="0" smtClean="0"/>
              <a:t>истинно, то </a:t>
            </a:r>
            <a:r>
              <a:rPr lang="en-US" sz="2800" b="1" i="1" dirty="0" smtClean="0"/>
              <a:t>A</a:t>
            </a:r>
            <a:r>
              <a:rPr lang="ru-RU" sz="2800" b="1" dirty="0" smtClean="0"/>
              <a:t>(</a:t>
            </a:r>
            <a:r>
              <a:rPr lang="en-US" sz="2800" b="1" i="1" dirty="0" smtClean="0"/>
              <a:t>b</a:t>
            </a:r>
            <a:r>
              <a:rPr lang="ru-RU" sz="2800" dirty="0" smtClean="0"/>
              <a:t>) истинно</a:t>
            </a:r>
            <a:r>
              <a:rPr lang="en-US" sz="2800" dirty="0" smtClean="0"/>
              <a:t>”.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0080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Допускается только единовременное применение этого правила, имеющего смысл подстановки некоторой кон</a:t>
            </a:r>
            <a:r>
              <a:rPr lang="en-US" sz="2800" dirty="0" smtClean="0"/>
              <a:t>-</a:t>
            </a:r>
            <a:r>
              <a:rPr lang="ru-RU" sz="2800" dirty="0" err="1" smtClean="0"/>
              <a:t>станты</a:t>
            </a:r>
            <a:r>
              <a:rPr lang="ru-RU" sz="2800" dirty="0" smtClean="0"/>
              <a:t> из </a:t>
            </a:r>
            <a:r>
              <a:rPr lang="en-US" sz="2800" i="1" dirty="0" smtClean="0"/>
              <a:t>D</a:t>
            </a:r>
            <a:r>
              <a:rPr lang="ru-RU" sz="2800" dirty="0" smtClean="0"/>
              <a:t>, принимающей произвольное значение. После этого правила не допускается применение правила обобщения </a:t>
            </a:r>
            <a:r>
              <a:rPr lang="en-US" sz="2800" dirty="0" smtClean="0"/>
              <a:t>GEN</a:t>
            </a:r>
            <a:r>
              <a:rPr lang="ru-RU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7890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1.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 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 </a:t>
            </a:r>
            <a:r>
              <a:rPr lang="en-US" sz="2800" i="1" dirty="0" smtClean="0"/>
              <a:t>y</a:t>
            </a:r>
            <a:r>
              <a:rPr lang="ru-RU" sz="2800" dirty="0" smtClean="0"/>
              <a:t>)    гипотеза;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210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2.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 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 </a:t>
            </a:r>
            <a:r>
              <a:rPr lang="en-US" sz="2800" i="1" dirty="0" smtClean="0"/>
              <a:t>y</a:t>
            </a:r>
            <a:r>
              <a:rPr lang="ru-RU" sz="2800" dirty="0" smtClean="0"/>
              <a:t>)         правило индивидуализации;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531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3.</a:t>
            </a:r>
            <a:r>
              <a:rPr lang="en-US" sz="2800" dirty="0" smtClean="0"/>
              <a:t> 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 </a:t>
            </a:r>
            <a:r>
              <a:rPr lang="en-US" sz="2800" i="1" dirty="0" smtClean="0"/>
              <a:t>b</a:t>
            </a:r>
            <a:r>
              <a:rPr lang="ru-RU" sz="2800" dirty="0" smtClean="0"/>
              <a:t>)              </a:t>
            </a:r>
            <a:r>
              <a:rPr lang="en-US" sz="2800" i="1" dirty="0" smtClean="0"/>
              <a:t>C</a:t>
            </a:r>
            <a:r>
              <a:rPr lang="ru-RU" sz="2800" i="1" dirty="0" smtClean="0"/>
              <a:t>-</a:t>
            </a:r>
            <a:r>
              <a:rPr lang="ru-RU" sz="2800" dirty="0" smtClean="0"/>
              <a:t> правило;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8518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4.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 </a:t>
            </a:r>
            <a:r>
              <a:rPr lang="en-US" sz="2800" i="1" dirty="0" smtClean="0"/>
              <a:t>b</a:t>
            </a:r>
            <a:r>
              <a:rPr lang="ru-RU" sz="2800" dirty="0" smtClean="0"/>
              <a:t>)         </a:t>
            </a:r>
            <a:r>
              <a:rPr lang="en-US" sz="2800" dirty="0" smtClean="0"/>
              <a:t>GEN</a:t>
            </a:r>
            <a:r>
              <a:rPr lang="ru-RU" sz="2800" dirty="0" smtClean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5172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5.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 </a:t>
            </a:r>
            <a:r>
              <a:rPr lang="en-US" sz="2800" i="1" dirty="0" err="1" smtClean="0"/>
              <a:t>xA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 </a:t>
            </a:r>
            <a:r>
              <a:rPr lang="en-US" sz="2800" i="1" dirty="0" smtClean="0"/>
              <a:t>y</a:t>
            </a:r>
            <a:r>
              <a:rPr lang="ru-RU" sz="2800" dirty="0" smtClean="0"/>
              <a:t>)        правило существования;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94928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6.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 </a:t>
            </a:r>
            <a:r>
              <a:rPr lang="en-US" sz="2800" i="1" dirty="0" smtClean="0"/>
              <a:t>x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 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 </a:t>
            </a:r>
            <a:r>
              <a:rPr lang="en-US" sz="2800" i="1" dirty="0" smtClean="0"/>
              <a:t>y</a:t>
            </a:r>
            <a:r>
              <a:rPr lang="ru-RU" sz="2800" dirty="0" smtClean="0"/>
              <a:t>)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err="1" smtClean="0"/>
              <a:t>y</a:t>
            </a:r>
            <a:r>
              <a:rPr lang="en-US" sz="2800" dirty="0" err="1" smtClean="0">
                <a:sym typeface="Symbol"/>
              </a:rPr>
              <a:t></a:t>
            </a:r>
            <a:r>
              <a:rPr lang="en-US" sz="2800" i="1" dirty="0" err="1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 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 по теореме дедукции – если </a:t>
            </a:r>
            <a:r>
              <a:rPr lang="en-US" sz="2800" i="1" dirty="0" smtClean="0"/>
              <a:t>U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i="1" dirty="0" smtClean="0"/>
              <a:t>B</a:t>
            </a:r>
            <a:r>
              <a:rPr lang="ru-RU" sz="2800" dirty="0" smtClean="0"/>
              <a:t>, то 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i="1" dirty="0" smtClean="0"/>
              <a:t>U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i="1" dirty="0" smtClean="0"/>
              <a:t>B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Ранее М-интерпретацией доказывалось, что это неверно и общезначимо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err="1" smtClean="0"/>
              <a:t>x</a:t>
            </a:r>
            <a:r>
              <a:rPr lang="en-US" sz="2800" dirty="0" err="1" smtClean="0">
                <a:sym typeface="Symbol"/>
              </a:rPr>
              <a:t></a:t>
            </a:r>
            <a:r>
              <a:rPr lang="en-US" sz="2800" i="1" dirty="0" err="1" smtClean="0"/>
              <a:t>yA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 </a:t>
            </a:r>
            <a:r>
              <a:rPr lang="en-US" sz="2800" dirty="0" smtClean="0">
                <a:sym typeface="Symbol"/>
              </a:rPr>
              <a:t>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y</a:t>
            </a:r>
            <a:r>
              <a:rPr lang="en-US" sz="2800" dirty="0" smtClean="0">
                <a:sym typeface="Symbol"/>
              </a:rPr>
              <a:t> 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</a:t>
            </a:r>
            <a:r>
              <a:rPr lang="en-US" sz="2800" i="1" dirty="0" smtClean="0"/>
              <a:t>A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i="1" dirty="0" smtClean="0"/>
              <a:t>,</a:t>
            </a:r>
            <a:r>
              <a:rPr lang="en-US" sz="2800" i="1" dirty="0" smtClean="0"/>
              <a:t>y</a:t>
            </a:r>
            <a:r>
              <a:rPr lang="ru-RU" sz="2800" dirty="0" smtClean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Примеры вывода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1.    </a:t>
            </a:r>
            <a:r>
              <a:rPr lang="en-US" sz="2800" u="sng" dirty="0" smtClean="0"/>
              <a:t> </a:t>
            </a:r>
            <a:r>
              <a:rPr lang="en-US" sz="2800" u="sng" dirty="0" smtClean="0">
                <a:sym typeface="Symbol"/>
              </a:rPr>
              <a:t> </a:t>
            </a:r>
            <a:r>
              <a:rPr lang="en-US" sz="2800" i="1" u="sng" dirty="0" smtClean="0"/>
              <a:t>x</a:t>
            </a:r>
            <a:r>
              <a:rPr lang="ru-RU" sz="2800" u="sng" dirty="0" smtClean="0"/>
              <a:t> (</a:t>
            </a:r>
            <a:r>
              <a:rPr lang="en-US" sz="2800" i="1" u="sng" dirty="0" smtClean="0"/>
              <a:t>p</a:t>
            </a:r>
            <a:r>
              <a:rPr lang="ru-RU" sz="2800" u="sng" dirty="0" smtClean="0"/>
              <a:t>(</a:t>
            </a:r>
            <a:r>
              <a:rPr lang="en-US" sz="2800" i="1" u="sng" dirty="0" smtClean="0"/>
              <a:t>x</a:t>
            </a:r>
            <a:r>
              <a:rPr lang="ru-RU" sz="2800" u="sng" dirty="0" smtClean="0"/>
              <a:t>) </a:t>
            </a:r>
            <a:r>
              <a:rPr lang="en-US" sz="2800" b="1" u="sng" dirty="0" smtClean="0">
                <a:sym typeface="Symbol"/>
              </a:rPr>
              <a:t> </a:t>
            </a:r>
            <a:r>
              <a:rPr lang="en-US" sz="2800" i="1" u="sng" dirty="0" smtClean="0"/>
              <a:t>q</a:t>
            </a:r>
            <a:r>
              <a:rPr lang="ru-RU" sz="2800" u="sng" dirty="0" smtClean="0"/>
              <a:t>(</a:t>
            </a:r>
            <a:r>
              <a:rPr lang="en-US" sz="2800" i="1" u="sng" dirty="0" smtClean="0"/>
              <a:t>x</a:t>
            </a:r>
            <a:r>
              <a:rPr lang="ru-RU" sz="2800" u="sng" dirty="0" smtClean="0"/>
              <a:t>)),</a:t>
            </a:r>
            <a:r>
              <a:rPr lang="en-US" sz="2800" u="sng" dirty="0" smtClean="0">
                <a:sym typeface="Symbol"/>
              </a:rPr>
              <a:t>  </a:t>
            </a:r>
            <a:r>
              <a:rPr lang="en-US" sz="2800" i="1" u="sng" dirty="0" smtClean="0"/>
              <a:t>x p</a:t>
            </a:r>
            <a:r>
              <a:rPr lang="ru-RU" sz="2800" u="sng" dirty="0" smtClean="0"/>
              <a:t>(</a:t>
            </a:r>
            <a:r>
              <a:rPr lang="en-US" sz="2800" i="1" u="sng" dirty="0" smtClean="0"/>
              <a:t>x</a:t>
            </a:r>
            <a:r>
              <a:rPr lang="ru-RU" sz="2800" u="sng" dirty="0" smtClean="0"/>
              <a:t>)</a:t>
            </a:r>
            <a:r>
              <a:rPr lang="ru-RU" sz="2800" dirty="0" smtClean="0"/>
              <a:t>	</a:t>
            </a:r>
          </a:p>
          <a:p>
            <a:r>
              <a:rPr lang="ru-RU" sz="2800" dirty="0" smtClean="0"/>
              <a:t> </a:t>
            </a:r>
            <a:r>
              <a:rPr lang="en-US" sz="2800" dirty="0" smtClean="0"/>
              <a:t>                   </a:t>
            </a:r>
            <a:r>
              <a:rPr lang="en-US" sz="2800" dirty="0" smtClean="0">
                <a:sym typeface="Symbol"/>
              </a:rPr>
              <a:t> </a:t>
            </a:r>
            <a:r>
              <a:rPr lang="en-US" sz="2800" i="1" dirty="0" smtClean="0"/>
              <a:t>x 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328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1)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ru-RU" sz="2800" dirty="0" smtClean="0"/>
              <a:t> 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  (гипотеза);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56490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2)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                (гипотеза);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969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3)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                 (ЗС к 2);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429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4)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 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err="1" smtClean="0"/>
              <a:t>x</a:t>
            </a:r>
            <a:r>
              <a:rPr lang="ru-RU" sz="2800" dirty="0" smtClean="0"/>
              <a:t>) (тождественная замена 1);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7890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5)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 q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                  (</a:t>
            </a:r>
            <a:r>
              <a:rPr lang="ru-RU" sz="2800" dirty="0" smtClean="0"/>
              <a:t>МР к</a:t>
            </a:r>
            <a:r>
              <a:rPr lang="en-US" sz="2800" dirty="0" smtClean="0"/>
              <a:t> 2,4).</a:t>
            </a:r>
            <a:endParaRPr lang="ru-RU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422108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     </a:t>
            </a:r>
            <a:r>
              <a:rPr lang="en-US" sz="2800" u="sng" dirty="0" smtClean="0">
                <a:sym typeface="Symbol"/>
              </a:rPr>
              <a:t> </a:t>
            </a:r>
            <a:r>
              <a:rPr lang="en-US" sz="2800" i="1" u="sng" dirty="0" smtClean="0"/>
              <a:t>x </a:t>
            </a:r>
            <a:r>
              <a:rPr lang="en-US" sz="2800" u="sng" dirty="0" smtClean="0"/>
              <a:t>(</a:t>
            </a:r>
            <a:r>
              <a:rPr lang="en-US" sz="2800" i="1" u="sng" dirty="0" smtClean="0"/>
              <a:t>p</a:t>
            </a:r>
            <a:r>
              <a:rPr lang="en-US" sz="2800" u="sng" dirty="0" smtClean="0"/>
              <a:t>(</a:t>
            </a:r>
            <a:r>
              <a:rPr lang="en-US" sz="2800" i="1" u="sng" dirty="0" smtClean="0"/>
              <a:t>x</a:t>
            </a:r>
            <a:r>
              <a:rPr lang="en-US" sz="2800" u="sng" dirty="0" smtClean="0"/>
              <a:t>) </a:t>
            </a:r>
            <a:r>
              <a:rPr lang="en-US" sz="2800" b="1" u="sng" dirty="0" smtClean="0">
                <a:sym typeface="Symbol"/>
              </a:rPr>
              <a:t></a:t>
            </a:r>
            <a:r>
              <a:rPr lang="en-US" sz="2800" u="sng" dirty="0" smtClean="0"/>
              <a:t> </a:t>
            </a:r>
            <a:r>
              <a:rPr lang="en-US" sz="2800" i="1" u="sng" dirty="0" smtClean="0"/>
              <a:t>q</a:t>
            </a:r>
            <a:r>
              <a:rPr lang="en-US" sz="2800" u="sng" dirty="0" smtClean="0"/>
              <a:t>(</a:t>
            </a:r>
            <a:r>
              <a:rPr lang="en-US" sz="2800" i="1" u="sng" dirty="0" smtClean="0"/>
              <a:t>x</a:t>
            </a:r>
            <a:r>
              <a:rPr lang="en-US" sz="2800" u="sng" dirty="0" smtClean="0"/>
              <a:t>)), </a:t>
            </a:r>
            <a:r>
              <a:rPr lang="en-US" sz="2800" i="1" u="sng" dirty="0" smtClean="0"/>
              <a:t>p</a:t>
            </a:r>
            <a:r>
              <a:rPr lang="en-US" sz="2800" u="sng" dirty="0" smtClean="0"/>
              <a:t>(</a:t>
            </a:r>
            <a:r>
              <a:rPr lang="en-US" sz="2800" i="1" u="sng" dirty="0" smtClean="0"/>
              <a:t>a</a:t>
            </a:r>
            <a:r>
              <a:rPr lang="en-US" sz="2800" u="sng" dirty="0" smtClean="0"/>
              <a:t>)</a:t>
            </a:r>
            <a:r>
              <a:rPr lang="en-US" sz="2800" dirty="0" smtClean="0"/>
              <a:t>_</a:t>
            </a:r>
            <a:endParaRPr lang="ru-RU" sz="2800" dirty="0" smtClean="0"/>
          </a:p>
          <a:p>
            <a:r>
              <a:rPr lang="en-US" sz="2800" dirty="0" smtClean="0"/>
              <a:t>                      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a</a:t>
            </a:r>
            <a:r>
              <a:rPr lang="ru-RU" sz="28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08518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1)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ru-RU" sz="2800" dirty="0" smtClean="0"/>
              <a:t> 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</a:t>
            </a:r>
            <a:r>
              <a:rPr lang="en-US" sz="2800" b="1" dirty="0" smtClean="0">
                <a:sym typeface="Symbol"/>
              </a:rPr>
              <a:t>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 (гипотеза);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589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2)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          (ПИ к 1);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0932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3)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ru-RU" sz="2800" dirty="0" smtClean="0"/>
              <a:t> (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))   (ПС к 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 smtClean="0"/>
              <a:t>4) p</a:t>
            </a:r>
            <a:r>
              <a:rPr lang="ru-RU" sz="2800" dirty="0" smtClean="0"/>
              <a:t>(</a:t>
            </a:r>
            <a:r>
              <a:rPr lang="en-US" sz="2800" i="1" dirty="0" smtClean="0"/>
              <a:t>a</a:t>
            </a:r>
            <a:r>
              <a:rPr lang="ru-RU" sz="2800" dirty="0" smtClean="0"/>
              <a:t>)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i="1" dirty="0" smtClean="0"/>
              <a:t>q</a:t>
            </a:r>
            <a:r>
              <a:rPr lang="ru-RU" sz="2800" dirty="0" smtClean="0"/>
              <a:t>(</a:t>
            </a:r>
            <a:r>
              <a:rPr lang="en-US" sz="2800" i="1" dirty="0" smtClean="0"/>
              <a:t>a</a:t>
            </a:r>
            <a:r>
              <a:rPr lang="ru-RU" sz="2800" dirty="0" smtClean="0"/>
              <a:t>)          (</a:t>
            </a:r>
            <a:r>
              <a:rPr lang="ru-RU" sz="2800" dirty="0" err="1" smtClean="0"/>
              <a:t>С-правило</a:t>
            </a:r>
            <a:r>
              <a:rPr lang="ru-RU" sz="2800" dirty="0" smtClean="0"/>
              <a:t> к 3);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5)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a</a:t>
            </a:r>
            <a:r>
              <a:rPr lang="ru-RU" sz="2800" dirty="0" smtClean="0"/>
              <a:t>)                       (</a:t>
            </a:r>
            <a:r>
              <a:rPr lang="en-US" sz="2800" dirty="0" err="1" smtClean="0"/>
              <a:t>гипотеза</a:t>
            </a:r>
            <a:r>
              <a:rPr lang="ru-RU" sz="2800" dirty="0" smtClean="0"/>
              <a:t>)</a:t>
            </a:r>
            <a:r>
              <a:rPr lang="en-US" sz="2800" dirty="0" smtClean="0"/>
              <a:t>;</a:t>
            </a:r>
            <a:endParaRPr lang="ru-RU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9087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6) </a:t>
            </a:r>
            <a:r>
              <a:rPr lang="en-US" sz="2800" i="1" dirty="0" smtClean="0"/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dirty="0" smtClean="0"/>
              <a:t>)  </a:t>
            </a:r>
            <a:r>
              <a:rPr lang="ru-RU" sz="2800" dirty="0" smtClean="0"/>
              <a:t>                     </a:t>
            </a:r>
            <a:r>
              <a:rPr lang="en-US" sz="2800" dirty="0" smtClean="0"/>
              <a:t>(М</a:t>
            </a:r>
            <a:r>
              <a:rPr lang="ru-RU" sz="2800" dirty="0" smtClean="0"/>
              <a:t>Р </a:t>
            </a:r>
            <a:r>
              <a:rPr lang="en-US" sz="2800" dirty="0" smtClean="0"/>
              <a:t>к 4,5)</a:t>
            </a:r>
            <a:r>
              <a:rPr lang="ru-RU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Вывод  формулы из гипотез с использованием правил вывода – трудоемкий и не эффективный, требуется изобретательность и неформальные интуитивные шаги.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369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Теорема Черча 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Исчисление предикатов первого порядка </a:t>
            </a:r>
            <a:r>
              <a:rPr lang="ru-RU" sz="2800" b="1" dirty="0" smtClean="0">
                <a:solidFill>
                  <a:srgbClr val="0066FF"/>
                </a:solidFill>
              </a:rPr>
              <a:t>неразрешимо</a:t>
            </a:r>
            <a:r>
              <a:rPr lang="ru-RU" sz="2800" dirty="0" smtClean="0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4290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 существует способа (алгоритма), позволяющего за конечное число шагов построить доказательство теорем в исчислении предикатов. </a:t>
            </a:r>
          </a:p>
          <a:p>
            <a:r>
              <a:rPr lang="ru-RU" sz="2800" dirty="0" smtClean="0"/>
              <a:t>А это означает, что не существует эффективной машинной процедуры доказательства теорем  выводом из гипотез.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572397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Эффективные методы доказательства следствия </a:t>
            </a:r>
            <a:r>
              <a:rPr lang="en-US" sz="2800" i="1" dirty="0" smtClean="0"/>
              <a:t>B</a:t>
            </a:r>
            <a:r>
              <a:rPr lang="ru-RU" sz="2800" dirty="0" smtClean="0"/>
              <a:t> из гипотез </a:t>
            </a:r>
            <a:r>
              <a:rPr lang="ru-RU" sz="2800" i="1" dirty="0" smtClean="0"/>
              <a:t>Г</a:t>
            </a:r>
            <a:r>
              <a:rPr lang="ru-RU" sz="2800" dirty="0" smtClean="0"/>
              <a:t>, заменяющие вывод, следуют из следующих утверждений (теорем).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Определения.</a:t>
            </a:r>
            <a:endParaRPr lang="ru-RU" sz="2800" dirty="0">
              <a:solidFill>
                <a:srgbClr val="FF0000"/>
              </a:solidFill>
            </a:endParaRPr>
          </a:p>
          <a:p>
            <a:r>
              <a:rPr lang="ru-RU" sz="2800" dirty="0"/>
              <a:t>1) Универсальный класс </a:t>
            </a:r>
            <a:r>
              <a:rPr lang="ru-RU" sz="2800" b="1" dirty="0">
                <a:solidFill>
                  <a:srgbClr val="0066FF"/>
                </a:solidFill>
              </a:rPr>
              <a:t>универсум</a:t>
            </a:r>
            <a:r>
              <a:rPr lang="ru-RU" sz="2800" dirty="0">
                <a:solidFill>
                  <a:srgbClr val="0066FF"/>
                </a:solidFill>
              </a:rPr>
              <a:t> </a:t>
            </a:r>
            <a:r>
              <a:rPr lang="en-US" sz="2800" b="1" i="1" dirty="0">
                <a:solidFill>
                  <a:srgbClr val="0066FF"/>
                </a:solidFill>
              </a:rPr>
              <a:t>W</a:t>
            </a:r>
            <a:r>
              <a:rPr lang="ru-RU" sz="2800" dirty="0"/>
              <a:t> обозначает </a:t>
            </a:r>
            <a:r>
              <a:rPr lang="ru-RU" sz="2800" dirty="0" smtClean="0"/>
              <a:t>пред</a:t>
            </a:r>
            <a:r>
              <a:rPr lang="en-US" sz="2800" dirty="0" smtClean="0"/>
              <a:t>-</a:t>
            </a:r>
            <a:r>
              <a:rPr lang="ru-RU" sz="2800" dirty="0" err="1" smtClean="0"/>
              <a:t>метную</a:t>
            </a:r>
            <a:r>
              <a:rPr lang="ru-RU" sz="2800" dirty="0" smtClean="0"/>
              <a:t> </a:t>
            </a:r>
            <a:r>
              <a:rPr lang="ru-RU" sz="2800" dirty="0"/>
              <a:t>область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9675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2) Одноместный предикат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– </a:t>
            </a:r>
            <a:r>
              <a:rPr lang="ru-RU" sz="2800" b="1" dirty="0" smtClean="0">
                <a:solidFill>
                  <a:srgbClr val="0066FF"/>
                </a:solidFill>
              </a:rPr>
              <a:t>характеристическая функция</a:t>
            </a:r>
            <a:r>
              <a:rPr lang="ru-RU" sz="2800" b="1" dirty="0" smtClean="0"/>
              <a:t>,</a:t>
            </a:r>
            <a:r>
              <a:rPr lang="ru-RU" sz="2800" dirty="0" smtClean="0"/>
              <a:t> подмножество </a:t>
            </a:r>
            <a:r>
              <a:rPr lang="en-US" sz="2800" i="1" dirty="0" smtClean="0"/>
              <a:t>K </a:t>
            </a:r>
            <a:r>
              <a:rPr lang="en-US" sz="2800" dirty="0" smtClean="0">
                <a:sym typeface="Symbol"/>
              </a:rPr>
              <a:t></a:t>
            </a:r>
            <a:r>
              <a:rPr lang="en-US" sz="2800" i="1" dirty="0" smtClean="0"/>
              <a:t> W</a:t>
            </a:r>
            <a:r>
              <a:rPr lang="ru-RU" sz="2800" dirty="0" smtClean="0"/>
              <a:t>, где предикат </a:t>
            </a:r>
            <a:r>
              <a:rPr lang="en-US" sz="2800" i="1" dirty="0" smtClean="0"/>
              <a:t>p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dirty="0" smtClean="0"/>
              <a:t>) – истин</a:t>
            </a:r>
            <a:r>
              <a:rPr lang="en-US" sz="2800" dirty="0" smtClean="0"/>
              <a:t>-</a:t>
            </a:r>
            <a:r>
              <a:rPr lang="ru-RU" sz="2800" dirty="0" err="1" smtClean="0"/>
              <a:t>ный</a:t>
            </a:r>
            <a:r>
              <a:rPr lang="ru-RU" sz="2800" dirty="0" smtClean="0"/>
              <a:t>, называется </a:t>
            </a:r>
            <a:r>
              <a:rPr lang="ru-RU" sz="2800" b="1" dirty="0" err="1" smtClean="0">
                <a:solidFill>
                  <a:srgbClr val="0066FF"/>
                </a:solidFill>
              </a:rPr>
              <a:t>экзистенциалом</a:t>
            </a:r>
            <a:r>
              <a:rPr lang="ru-RU" sz="2800" b="1" i="1" dirty="0" smtClean="0"/>
              <a:t>.</a:t>
            </a:r>
            <a:endParaRPr lang="ru-RU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2420888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Операция </a:t>
            </a:r>
            <a:r>
              <a:rPr lang="ru-RU" sz="2800" i="1" dirty="0">
                <a:solidFill>
                  <a:srgbClr val="0066FF"/>
                </a:solidFill>
              </a:rPr>
              <a:t>дополнения</a:t>
            </a:r>
            <a:r>
              <a:rPr lang="ru-RU" sz="2800" dirty="0"/>
              <a:t> некоторого подмножества </a:t>
            </a:r>
            <a:r>
              <a:rPr lang="ru-RU" sz="2800" i="1" dirty="0"/>
              <a:t>К</a:t>
            </a:r>
            <a:r>
              <a:rPr lang="ru-RU" sz="2800" dirty="0"/>
              <a:t> до единичного </a:t>
            </a:r>
            <a:r>
              <a:rPr lang="en-US" sz="2800" i="1" dirty="0"/>
              <a:t>W</a:t>
            </a:r>
            <a:r>
              <a:rPr lang="ru-RU" sz="2800" dirty="0"/>
              <a:t> (</a:t>
            </a:r>
            <a:r>
              <a:rPr lang="en-US" sz="2800" i="1" dirty="0"/>
              <a:t>W</a:t>
            </a:r>
            <a:r>
              <a:rPr lang="ru-RU" sz="2800" dirty="0"/>
              <a:t>\</a:t>
            </a:r>
            <a:r>
              <a:rPr lang="ru-RU" sz="2800" i="1" dirty="0"/>
              <a:t>К</a:t>
            </a:r>
            <a:r>
              <a:rPr lang="ru-RU" sz="2800" dirty="0"/>
              <a:t>) интерпретирует </a:t>
            </a:r>
            <a:r>
              <a:rPr lang="ru-RU" sz="2800" b="1" dirty="0">
                <a:solidFill>
                  <a:srgbClr val="0066FF"/>
                </a:solidFill>
              </a:rPr>
              <a:t>отрицание</a:t>
            </a:r>
            <a:r>
              <a:rPr lang="ru-RU" sz="2800" dirty="0"/>
              <a:t> простого предиката в логике 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и обозначает класс в </a:t>
            </a:r>
            <a:r>
              <a:rPr lang="en-US" sz="2800" i="1" dirty="0"/>
              <a:t>W</a:t>
            </a:r>
            <a:r>
              <a:rPr lang="ru-RU" sz="2800" dirty="0"/>
              <a:t>, в котором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ложно. При этом в каждом из подмножеств </a:t>
            </a:r>
            <a:r>
              <a:rPr lang="en-US" sz="2800" i="1" dirty="0"/>
              <a:t>P</a:t>
            </a:r>
            <a:r>
              <a:rPr lang="ru-RU" sz="2800" baseline="-25000" dirty="0"/>
              <a:t>0</a:t>
            </a:r>
            <a:r>
              <a:rPr lang="ru-RU" sz="2800" dirty="0"/>
              <a:t> и </a:t>
            </a:r>
            <a:r>
              <a:rPr lang="en-US" sz="2800" i="1" dirty="0"/>
              <a:t>P</a:t>
            </a:r>
            <a:r>
              <a:rPr lang="ru-RU" sz="2800" baseline="-25000" dirty="0"/>
              <a:t>1</a:t>
            </a:r>
            <a:r>
              <a:rPr lang="ru-RU" sz="2800" dirty="0"/>
              <a:t> можно выбрать по одному представителю-факту  и обозначить их истинность, соответственно </a:t>
            </a:r>
            <a:r>
              <a:rPr lang="en-US" sz="2800" i="1" dirty="0"/>
              <a:t>p</a:t>
            </a:r>
            <a:r>
              <a:rPr lang="ru-RU" sz="2800" dirty="0"/>
              <a:t> и 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p</a:t>
            </a:r>
            <a:r>
              <a:rPr lang="ru-RU" sz="2800" dirty="0"/>
              <a:t>, Точно также можно полагать, что при подстановке в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/</a:t>
            </a:r>
            <a:r>
              <a:rPr lang="en-US" sz="2800" i="1" dirty="0"/>
              <a:t>C</a:t>
            </a:r>
            <a:r>
              <a:rPr lang="ru-RU" sz="2800" dirty="0"/>
              <a:t>) некоторого факта </a:t>
            </a:r>
            <a:r>
              <a:rPr lang="en-US" sz="2800" i="1" dirty="0"/>
              <a:t>C</a:t>
            </a:r>
            <a:r>
              <a:rPr lang="ru-RU" sz="2800" dirty="0"/>
              <a:t> могут быть два значения истинности предиката {</a:t>
            </a:r>
            <a:r>
              <a:rPr lang="en-US" sz="2800" i="1" dirty="0"/>
              <a:t>C</a:t>
            </a:r>
            <a:r>
              <a:rPr lang="ru-RU" sz="2800" dirty="0"/>
              <a:t>, </a:t>
            </a:r>
            <a:r>
              <a:rPr lang="ru-RU" sz="2800" dirty="0">
                <a:sym typeface="Symbol"/>
              </a:rPr>
              <a:t></a:t>
            </a:r>
            <a:r>
              <a:rPr lang="ru-RU" sz="2800" i="1" dirty="0"/>
              <a:t>С</a:t>
            </a:r>
            <a:r>
              <a:rPr lang="ru-RU" sz="2800" dirty="0"/>
              <a:t>} или  {</a:t>
            </a:r>
            <a:r>
              <a:rPr lang="en-US" sz="2800" i="1" dirty="0"/>
              <a:t>p</a:t>
            </a:r>
            <a:r>
              <a:rPr lang="ru-RU" sz="2800" dirty="0"/>
              <a:t>, 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p</a:t>
            </a:r>
            <a:r>
              <a:rPr lang="ru-RU" sz="2800" dirty="0"/>
              <a:t>}.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Утверждение  10 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Формула </a:t>
            </a:r>
            <a:r>
              <a:rPr lang="ru-RU" sz="2800" i="1" dirty="0" smtClean="0"/>
              <a:t>В</a:t>
            </a:r>
            <a:r>
              <a:rPr lang="ru-RU" sz="2800" dirty="0" smtClean="0"/>
              <a:t> – логическое следствие  из гипотез </a:t>
            </a:r>
            <a:r>
              <a:rPr lang="ru-RU" sz="2800" i="1" dirty="0" smtClean="0"/>
              <a:t>Г=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ru-RU" sz="2800" i="1" dirty="0" smtClean="0"/>
              <a:t>, </a:t>
            </a:r>
            <a:r>
              <a:rPr lang="en-US" sz="2800" i="1" dirty="0" smtClean="0"/>
              <a:t>F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,</a:t>
            </a:r>
            <a:r>
              <a:rPr lang="ru-RU" sz="2800" i="1" dirty="0" smtClean="0"/>
              <a:t>…</a:t>
            </a:r>
            <a:r>
              <a:rPr lang="en-US" sz="2800" i="1" dirty="0" smtClean="0"/>
              <a:t>F</a:t>
            </a:r>
            <a:r>
              <a:rPr lang="en-US" sz="2800" baseline="-25000" dirty="0" smtClean="0"/>
              <a:t>m</a:t>
            </a:r>
            <a:r>
              <a:rPr lang="ru-RU" sz="2800" i="1" dirty="0" smtClean="0"/>
              <a:t>­</a:t>
            </a:r>
            <a:r>
              <a:rPr lang="ru-RU" sz="2800" dirty="0" smtClean="0"/>
              <a:t> тогда и только тогда, когда  формула</a:t>
            </a:r>
          </a:p>
          <a:p>
            <a:r>
              <a:rPr lang="ru-RU" sz="2800" i="1" dirty="0" smtClean="0"/>
              <a:t>Г </a:t>
            </a:r>
            <a:r>
              <a:rPr lang="en-US" sz="2800" b="1" dirty="0" smtClean="0">
                <a:sym typeface="Symbol"/>
              </a:rPr>
              <a:t></a:t>
            </a:r>
            <a:r>
              <a:rPr lang="en-US" sz="2800" i="1" dirty="0" smtClean="0"/>
              <a:t> B</a:t>
            </a:r>
            <a:r>
              <a:rPr lang="ru-RU" sz="2800" i="1" dirty="0" smtClean="0"/>
              <a:t>=</a:t>
            </a:r>
            <a:r>
              <a:rPr lang="ru-RU" sz="2800" dirty="0" smtClean="0"/>
              <a:t> (</a:t>
            </a:r>
            <a:r>
              <a:rPr lang="en-US" sz="2800" i="1" dirty="0" smtClean="0"/>
              <a:t>F</a:t>
            </a:r>
            <a:r>
              <a:rPr lang="ru-RU" sz="2800" baseline="-25000" dirty="0" smtClean="0"/>
              <a:t>1</a:t>
            </a:r>
            <a:r>
              <a:rPr lang="en-US" sz="2800" b="1" dirty="0" smtClean="0">
                <a:sym typeface="Symbol"/>
              </a:rPr>
              <a:t>  (</a:t>
            </a:r>
            <a:r>
              <a:rPr lang="en-US" sz="2800" i="1" dirty="0" smtClean="0"/>
              <a:t>F</a:t>
            </a:r>
            <a:r>
              <a:rPr lang="ru-RU" sz="2800" baseline="-25000" dirty="0" smtClean="0"/>
              <a:t>2</a:t>
            </a:r>
            <a:r>
              <a:rPr lang="en-US" sz="2800" b="1" dirty="0" smtClean="0">
                <a:sym typeface="Symbol"/>
              </a:rPr>
              <a:t>  </a:t>
            </a:r>
            <a:r>
              <a:rPr lang="ru-RU" sz="2800" dirty="0" smtClean="0"/>
              <a:t>…</a:t>
            </a:r>
            <a:r>
              <a:rPr lang="en-US" sz="2800" b="1" dirty="0" smtClean="0">
                <a:sym typeface="Symbol"/>
              </a:rPr>
              <a:t> </a:t>
            </a:r>
            <a:r>
              <a:rPr lang="ru-RU" sz="2800" dirty="0" smtClean="0"/>
              <a:t>(</a:t>
            </a:r>
            <a:r>
              <a:rPr lang="en-US" sz="2800" i="1" dirty="0" smtClean="0"/>
              <a:t>F</a:t>
            </a:r>
            <a:r>
              <a:rPr lang="en-US" sz="2800" baseline="-25000" dirty="0" smtClean="0"/>
              <a:t>m</a:t>
            </a:r>
            <a:r>
              <a:rPr lang="en-US" sz="2800" b="1" dirty="0" smtClean="0">
                <a:sym typeface="Symbol"/>
              </a:rPr>
              <a:t>  </a:t>
            </a:r>
            <a:r>
              <a:rPr lang="en-US" sz="2800" i="1" dirty="0" smtClean="0"/>
              <a:t>B</a:t>
            </a:r>
            <a:r>
              <a:rPr lang="ru-RU" sz="2800" dirty="0" smtClean="0"/>
              <a:t>))</a:t>
            </a:r>
            <a:r>
              <a:rPr lang="en-US" sz="2800" dirty="0" smtClean="0"/>
              <a:t> </a:t>
            </a:r>
            <a:r>
              <a:rPr lang="ru-RU" sz="2800" dirty="0" smtClean="0"/>
              <a:t>=  </a:t>
            </a:r>
            <a:r>
              <a:rPr lang="en-US" sz="2800" i="1" dirty="0" smtClean="0"/>
              <a:t>F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&amp;</a:t>
            </a:r>
            <a:r>
              <a:rPr lang="en-US" sz="2800" i="1" dirty="0" smtClean="0"/>
              <a:t>F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&amp;…&amp;</a:t>
            </a:r>
            <a:r>
              <a:rPr lang="en-US" sz="2800" i="1" dirty="0" smtClean="0"/>
              <a:t>F</a:t>
            </a:r>
            <a:r>
              <a:rPr lang="en-US" sz="2800" baseline="-25000" dirty="0" smtClean="0"/>
              <a:t>m</a:t>
            </a:r>
            <a:r>
              <a:rPr lang="en-US" sz="2800" b="1" dirty="0" smtClean="0">
                <a:sym typeface="Symbol"/>
              </a:rPr>
              <a:t>  </a:t>
            </a:r>
            <a:r>
              <a:rPr lang="en-US" sz="2800" i="1" dirty="0" smtClean="0"/>
              <a:t>B</a:t>
            </a:r>
            <a:r>
              <a:rPr lang="ru-RU" sz="2800" dirty="0" smtClean="0"/>
              <a:t> – </a:t>
            </a:r>
            <a:r>
              <a:rPr lang="ru-RU" sz="2800" b="1" dirty="0" smtClean="0">
                <a:solidFill>
                  <a:srgbClr val="0066FF"/>
                </a:solidFill>
              </a:rPr>
              <a:t>общезначима</a:t>
            </a:r>
            <a:r>
              <a:rPr lang="ru-RU" sz="2800" b="1" dirty="0" smtClean="0"/>
              <a:t>.</a:t>
            </a:r>
            <a:endParaRPr lang="ru-RU" sz="2800" dirty="0" smtClean="0"/>
          </a:p>
          <a:p>
            <a:r>
              <a:rPr lang="ru-RU" sz="2800" dirty="0" smtClean="0"/>
              <a:t>(Обобщение прямого метода доказательства в логике высказываний)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99695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Утверждение 11.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Формула </a:t>
            </a:r>
            <a:r>
              <a:rPr lang="ru-RU" sz="2800" i="1" dirty="0" smtClean="0"/>
              <a:t>В</a:t>
            </a:r>
            <a:r>
              <a:rPr lang="ru-RU" sz="2800" dirty="0" smtClean="0"/>
              <a:t> – логическое следствие  из гипотез </a:t>
            </a:r>
            <a:r>
              <a:rPr lang="ru-RU" sz="2800" i="1" dirty="0" smtClean="0"/>
              <a:t>Г</a:t>
            </a:r>
            <a:r>
              <a:rPr lang="ru-RU" sz="2800" dirty="0" smtClean="0"/>
              <a:t>=</a:t>
            </a:r>
            <a:r>
              <a:rPr lang="en-US" sz="2800" i="1" dirty="0" smtClean="0"/>
              <a:t>F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, </a:t>
            </a:r>
            <a:r>
              <a:rPr lang="en-US" sz="2800" i="1" dirty="0" smtClean="0"/>
              <a:t>F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, …</a:t>
            </a:r>
            <a:r>
              <a:rPr lang="en-US" sz="2800" i="1" dirty="0" smtClean="0"/>
              <a:t>F</a:t>
            </a:r>
            <a:r>
              <a:rPr lang="en-US" sz="2800" baseline="-25000" dirty="0" smtClean="0"/>
              <a:t>m </a:t>
            </a:r>
            <a:r>
              <a:rPr lang="ru-RU" sz="2800" dirty="0" smtClean="0"/>
              <a:t> если </a:t>
            </a:r>
            <a:r>
              <a:rPr lang="en-US" sz="2800" i="1" dirty="0" smtClean="0"/>
              <a:t>F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&amp;</a:t>
            </a:r>
            <a:r>
              <a:rPr lang="en-US" sz="2800" i="1" dirty="0" smtClean="0"/>
              <a:t>F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&amp;…&amp;</a:t>
            </a:r>
            <a:r>
              <a:rPr lang="en-US" sz="2800" i="1" dirty="0" smtClean="0"/>
              <a:t>F</a:t>
            </a:r>
            <a:r>
              <a:rPr lang="en-US" sz="2800" baseline="-25000" dirty="0" smtClean="0"/>
              <a:t>m</a:t>
            </a:r>
            <a:r>
              <a:rPr lang="ru-RU" sz="2800" dirty="0" smtClean="0"/>
              <a:t>&amp;</a:t>
            </a:r>
            <a:r>
              <a:rPr lang="ru-RU" sz="2800" dirty="0" smtClean="0">
                <a:sym typeface="Symbol"/>
              </a:rPr>
              <a:t> 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ru-RU" sz="2800" b="1" dirty="0" smtClean="0">
                <a:solidFill>
                  <a:srgbClr val="0066FF"/>
                </a:solidFill>
              </a:rPr>
              <a:t>противоречие</a:t>
            </a:r>
            <a:r>
              <a:rPr lang="ru-RU" sz="2800" dirty="0" smtClean="0">
                <a:solidFill>
                  <a:srgbClr val="0066FF"/>
                </a:solidFill>
              </a:rPr>
              <a:t>. </a:t>
            </a:r>
          </a:p>
          <a:p>
            <a:r>
              <a:rPr lang="ru-RU" sz="2800" dirty="0" smtClean="0"/>
              <a:t>(Обобщение обратного метода доказательства в логике высказываний)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Таким образом, построение вывода заменяет доказательство </a:t>
            </a:r>
            <a:r>
              <a:rPr lang="ru-RU" sz="2800" dirty="0" err="1" smtClean="0"/>
              <a:t>общезначимости</a:t>
            </a:r>
            <a:r>
              <a:rPr lang="ru-RU" sz="2800" dirty="0" smtClean="0"/>
              <a:t> некоторой формулы.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Формулы преобразуются в ПНФ и после этого проверяется </a:t>
            </a:r>
            <a:r>
              <a:rPr lang="ru-RU" sz="2800" dirty="0" err="1" smtClean="0"/>
              <a:t>общезначимость</a:t>
            </a:r>
            <a:r>
              <a:rPr lang="ru-RU" sz="2800" dirty="0" smtClean="0"/>
              <a:t> М-интерпретацией или правилом резолюции.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Метод резолюций в логике предикатов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Для применения метода необходимо устранить кванторы и определить правила  интерпретации.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70892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Утверждение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en-US" sz="2800" b="1" dirty="0" smtClean="0"/>
              <a:t>1</a:t>
            </a:r>
            <a:r>
              <a:rPr lang="ru-RU" sz="2800" b="1" dirty="0" smtClean="0"/>
              <a:t>2.</a:t>
            </a:r>
            <a:endParaRPr lang="ru-RU" sz="2800" dirty="0" smtClean="0"/>
          </a:p>
          <a:p>
            <a:r>
              <a:rPr lang="ru-RU" sz="2800" dirty="0" smtClean="0"/>
              <a:t>Всякую формулу в ПНФ можно привести к форме </a:t>
            </a:r>
            <a:r>
              <a:rPr lang="ru-RU" sz="2800" dirty="0" err="1" smtClean="0"/>
              <a:t>Скулема</a:t>
            </a:r>
            <a:r>
              <a:rPr lang="ru-RU" sz="2800" dirty="0" smtClean="0"/>
              <a:t> без кванторов (Совершенная </a:t>
            </a:r>
            <a:r>
              <a:rPr lang="ru-RU" sz="2800" dirty="0" err="1" smtClean="0"/>
              <a:t>Скулемовская</a:t>
            </a:r>
            <a:r>
              <a:rPr lang="ru-RU" sz="2800" dirty="0" smtClean="0"/>
              <a:t> форма ССФ).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305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Алгоритм преобразования:</a:t>
            </a:r>
          </a:p>
          <a:p>
            <a:r>
              <a:rPr lang="ru-RU" sz="2800" dirty="0" smtClean="0"/>
              <a:t>Формула представлена в ПНФ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,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, ...,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 М(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, … 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), где смешанные кванторы некоммутативны.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217001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ru-RU" sz="2800" dirty="0" smtClean="0"/>
              <a:t>Если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­ первый слева квантор существования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i</a:t>
            </a:r>
            <a:r>
              <a:rPr lang="ru-RU" sz="2800" dirty="0" smtClean="0"/>
              <a:t>, то можно применить </a:t>
            </a:r>
            <a:r>
              <a:rPr lang="ru-RU" sz="2800" dirty="0" err="1" smtClean="0"/>
              <a:t>С-правило</a:t>
            </a:r>
            <a:r>
              <a:rPr lang="ru-RU" sz="2800" dirty="0" smtClean="0"/>
              <a:t>, которое позволяет </a:t>
            </a:r>
            <a:r>
              <a:rPr lang="ru-RU" sz="2800" i="1" dirty="0" smtClean="0"/>
              <a:t>элиминировать</a:t>
            </a:r>
            <a:r>
              <a:rPr lang="ru-RU" sz="2800" dirty="0" smtClean="0"/>
              <a:t> квантор: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квантор устраняется и вместо всех вхождений </a:t>
            </a:r>
            <a:r>
              <a:rPr lang="ru-RU" sz="2800" dirty="0" err="1" smtClean="0"/>
              <a:t>перемен-ной</a:t>
            </a:r>
            <a:r>
              <a:rPr lang="ru-RU" sz="2800" dirty="0" smtClean="0"/>
              <a:t> 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1 </a:t>
            </a:r>
            <a:r>
              <a:rPr lang="ru-RU" sz="2800" dirty="0" smtClean="0"/>
              <a:t>подставляется константа   </a:t>
            </a:r>
          </a:p>
          <a:p>
            <a:r>
              <a:rPr lang="en-US" sz="2800" dirty="0" smtClean="0">
                <a:sym typeface="Symbol"/>
              </a:rPr>
              <a:t> 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, . . .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 (</a:t>
            </a:r>
            <a:r>
              <a:rPr lang="en-US" sz="2800" dirty="0" smtClean="0"/>
              <a:t>M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 … 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))     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, . . . </a:t>
            </a:r>
            <a:r>
              <a:rPr lang="en-US" sz="2800" dirty="0" err="1" smtClean="0"/>
              <a:t>K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 (</a:t>
            </a:r>
            <a:r>
              <a:rPr lang="en-US" sz="2800" dirty="0" smtClean="0"/>
              <a:t>M</a:t>
            </a:r>
            <a:r>
              <a:rPr lang="ru-RU" sz="2800" dirty="0" smtClean="0"/>
              <a:t>(</a:t>
            </a:r>
            <a:r>
              <a:rPr lang="en-US" sz="2800" i="1" dirty="0" smtClean="0"/>
              <a:t>a</a:t>
            </a:r>
            <a:r>
              <a:rPr lang="ru-RU" sz="2800" dirty="0" smtClean="0"/>
              <a:t>, … 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));</a:t>
            </a:r>
            <a:endParaRPr lang="ru-RU" sz="2800" dirty="0"/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4211960" y="112474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211960" y="98072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340768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2) Если первому квантору существования предшествует </a:t>
            </a:r>
            <a:r>
              <a:rPr lang="en-US" sz="2800" i="1" dirty="0" err="1" smtClean="0"/>
              <a:t>i</a:t>
            </a:r>
            <a:r>
              <a:rPr lang="ru-RU" sz="2800" dirty="0" smtClean="0"/>
              <a:t> кванторов всеобщности, то квантор </a:t>
            </a:r>
            <a:r>
              <a:rPr lang="ru-RU" sz="2800" i="1" dirty="0" smtClean="0"/>
              <a:t>элиминируется</a:t>
            </a:r>
            <a:r>
              <a:rPr lang="ru-RU" sz="2800" dirty="0" smtClean="0"/>
              <a:t> следующим образом:</a:t>
            </a:r>
          </a:p>
          <a:p>
            <a:r>
              <a:rPr lang="ru-RU" sz="2800" dirty="0" smtClean="0"/>
              <a:t>квантор удаляется и вместо соответствующей переменной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i</a:t>
            </a:r>
            <a:r>
              <a:rPr lang="ru-RU" sz="2800" baseline="-25000" dirty="0" smtClean="0"/>
              <a:t>+1</a:t>
            </a:r>
            <a:r>
              <a:rPr lang="ru-RU" sz="2800" dirty="0" smtClean="0"/>
              <a:t>­ подставляется </a:t>
            </a:r>
            <a:r>
              <a:rPr lang="ru-RU" sz="2800" dirty="0" err="1" smtClean="0"/>
              <a:t>скулемовская</a:t>
            </a:r>
            <a:r>
              <a:rPr lang="ru-RU" sz="2800" dirty="0" smtClean="0"/>
              <a:t> функция </a:t>
            </a:r>
            <a:r>
              <a:rPr lang="en-US" sz="2800" i="1" dirty="0" smtClean="0"/>
              <a:t>f</a:t>
            </a:r>
            <a:r>
              <a:rPr lang="ru-RU" sz="2800" dirty="0" smtClean="0"/>
              <a:t>(</a:t>
            </a:r>
            <a:r>
              <a:rPr lang="en-US" sz="2800" i="1" dirty="0" smtClean="0"/>
              <a:t>x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, …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i</a:t>
            </a:r>
            <a:r>
              <a:rPr lang="ru-RU" sz="2800" dirty="0" smtClean="0"/>
              <a:t>).</a:t>
            </a:r>
          </a:p>
          <a:p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…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i+1</a:t>
            </a:r>
            <a:r>
              <a:rPr lang="en-US" sz="2800" dirty="0" smtClean="0"/>
              <a:t> K</a:t>
            </a:r>
            <a:r>
              <a:rPr lang="en-US" sz="2800" baseline="-25000" dirty="0" smtClean="0"/>
              <a:t>i+2</a:t>
            </a:r>
            <a:r>
              <a:rPr lang="en-US" sz="2800" dirty="0" smtClean="0"/>
              <a:t>, ..., M(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i+1</a:t>
            </a:r>
            <a:r>
              <a:rPr lang="en-US" sz="2800" dirty="0" smtClean="0"/>
              <a:t>, … 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)</a:t>
            </a:r>
            <a:r>
              <a:rPr lang="ru-RU" sz="2800" dirty="0" smtClean="0"/>
              <a:t>  </a:t>
            </a:r>
          </a:p>
          <a:p>
            <a:r>
              <a:rPr lang="en-US" sz="2800" dirty="0" smtClean="0">
                <a:sym typeface="Symbol"/>
              </a:rPr>
              <a:t>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ym typeface="Symbol"/>
              </a:rPr>
              <a:t> 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…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K</a:t>
            </a:r>
            <a:r>
              <a:rPr lang="en-US" sz="2800" baseline="-25000" dirty="0" smtClean="0"/>
              <a:t>i+2</a:t>
            </a:r>
            <a:r>
              <a:rPr lang="en-US" sz="2800" dirty="0" smtClean="0"/>
              <a:t>, ..., M(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...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), … </a:t>
            </a: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).</a:t>
            </a:r>
            <a:endParaRPr lang="ru-RU" sz="28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7668344" y="3789040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668344" y="3645024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492277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3) По правилу индивидуализации (ПИ) можно исключить все оставшиеся кванторы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dirty="0" smtClean="0"/>
              <a:t> и прийти к Совершенной </a:t>
            </a:r>
            <a:r>
              <a:rPr lang="ru-RU" sz="2800" dirty="0" err="1" smtClean="0"/>
              <a:t>Скулемовской</a:t>
            </a:r>
            <a:r>
              <a:rPr lang="ru-RU" sz="2800" dirty="0" smtClean="0"/>
              <a:t> Формуле без кванторов.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15129" t="29840" r="12520" b="32360"/>
          <a:stretch>
            <a:fillRect/>
          </a:stretch>
        </p:blipFill>
        <p:spPr bwMode="auto">
          <a:xfrm>
            <a:off x="-1" y="0"/>
            <a:ext cx="9144001" cy="279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2852936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CCФ преобразуется в КНФ и представляет собой </a:t>
            </a:r>
            <a:r>
              <a:rPr lang="ru-RU" sz="2800" dirty="0" err="1" smtClean="0"/>
              <a:t>множест-во</a:t>
            </a:r>
            <a:r>
              <a:rPr lang="ru-RU" sz="2800" dirty="0" smtClean="0"/>
              <a:t> дизъюнктов, к которым добавляется 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 (теорема 2) – таким образом, задается множество дизъюнктов </a:t>
            </a:r>
            <a:r>
              <a:rPr lang="en-US" sz="2800" i="1" dirty="0" smtClean="0"/>
              <a:t>S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Если задано множество формул-гипотез </a:t>
            </a:r>
            <a:r>
              <a:rPr lang="en-US" sz="2800" i="1" dirty="0" smtClean="0"/>
              <a:t>A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, … </a:t>
            </a:r>
            <a:r>
              <a:rPr lang="en-US" sz="2800" i="1" dirty="0" smtClean="0"/>
              <a:t>A</a:t>
            </a:r>
            <a:r>
              <a:rPr lang="en-US" sz="2800" baseline="-25000" dirty="0" smtClean="0"/>
              <a:t>n</a:t>
            </a:r>
            <a:r>
              <a:rPr lang="ru-RU" sz="2800" dirty="0" smtClean="0"/>
              <a:t>, то по теореме 2 они объединяются в конъюнкцию </a:t>
            </a:r>
            <a:r>
              <a:rPr lang="en-US" sz="2800" i="1" dirty="0" smtClean="0"/>
              <a:t>A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&amp;...&amp;</a:t>
            </a:r>
            <a:r>
              <a:rPr lang="en-US" sz="2800" i="1" dirty="0" smtClean="0"/>
              <a:t>A</a:t>
            </a:r>
            <a:r>
              <a:rPr lang="en-US" sz="2800" baseline="-25000" dirty="0" smtClean="0"/>
              <a:t>n</a:t>
            </a:r>
            <a:r>
              <a:rPr lang="ru-RU" sz="2800" dirty="0" smtClean="0"/>
              <a:t>&amp;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09970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Утверждение </a:t>
            </a:r>
            <a:r>
              <a:rPr lang="ru-RU" sz="2800" b="1" dirty="0" smtClean="0"/>
              <a:t>13. </a:t>
            </a:r>
            <a:endParaRPr lang="ru-RU" sz="2800" b="1" dirty="0"/>
          </a:p>
          <a:p>
            <a:r>
              <a:rPr lang="ru-RU" sz="2800" dirty="0"/>
              <a:t>Формула F противоречива, если S противоречиво (невыполнимо) и существует вывод пустого дизъюнкта.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66FF"/>
                </a:solidFill>
              </a:rPr>
              <a:t>Унификация</a:t>
            </a:r>
            <a:r>
              <a:rPr lang="ru-RU" sz="2800" dirty="0"/>
              <a:t> – процедура сравнения предикатов и поиск </a:t>
            </a:r>
            <a:r>
              <a:rPr lang="ru-RU" sz="2800" b="1" dirty="0">
                <a:solidFill>
                  <a:srgbClr val="0066FF"/>
                </a:solidFill>
              </a:rPr>
              <a:t>подстановки-интерпретации</a:t>
            </a:r>
            <a:r>
              <a:rPr lang="ru-RU" sz="2800" dirty="0"/>
              <a:t>, при которой предикаты совпадают.</a:t>
            </a:r>
          </a:p>
          <a:p>
            <a:r>
              <a:rPr lang="ru-RU" sz="2800" dirty="0"/>
              <a:t>Предикаты </a:t>
            </a:r>
            <a:r>
              <a:rPr lang="ru-RU" sz="2800" dirty="0" smtClean="0"/>
              <a:t>P(t</a:t>
            </a:r>
            <a:r>
              <a:rPr lang="ru-RU" dirty="0" smtClean="0"/>
              <a:t>1</a:t>
            </a:r>
            <a:r>
              <a:rPr lang="ru-RU" sz="2800" dirty="0"/>
              <a:t>, </a:t>
            </a:r>
            <a:r>
              <a:rPr lang="ru-RU" sz="2800" dirty="0" smtClean="0"/>
              <a:t>… </a:t>
            </a:r>
            <a:r>
              <a:rPr lang="ru-RU" sz="2800" dirty="0" err="1" smtClean="0"/>
              <a:t>t</a:t>
            </a:r>
            <a:r>
              <a:rPr lang="ru-RU" sz="2000" dirty="0" err="1" smtClean="0"/>
              <a:t>n</a:t>
            </a:r>
            <a:r>
              <a:rPr lang="ru-RU" sz="2800" dirty="0" smtClean="0"/>
              <a:t>) </a:t>
            </a:r>
            <a:r>
              <a:rPr lang="ru-RU" sz="2800" dirty="0"/>
              <a:t>и </a:t>
            </a:r>
            <a:r>
              <a:rPr lang="ru-RU" sz="2800" dirty="0" smtClean="0"/>
              <a:t>P(l</a:t>
            </a:r>
            <a:r>
              <a:rPr lang="ru-RU" dirty="0" smtClean="0"/>
              <a:t>1</a:t>
            </a:r>
            <a:r>
              <a:rPr lang="ru-RU" sz="2800" dirty="0" smtClean="0"/>
              <a:t>, </a:t>
            </a:r>
            <a:r>
              <a:rPr lang="ru-RU" sz="2800" dirty="0"/>
              <a:t>… </a:t>
            </a:r>
            <a:r>
              <a:rPr lang="ru-RU" sz="2800" dirty="0" err="1" smtClean="0"/>
              <a:t>l</a:t>
            </a:r>
            <a:r>
              <a:rPr lang="ru-RU" sz="2000" dirty="0" err="1" smtClean="0"/>
              <a:t>n</a:t>
            </a:r>
            <a:r>
              <a:rPr lang="ru-RU" sz="2800" dirty="0" smtClean="0"/>
              <a:t>) </a:t>
            </a:r>
            <a:r>
              <a:rPr lang="ru-RU" sz="2800" dirty="0"/>
              <a:t>(</a:t>
            </a:r>
            <a:r>
              <a:rPr lang="ru-RU" sz="2800" dirty="0" err="1" smtClean="0"/>
              <a:t>t</a:t>
            </a:r>
            <a:r>
              <a:rPr lang="ru-RU" sz="2000" dirty="0" err="1" smtClean="0"/>
              <a:t>i</a:t>
            </a:r>
            <a:r>
              <a:rPr lang="ru-RU" sz="2800" dirty="0" smtClean="0"/>
              <a:t>  и </a:t>
            </a:r>
            <a:r>
              <a:rPr lang="ru-RU" sz="2800" dirty="0" err="1" smtClean="0"/>
              <a:t>l</a:t>
            </a:r>
            <a:r>
              <a:rPr lang="ru-RU" sz="2000" dirty="0" err="1" smtClean="0"/>
              <a:t>i</a:t>
            </a:r>
            <a:r>
              <a:rPr lang="ru-RU" sz="2800" dirty="0" smtClean="0"/>
              <a:t> </a:t>
            </a:r>
            <a:r>
              <a:rPr lang="ru-RU" sz="2800" dirty="0"/>
              <a:t>– термы) сравнимы, если существует унифицирующая подстановка для всех пар аргументов </a:t>
            </a:r>
            <a:r>
              <a:rPr lang="ru-RU" sz="2800" dirty="0" smtClean="0"/>
              <a:t>(</a:t>
            </a:r>
            <a:r>
              <a:rPr lang="ru-RU" sz="2800" dirty="0"/>
              <a:t>t</a:t>
            </a:r>
            <a:r>
              <a:rPr lang="ru-RU" sz="2000" dirty="0"/>
              <a:t>i</a:t>
            </a:r>
            <a:r>
              <a:rPr lang="ru-RU" sz="2800" dirty="0"/>
              <a:t> </a:t>
            </a:r>
            <a:r>
              <a:rPr lang="ru-RU" sz="2800" dirty="0" smtClean="0">
                <a:sym typeface="Symbol"/>
              </a:rPr>
              <a:t></a:t>
            </a:r>
            <a:r>
              <a:rPr lang="ru-RU" sz="2800" dirty="0" smtClean="0"/>
              <a:t> </a:t>
            </a:r>
            <a:r>
              <a:rPr lang="ru-RU" sz="2800" dirty="0"/>
              <a:t>l</a:t>
            </a:r>
            <a:r>
              <a:rPr lang="ru-RU" sz="2000" dirty="0"/>
              <a:t>i</a:t>
            </a:r>
            <a:r>
              <a:rPr lang="ru-RU" sz="28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650272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Алгоритм унификации (Martelli-Montanari)</a:t>
            </a:r>
          </a:p>
          <a:p>
            <a:r>
              <a:rPr lang="ru-RU" sz="2800" dirty="0"/>
              <a:t>Для выбранных пар дизъюнктов формируется </a:t>
            </a:r>
            <a:r>
              <a:rPr lang="ru-RU" sz="2800" i="1" dirty="0">
                <a:solidFill>
                  <a:srgbClr val="0066FF"/>
                </a:solidFill>
              </a:rPr>
              <a:t>множество рассогласования</a:t>
            </a:r>
            <a:r>
              <a:rPr lang="ru-RU" sz="2800" dirty="0"/>
              <a:t>:  сопоставляются пары термов и </a:t>
            </a:r>
            <a:r>
              <a:rPr lang="ru-RU" sz="2800" dirty="0" err="1" smtClean="0"/>
              <a:t>решают-ся</a:t>
            </a:r>
            <a:r>
              <a:rPr lang="ru-RU" sz="2800" dirty="0" smtClean="0"/>
              <a:t> </a:t>
            </a:r>
            <a:r>
              <a:rPr lang="ru-RU" sz="2800" dirty="0"/>
              <a:t>уравнения. </a:t>
            </a:r>
          </a:p>
          <a:p>
            <a:r>
              <a:rPr lang="ru-RU" sz="2800" dirty="0"/>
              <a:t>Если пара предикатов </a:t>
            </a:r>
            <a:r>
              <a:rPr lang="ru-RU" sz="2800" dirty="0" smtClean="0"/>
              <a:t>P(t1, … </a:t>
            </a:r>
            <a:r>
              <a:rPr lang="ru-RU" sz="2800" dirty="0" err="1" smtClean="0"/>
              <a:t>t</a:t>
            </a:r>
            <a:r>
              <a:rPr lang="ru-RU" sz="2000" dirty="0" err="1" smtClean="0"/>
              <a:t>n</a:t>
            </a:r>
            <a:r>
              <a:rPr lang="ru-RU" sz="2800" dirty="0" smtClean="0"/>
              <a:t>) и P(l1, … </a:t>
            </a:r>
            <a:r>
              <a:rPr lang="ru-RU" sz="2800" dirty="0" err="1" smtClean="0"/>
              <a:t>l</a:t>
            </a:r>
            <a:r>
              <a:rPr lang="ru-RU" sz="2000" dirty="0" err="1" smtClean="0"/>
              <a:t>n</a:t>
            </a:r>
            <a:r>
              <a:rPr lang="ru-RU" sz="2800" dirty="0" smtClean="0"/>
              <a:t>), </a:t>
            </a:r>
            <a:r>
              <a:rPr lang="ru-RU" sz="2800" dirty="0"/>
              <a:t>то {</a:t>
            </a:r>
            <a:r>
              <a:rPr lang="ru-RU" sz="2800" dirty="0" smtClean="0"/>
              <a:t>t</a:t>
            </a:r>
            <a:r>
              <a:rPr lang="ru-RU" dirty="0" smtClean="0"/>
              <a:t>1</a:t>
            </a:r>
            <a:r>
              <a:rPr lang="ru-RU" sz="2800" dirty="0" smtClean="0"/>
              <a:t>=l</a:t>
            </a:r>
            <a:r>
              <a:rPr lang="ru-RU" dirty="0" smtClean="0"/>
              <a:t>1</a:t>
            </a:r>
            <a:r>
              <a:rPr lang="ru-RU" sz="2800" dirty="0" smtClean="0"/>
              <a:t>, </a:t>
            </a:r>
            <a:r>
              <a:rPr lang="ru-RU" sz="2800" dirty="0"/>
              <a:t>… </a:t>
            </a:r>
            <a:r>
              <a:rPr lang="ru-RU" sz="2800" dirty="0" err="1" smtClean="0"/>
              <a:t>t</a:t>
            </a:r>
            <a:r>
              <a:rPr lang="ru-RU" sz="2000" dirty="0" err="1" smtClean="0"/>
              <a:t>i</a:t>
            </a:r>
            <a:r>
              <a:rPr lang="ru-RU" sz="2800" dirty="0" err="1" smtClean="0"/>
              <a:t>=l</a:t>
            </a:r>
            <a:r>
              <a:rPr lang="ru-RU" sz="2000" dirty="0" err="1" smtClean="0"/>
              <a:t>i</a:t>
            </a:r>
            <a:r>
              <a:rPr lang="ru-RU" sz="2800" dirty="0" smtClean="0"/>
              <a:t>} - </a:t>
            </a:r>
            <a:r>
              <a:rPr lang="ru-RU" sz="2800" dirty="0"/>
              <a:t>уравнения для выбора подстановок или множества рассогласования.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58924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машинном алгоритме выполняется посимвольное сравнение и выписываются пары символьных </a:t>
            </a:r>
            <a:r>
              <a:rPr lang="ru-RU" sz="2800" dirty="0" smtClean="0"/>
              <a:t>t</a:t>
            </a:r>
            <a:r>
              <a:rPr lang="ru-RU" sz="2000" dirty="0" smtClean="0"/>
              <a:t>1</a:t>
            </a:r>
            <a:r>
              <a:rPr lang="ru-RU" sz="2800" dirty="0" smtClean="0"/>
              <a:t>=l</a:t>
            </a:r>
            <a:r>
              <a:rPr lang="ru-RU" sz="2000" dirty="0" smtClean="0"/>
              <a:t>1</a:t>
            </a:r>
            <a:r>
              <a:rPr lang="ru-RU" sz="2800" dirty="0" smtClean="0"/>
              <a:t> </a:t>
            </a:r>
            <a:r>
              <a:rPr lang="ru-RU" sz="2800" dirty="0"/>
              <a:t>строк-термов с первым различимым символом.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каждой пары </a:t>
            </a:r>
            <a:r>
              <a:rPr lang="ru-RU" sz="2800" dirty="0" smtClean="0"/>
              <a:t>t</a:t>
            </a:r>
            <a:r>
              <a:rPr lang="ru-RU" sz="2000" dirty="0" smtClean="0"/>
              <a:t>1</a:t>
            </a:r>
            <a:r>
              <a:rPr lang="ru-RU" sz="2800" dirty="0" smtClean="0"/>
              <a:t>=l</a:t>
            </a:r>
            <a:r>
              <a:rPr lang="ru-RU" sz="2000" dirty="0" smtClean="0"/>
              <a:t>1</a:t>
            </a:r>
            <a:r>
              <a:rPr lang="ru-RU" sz="2800" dirty="0" smtClean="0"/>
              <a:t> </a:t>
            </a:r>
            <a:r>
              <a:rPr lang="ru-RU" sz="2800" dirty="0"/>
              <a:t>подстановка возможна, если один из термов – переменная и ее можно заменить частью или полностью другим термом.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68760"/>
            <a:ext cx="9252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163" algn="l"/>
              </a:tabLst>
            </a:pPr>
            <a:r>
              <a:rPr lang="ru-RU" sz="2800" dirty="0"/>
              <a:t>1)	x = y переменные, заменить x/y для всех x в уравнениях; уравнение исключается;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2286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163" algn="l"/>
              </a:tabLst>
            </a:pPr>
            <a:r>
              <a:rPr lang="ru-RU" sz="2800" dirty="0"/>
              <a:t>2)	a = x и a – константа, заменить x/a для всех вхождений x в уравнения рассогласования;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7697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163" algn="l"/>
              </a:tabLst>
            </a:pPr>
            <a:r>
              <a:rPr lang="ru-RU" sz="2800" dirty="0"/>
              <a:t>3)	x = f(y), x не принадлежит t, применим x/t = x/f(y) ко всем уравнениям.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131081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Допустимые пары рассогласования и соответствующие подстановки</a:t>
            </a:r>
          </a:p>
          <a:p>
            <a:r>
              <a:rPr lang="ru-RU" sz="2800" dirty="0" smtClean="0"/>
              <a:t>  x/y </a:t>
            </a:r>
            <a:r>
              <a:rPr lang="ru-RU" sz="2800" dirty="0"/>
              <a:t>или y/x,  если x=y; </a:t>
            </a:r>
          </a:p>
          <a:p>
            <a:r>
              <a:rPr lang="ru-RU" sz="2800" dirty="0" smtClean="0"/>
              <a:t>  x/a</a:t>
            </a:r>
            <a:r>
              <a:rPr lang="ru-RU" sz="2800" dirty="0"/>
              <a:t>,               если x=a;</a:t>
            </a:r>
          </a:p>
          <a:p>
            <a:r>
              <a:rPr lang="ru-RU" sz="2800" dirty="0" smtClean="0"/>
              <a:t>  x/f(y</a:t>
            </a:r>
            <a:r>
              <a:rPr lang="ru-RU" sz="2800" dirty="0"/>
              <a:t>),           если x=f(y) или x=f(а), но не унифицируется </a:t>
            </a:r>
            <a:r>
              <a:rPr lang="ru-RU" sz="2800" dirty="0" smtClean="0"/>
              <a:t>              x=f(x</a:t>
            </a:r>
            <a:r>
              <a:rPr lang="ru-RU" sz="2800" dirty="0"/>
              <a:t>), f(x)=a.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141296"/>
            <a:ext cx="321630" cy="116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Примеры.</a:t>
            </a:r>
          </a:p>
          <a:p>
            <a:r>
              <a:rPr lang="ru-RU" sz="2800" dirty="0"/>
              <a:t>1.  P(x, f(x)) =  P(y, f(b))</a:t>
            </a:r>
          </a:p>
          <a:p>
            <a:r>
              <a:rPr lang="ru-RU" sz="2800" dirty="0"/>
              <a:t>      x = y          (x/y)         (x/y/b)</a:t>
            </a:r>
          </a:p>
          <a:p>
            <a:r>
              <a:rPr lang="ru-RU" sz="2800" dirty="0"/>
              <a:t>   f(x) = f(b)      f(y) =f(b)   (y/b)       P(b, f(b)) – унифицированный предикат.</a:t>
            </a:r>
          </a:p>
          <a:p>
            <a:r>
              <a:rPr lang="ru-RU" sz="2800" dirty="0"/>
              <a:t>Две последовательные подстановки  x/y * y/b  и итоговая замена x/b – </a:t>
            </a:r>
            <a:r>
              <a:rPr lang="ru-RU" sz="2800" b="1" dirty="0">
                <a:solidFill>
                  <a:srgbClr val="0066FF"/>
                </a:solidFill>
              </a:rPr>
              <a:t>наибольший общий унификатор</a:t>
            </a:r>
            <a:r>
              <a:rPr lang="ru-RU" sz="28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996952"/>
            <a:ext cx="9180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P(a, x, f(g(y))	     </a:t>
            </a:r>
          </a:p>
          <a:p>
            <a:r>
              <a:rPr lang="en-US" sz="2800" dirty="0"/>
              <a:t>    P(z, f(z), f(u))                            </a:t>
            </a:r>
          </a:p>
          <a:p>
            <a:r>
              <a:rPr lang="en-US" sz="2800" dirty="0"/>
              <a:t>   a = z                      z/a</a:t>
            </a:r>
          </a:p>
          <a:p>
            <a:r>
              <a:rPr lang="en-US" sz="2800" dirty="0"/>
              <a:t>  x = f(z)                  x = f(a)           x/f(a)</a:t>
            </a:r>
          </a:p>
          <a:p>
            <a:r>
              <a:rPr lang="en-US" sz="2800" dirty="0"/>
              <a:t>  g(y) = u                g(y) = u         g(y) = u       u/g(y)</a:t>
            </a:r>
          </a:p>
          <a:p>
            <a:r>
              <a:rPr lang="ru-RU" sz="2800" dirty="0"/>
              <a:t>и наибольший общий унификатор  </a:t>
            </a:r>
            <a:r>
              <a:rPr lang="en-US" sz="2800" dirty="0"/>
              <a:t>z/a * x/f(a) * u/g(y),  </a:t>
            </a:r>
            <a:r>
              <a:rPr lang="ru-RU" sz="2800" dirty="0"/>
              <a:t>после унификации   </a:t>
            </a:r>
          </a:p>
          <a:p>
            <a:r>
              <a:rPr lang="ru-RU" sz="2800" dirty="0"/>
              <a:t>                         </a:t>
            </a:r>
            <a:r>
              <a:rPr lang="en-US" sz="2800" dirty="0"/>
              <a:t>P(a, f((a), f(g(y))).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унификация выполнена, то возможно применение правил Девиса-Патнема и правила резолюции к  </a:t>
            </a:r>
            <a:r>
              <a:rPr lang="ru-RU" sz="2800" dirty="0" smtClean="0"/>
              <a:t>предика-там</a:t>
            </a:r>
            <a:r>
              <a:rPr lang="ru-RU" sz="2800" dirty="0"/>
              <a:t>. Если унификация не выполнена, то не возможны и общая интерпретация для этих предикатов, и  </a:t>
            </a:r>
            <a:r>
              <a:rPr lang="ru-RU" sz="2800" dirty="0" smtClean="0"/>
              <a:t>примене-ние </a:t>
            </a:r>
            <a:r>
              <a:rPr lang="ru-RU" sz="2800" dirty="0"/>
              <a:t>соответствующих правил. Следовательно, необходимо сопоставлять другие пары предикатов и выбирать для них общую интерпретацию – процедура </a:t>
            </a:r>
            <a:r>
              <a:rPr lang="ru-RU" sz="2800" b="1" dirty="0">
                <a:solidFill>
                  <a:srgbClr val="0066FF"/>
                </a:solidFill>
              </a:rPr>
              <a:t>бектрекинга</a:t>
            </a:r>
            <a:r>
              <a:rPr lang="ru-RU" sz="2800" dirty="0"/>
              <a:t> (backtracing - откат, или поиск с возвратом, или механизм поиска в глубину).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8904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 этом дизъюнкт может содержать предикаты, </a:t>
            </a:r>
            <a:r>
              <a:rPr lang="ru-RU" sz="2800" dirty="0" smtClean="0"/>
              <a:t>имею-щие </a:t>
            </a:r>
            <a:r>
              <a:rPr lang="ru-RU" sz="2800" dirty="0"/>
              <a:t>одинаковые предикатные символы. Возможно </a:t>
            </a:r>
            <a:r>
              <a:rPr lang="ru-RU" sz="2800" dirty="0" smtClean="0"/>
              <a:t>при-менение </a:t>
            </a:r>
            <a:r>
              <a:rPr lang="ru-RU" sz="2800" dirty="0"/>
              <a:t>унификации к таким предикатам, если </a:t>
            </a:r>
            <a:r>
              <a:rPr lang="ru-RU" sz="2800" dirty="0" err="1" smtClean="0"/>
              <a:t>выбран-ная</a:t>
            </a:r>
            <a:r>
              <a:rPr lang="ru-RU" sz="2800" dirty="0" smtClean="0"/>
              <a:t> </a:t>
            </a:r>
            <a:r>
              <a:rPr lang="ru-RU" sz="2800" dirty="0"/>
              <a:t>подстановка применима  или терм t свободен для замещения x в A(x).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Правила Девиса – Патнема (DP):</a:t>
            </a:r>
          </a:p>
          <a:p>
            <a:r>
              <a:rPr lang="ru-RU" sz="2800" dirty="0"/>
              <a:t>1. Правило тавтологии (исключение тождественно-истинного дизъюнкта) обобщается и на предикаты.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2. Правило чистой литеры (предиката) применяется после унификации, после чего исключаются дизъюнкты с  </a:t>
            </a:r>
            <a:r>
              <a:rPr lang="ru-RU" sz="2800" dirty="0" smtClean="0"/>
              <a:t>уни-фицированными </a:t>
            </a:r>
            <a:r>
              <a:rPr lang="ru-RU" sz="2800" dirty="0"/>
              <a:t>предикатами, для которых существуют выполнимые интерпретации.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9695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3. В отличие от логики высказываний унификация имеет локальное применение (для конкретной пары </a:t>
            </a:r>
            <a:r>
              <a:rPr lang="ru-RU" sz="2800" dirty="0" smtClean="0"/>
              <a:t>дизъюнк-тов</a:t>
            </a:r>
            <a:r>
              <a:rPr lang="ru-RU" sz="2800" dirty="0"/>
              <a:t>) и удалять контрарные литералы (предикаты) можно только, если выполняется унификация.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53136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Дизъюнкты, к которым унификация не применялась, сохраняются.</a:t>
            </a:r>
          </a:p>
          <a:p>
            <a:r>
              <a:rPr lang="ru-RU" sz="2800" dirty="0"/>
              <a:t>Применение этого правила совмещается с правилом </a:t>
            </a:r>
            <a:r>
              <a:rPr lang="ru-RU" sz="2800" dirty="0" smtClean="0"/>
              <a:t>резо-люции </a:t>
            </a:r>
            <a:r>
              <a:rPr lang="ru-RU" sz="2800" dirty="0"/>
              <a:t>и сопровождается исключением </a:t>
            </a:r>
            <a:r>
              <a:rPr lang="ru-RU" sz="2800" b="1" dirty="0" err="1" smtClean="0">
                <a:solidFill>
                  <a:srgbClr val="0066FF"/>
                </a:solidFill>
              </a:rPr>
              <a:t>наддизъюнктов</a:t>
            </a:r>
            <a:r>
              <a:rPr lang="ru-RU" sz="2800" b="1" dirty="0" smtClean="0"/>
              <a:t> </a:t>
            </a:r>
            <a:r>
              <a:rPr lang="ru-RU" sz="2800" dirty="0"/>
              <a:t>D, для которых полученная резольвента С≤D.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Правило резолюции применимо, если контрарные </a:t>
            </a:r>
            <a:r>
              <a:rPr lang="ru-RU" sz="2800" dirty="0" smtClean="0"/>
              <a:t>преди-каты </a:t>
            </a:r>
            <a:r>
              <a:rPr lang="ru-RU" sz="2800" dirty="0"/>
              <a:t>сравнимы и унифицированы. Если сравниваются и унифицируются единичные предикаты, то вывод </a:t>
            </a:r>
            <a:r>
              <a:rPr lang="ru-RU" sz="2800" dirty="0" smtClean="0"/>
              <a:t>завер-шается </a:t>
            </a:r>
            <a:r>
              <a:rPr lang="ru-RU" sz="2800" dirty="0"/>
              <a:t>– найдено опровержение и, возможно, доказана  теорема.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06084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отличие от логики высказываний может быть не одно опровержение и доказаны несколько различных теорем с различными унифицирующими подстановками.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445843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доказательства с применением правил </a:t>
            </a:r>
            <a:r>
              <a:rPr lang="en-US" sz="2800" dirty="0"/>
              <a:t>DP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F</a:t>
            </a:r>
            <a:r>
              <a:rPr lang="en-US" sz="2400" dirty="0" smtClean="0"/>
              <a:t>1</a:t>
            </a:r>
            <a:r>
              <a:rPr lang="en-US" sz="2800" dirty="0" smtClean="0"/>
              <a:t>: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dirty="0" smtClean="0"/>
              <a:t>x </a:t>
            </a:r>
            <a:r>
              <a:rPr lang="en-US" sz="2800" dirty="0"/>
              <a:t>(c(x)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dirty="0" smtClean="0"/>
              <a:t>w(x</a:t>
            </a:r>
            <a:r>
              <a:rPr lang="en-US" sz="2800" dirty="0"/>
              <a:t>)&amp;r(x))                     </a:t>
            </a:r>
            <a:r>
              <a:rPr lang="en-US" sz="2800" dirty="0" smtClean="0"/>
              <a:t>F</a:t>
            </a:r>
            <a:r>
              <a:rPr lang="en-US" sz="2400" dirty="0" smtClean="0"/>
              <a:t>1</a:t>
            </a:r>
            <a:r>
              <a:rPr lang="en-US" sz="2800" dirty="0" smtClean="0"/>
              <a:t>: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dirty="0" smtClean="0"/>
              <a:t>x </a:t>
            </a:r>
            <a:r>
              <a:rPr lang="en-US" sz="2800" dirty="0"/>
              <a:t>(c(x)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dirty="0" smtClean="0"/>
              <a:t>w(x</a:t>
            </a:r>
            <a:r>
              <a:rPr lang="en-US" sz="2800" dirty="0"/>
              <a:t>)&amp;r(x))</a:t>
            </a:r>
          </a:p>
          <a:p>
            <a:r>
              <a:rPr lang="en-US" sz="2800" u="sng" dirty="0" smtClean="0"/>
              <a:t>F</a:t>
            </a:r>
            <a:r>
              <a:rPr lang="en-US" sz="2400" u="sng" dirty="0" smtClean="0"/>
              <a:t>2</a:t>
            </a:r>
            <a:r>
              <a:rPr lang="en-US" sz="2800" u="sng" dirty="0" smtClean="0"/>
              <a:t>: </a:t>
            </a:r>
            <a:r>
              <a:rPr lang="en-US" sz="2800" u="sng" dirty="0" smtClean="0">
                <a:sym typeface="Symbol"/>
              </a:rPr>
              <a:t></a:t>
            </a:r>
            <a:r>
              <a:rPr lang="en-US" sz="2800" u="sng" dirty="0" smtClean="0"/>
              <a:t>t </a:t>
            </a:r>
            <a:r>
              <a:rPr lang="en-US" sz="2800" u="sng" dirty="0"/>
              <a:t>(c(t)&amp;o(t))</a:t>
            </a:r>
            <a:r>
              <a:rPr lang="en-US" sz="2800" dirty="0"/>
              <a:t>                CC</a:t>
            </a:r>
            <a:r>
              <a:rPr lang="ru-RU" sz="2800" dirty="0"/>
              <a:t>Ф            </a:t>
            </a:r>
            <a:r>
              <a:rPr lang="en-US" sz="2800" dirty="0" smtClean="0"/>
              <a:t>F</a:t>
            </a:r>
            <a:r>
              <a:rPr lang="en-US" sz="2400" dirty="0" smtClean="0"/>
              <a:t>2</a:t>
            </a:r>
            <a:r>
              <a:rPr lang="en-US" sz="2800" dirty="0" smtClean="0"/>
              <a:t>: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dirty="0" smtClean="0"/>
              <a:t>t </a:t>
            </a:r>
            <a:r>
              <a:rPr lang="en-US" sz="2800" dirty="0"/>
              <a:t>(c(t)&amp;o(t))</a:t>
            </a:r>
          </a:p>
          <a:p>
            <a:r>
              <a:rPr lang="en-US" sz="2800" dirty="0"/>
              <a:t>G: 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dirty="0" smtClean="0"/>
              <a:t>z </a:t>
            </a:r>
            <a:r>
              <a:rPr lang="en-US" sz="2800" dirty="0"/>
              <a:t>(o(z)&amp;r(z)) 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/>
              <a:t>G</a:t>
            </a:r>
            <a:r>
              <a:rPr lang="en-US" sz="2800" dirty="0"/>
              <a:t>: 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>
                <a:sym typeface="Symbol"/>
              </a:rPr>
              <a:t></a:t>
            </a:r>
            <a:r>
              <a:rPr lang="en-US" sz="2800" dirty="0" smtClean="0"/>
              <a:t>z </a:t>
            </a:r>
            <a:r>
              <a:rPr lang="en-US" sz="2800" dirty="0"/>
              <a:t>(o(z)&amp;r(z)) =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dirty="0" smtClean="0"/>
              <a:t>z (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/>
              <a:t>z(o(z</a:t>
            </a:r>
            <a:r>
              <a:rPr lang="en-US" sz="2800" dirty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/>
              <a:t>r(z</a:t>
            </a:r>
            <a:r>
              <a:rPr lang="en-US" sz="2800" dirty="0"/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121" name="Group 1"/>
          <p:cNvGrpSpPr>
            <a:grpSpLocks noChangeAspect="1"/>
          </p:cNvGrpSpPr>
          <p:nvPr/>
        </p:nvGrpSpPr>
        <p:grpSpPr bwMode="auto">
          <a:xfrm>
            <a:off x="-1" y="116632"/>
            <a:ext cx="9104839" cy="2179712"/>
            <a:chOff x="1418" y="1440"/>
            <a:chExt cx="8020" cy="1919"/>
          </a:xfrm>
        </p:grpSpPr>
        <p:sp>
          <p:nvSpPr>
            <p:cNvPr id="513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418" y="1440"/>
              <a:ext cx="8020" cy="19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4125" y="1553"/>
              <a:ext cx="1769" cy="1705"/>
              <a:chOff x="3937" y="2278"/>
              <a:chExt cx="1769" cy="1705"/>
            </a:xfrm>
          </p:grpSpPr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3937" y="2278"/>
                <a:ext cx="1769" cy="1705"/>
              </a:xfrm>
              <a:prstGeom prst="rect">
                <a:avLst/>
              </a:prstGeom>
              <a:pattFill prst="ltDnDiag">
                <a:fgClr>
                  <a:srgbClr val="7F7F7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129" name="Oval 9"/>
              <p:cNvSpPr>
                <a:spLocks noChangeArrowheads="1"/>
              </p:cNvSpPr>
              <p:nvPr/>
            </p:nvSpPr>
            <p:spPr bwMode="auto">
              <a:xfrm>
                <a:off x="4421" y="2738"/>
                <a:ext cx="798" cy="775"/>
              </a:xfrm>
              <a:prstGeom prst="ellipse">
                <a:avLst/>
              </a:prstGeom>
              <a:pattFill prst="ltHorz">
                <a:fgClr>
                  <a:srgbClr val="7F7F7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128" name="Text Box 8"/>
              <p:cNvSpPr txBox="1">
                <a:spLocks noChangeArrowheads="1"/>
              </p:cNvSpPr>
              <p:nvPr/>
            </p:nvSpPr>
            <p:spPr bwMode="auto">
              <a:xfrm>
                <a:off x="4030" y="2317"/>
                <a:ext cx="556" cy="48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W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7" name="Text Box 7"/>
              <p:cNvSpPr txBox="1">
                <a:spLocks noChangeArrowheads="1"/>
              </p:cNvSpPr>
              <p:nvPr/>
            </p:nvSpPr>
            <p:spPr bwMode="auto">
              <a:xfrm>
                <a:off x="4586" y="2871"/>
                <a:ext cx="556" cy="48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K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6085" y="1713"/>
              <a:ext cx="1845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400" dirty="0" smtClean="0">
                  <a:sym typeface="Symbol"/>
                </a:rPr>
                <a:t> 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х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= 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 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\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 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1970" y="1757"/>
              <a:ext cx="1802" cy="71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=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)/</a:t>
              </a:r>
              <a:r>
                <a:rPr kumimoji="0" lang="en-US" sz="24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</a:t>
              </a:r>
              <a:r>
                <a:rPr kumimoji="0" lang="en-US" sz="24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5123" name="AutoShape 3"/>
            <p:cNvSpPr>
              <a:spLocks noChangeShapeType="1"/>
            </p:cNvSpPr>
            <p:nvPr/>
          </p:nvSpPr>
          <p:spPr bwMode="auto">
            <a:xfrm>
              <a:off x="3772" y="2112"/>
              <a:ext cx="1002" cy="2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22" name="AutoShape 2"/>
            <p:cNvSpPr>
              <a:spLocks noChangeShapeType="1"/>
            </p:cNvSpPr>
            <p:nvPr/>
          </p:nvSpPr>
          <p:spPr bwMode="auto">
            <a:xfrm flipH="1">
              <a:off x="5484" y="1986"/>
              <a:ext cx="67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220486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</a:t>
            </a:r>
            <a:r>
              <a:rPr lang="ru-RU" sz="2800" dirty="0"/>
              <a:t>.</a:t>
            </a:r>
          </a:p>
          <a:p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= (</a:t>
            </a:r>
            <a:r>
              <a:rPr lang="en-US" sz="2800" i="1" dirty="0"/>
              <a:t>x</a:t>
            </a:r>
            <a:r>
              <a:rPr lang="ru-RU" sz="2800" dirty="0"/>
              <a:t> – целое), </a:t>
            </a:r>
            <a:r>
              <a:rPr lang="en-US" sz="2800" i="1" dirty="0"/>
              <a:t>x</a:t>
            </a:r>
            <a:r>
              <a:rPr lang="ru-RU" sz="2800" dirty="0">
                <a:sym typeface="Symbol"/>
              </a:rPr>
              <a:t></a:t>
            </a:r>
            <a:r>
              <a:rPr lang="en-US" sz="2800" i="1" dirty="0"/>
              <a:t>W</a:t>
            </a:r>
            <a:r>
              <a:rPr lang="ru-RU" sz="2800" dirty="0"/>
              <a:t> – множество действительных чисел, </a:t>
            </a:r>
            <a:r>
              <a:rPr lang="en-US" sz="2800" i="1" dirty="0"/>
              <a:t>K </a:t>
            </a:r>
            <a:r>
              <a:rPr lang="ru-RU" sz="2800" dirty="0"/>
              <a:t>–класс целых чисел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573016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 подстановке конкретного значения </a:t>
            </a:r>
            <a:r>
              <a:rPr lang="en-US" sz="2800" i="1" dirty="0" smtClean="0"/>
              <a:t>C </a:t>
            </a:r>
            <a:r>
              <a:rPr lang="ru-RU" sz="2800" dirty="0" smtClean="0"/>
              <a:t>=</a:t>
            </a:r>
            <a:r>
              <a:rPr lang="en-US" sz="2800" dirty="0" smtClean="0"/>
              <a:t> </a:t>
            </a:r>
            <a:r>
              <a:rPr lang="ru-RU" sz="2800" dirty="0" smtClean="0"/>
              <a:t>5 </a:t>
            </a:r>
            <a:r>
              <a:rPr lang="ru-RU" sz="2800" dirty="0"/>
              <a:t>из </a:t>
            </a:r>
            <a:r>
              <a:rPr lang="en-US" sz="2800" i="1" dirty="0"/>
              <a:t>K</a:t>
            </a:r>
            <a:r>
              <a:rPr lang="ru-RU" sz="2800" dirty="0"/>
              <a:t> в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), получаем истинное по смыслу утверждение </a:t>
            </a:r>
            <a:r>
              <a:rPr lang="en-US" sz="2800" i="1" dirty="0"/>
              <a:t>P</a:t>
            </a:r>
            <a:r>
              <a:rPr lang="ru-RU" sz="2800" dirty="0"/>
              <a:t>(5) = (</a:t>
            </a:r>
            <a:r>
              <a:rPr lang="ru-RU" sz="2800" dirty="0" smtClean="0"/>
              <a:t>5</a:t>
            </a:r>
            <a:r>
              <a:rPr lang="en-US" sz="2800" dirty="0" smtClean="0"/>
              <a:t> </a:t>
            </a:r>
            <a:r>
              <a:rPr lang="ru-RU" sz="2800" dirty="0" smtClean="0"/>
              <a:t>–</a:t>
            </a:r>
            <a:r>
              <a:rPr lang="ru-RU" sz="2800" dirty="0"/>
              <a:t>целое) = </a:t>
            </a:r>
            <a:r>
              <a:rPr lang="ru-RU" sz="2800" i="1" dirty="0"/>
              <a:t>Т</a:t>
            </a:r>
            <a:r>
              <a:rPr lang="ru-RU" sz="2800" dirty="0"/>
              <a:t>, при подстановке произвольного значения из </a:t>
            </a:r>
            <a:r>
              <a:rPr lang="en-US" sz="2800" i="1" dirty="0"/>
              <a:t>W</a:t>
            </a:r>
            <a:r>
              <a:rPr lang="ru-RU" sz="2800" dirty="0"/>
              <a:t>, например, 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/5.5) = (</a:t>
            </a:r>
            <a:r>
              <a:rPr lang="ru-RU" sz="2800" dirty="0" smtClean="0"/>
              <a:t>5.5</a:t>
            </a:r>
            <a:r>
              <a:rPr lang="en-US" sz="2800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целое</a:t>
            </a:r>
            <a:r>
              <a:rPr lang="ru-RU" sz="2800" dirty="0"/>
              <a:t>) = </a:t>
            </a:r>
            <a:r>
              <a:rPr lang="en-US" sz="2800" i="1" dirty="0"/>
              <a:t>F</a:t>
            </a:r>
            <a:r>
              <a:rPr lang="ru-RU" sz="2800" dirty="0"/>
              <a:t>. В дальнейшем смысл отрицания трактуется так, что если высказывание в </a:t>
            </a:r>
            <a:r>
              <a:rPr lang="en-US" sz="2800" i="1" dirty="0"/>
              <a:t>p</a:t>
            </a:r>
            <a:r>
              <a:rPr lang="ru-RU" sz="2800" dirty="0"/>
              <a:t> принимает значение истинности из {</a:t>
            </a:r>
            <a:r>
              <a:rPr lang="en-US" sz="2800" i="1" dirty="0"/>
              <a:t>T</a:t>
            </a:r>
            <a:r>
              <a:rPr lang="ru-RU" sz="2800" dirty="0"/>
              <a:t>, </a:t>
            </a:r>
            <a:r>
              <a:rPr lang="en-US" sz="2800" i="1" dirty="0"/>
              <a:t>F</a:t>
            </a:r>
            <a:r>
              <a:rPr lang="ru-RU" sz="2800" dirty="0"/>
              <a:t>}, то 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p</a:t>
            </a:r>
            <a:r>
              <a:rPr lang="ru-RU" sz="2800" dirty="0"/>
              <a:t> имеет инверсное значение.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400" dirty="0" smtClean="0"/>
              <a:t>1</a:t>
            </a:r>
            <a:r>
              <a:rPr lang="en-US" sz="2800" dirty="0" smtClean="0"/>
              <a:t>: </a:t>
            </a:r>
            <a:r>
              <a:rPr lang="en-US" sz="2800" dirty="0"/>
              <a:t>c(x)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dirty="0" smtClean="0"/>
              <a:t>w(x</a:t>
            </a:r>
            <a:r>
              <a:rPr lang="en-US" sz="2800" dirty="0"/>
              <a:t>)&amp;r(x)    </a:t>
            </a:r>
            <a:r>
              <a:rPr lang="en-US" sz="2800" dirty="0" smtClean="0"/>
              <a:t>       </a:t>
            </a:r>
            <a:r>
              <a:rPr lang="en-US" sz="2800" dirty="0"/>
              <a:t>1) 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/>
              <a:t>c(x</a:t>
            </a:r>
            <a:r>
              <a:rPr lang="en-US" sz="2800" dirty="0"/>
              <a:t>) </a:t>
            </a:r>
            <a:r>
              <a:rPr lang="en-US" sz="2800" dirty="0" smtClean="0">
                <a:sym typeface="Symbol"/>
              </a:rPr>
              <a:t> </a:t>
            </a:r>
            <a:r>
              <a:rPr lang="en-US" sz="2800" dirty="0" smtClean="0"/>
              <a:t>w(x</a:t>
            </a:r>
            <a:r>
              <a:rPr lang="en-US" sz="2800" dirty="0"/>
              <a:t>)    </a:t>
            </a:r>
            <a:r>
              <a:rPr lang="en-US" sz="2800" dirty="0" smtClean="0"/>
              <a:t> </a:t>
            </a:r>
            <a:r>
              <a:rPr lang="ru-RU" sz="2800" dirty="0" smtClean="0"/>
              <a:t>   </a:t>
            </a:r>
            <a:r>
              <a:rPr lang="en-US" sz="2800" dirty="0" smtClean="0"/>
              <a:t>w(a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F</a:t>
            </a:r>
            <a:r>
              <a:rPr lang="en-US" sz="2400" dirty="0" smtClean="0"/>
              <a:t>2</a:t>
            </a:r>
            <a:r>
              <a:rPr lang="en-US" sz="2800" dirty="0" smtClean="0"/>
              <a:t>: </a:t>
            </a:r>
            <a:r>
              <a:rPr lang="en-US" sz="2800" dirty="0"/>
              <a:t>c(a)&amp;o(a)                  </a:t>
            </a:r>
            <a:r>
              <a:rPr lang="en-US" sz="2800" dirty="0" smtClean="0"/>
              <a:t>      </a:t>
            </a:r>
            <a:r>
              <a:rPr lang="en-US" sz="2800" dirty="0"/>
              <a:t>2) 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/>
              <a:t>c(t</a:t>
            </a:r>
            <a:r>
              <a:rPr lang="en-US" sz="2800" dirty="0"/>
              <a:t>) </a:t>
            </a:r>
            <a:r>
              <a:rPr lang="en-US" sz="2800" dirty="0" smtClean="0">
                <a:sym typeface="Symbol"/>
              </a:rPr>
              <a:t> </a:t>
            </a:r>
            <a:r>
              <a:rPr lang="en-US" sz="2800" dirty="0" smtClean="0"/>
              <a:t>r(t</a:t>
            </a:r>
            <a:r>
              <a:rPr lang="en-US" sz="2800" dirty="0"/>
              <a:t>)	</a:t>
            </a:r>
            <a:r>
              <a:rPr lang="en-US" sz="2800" dirty="0" smtClean="0"/>
              <a:t>  </a:t>
            </a:r>
            <a:r>
              <a:rPr lang="en-US" sz="2800" dirty="0"/>
              <a:t>r(a</a:t>
            </a:r>
            <a:r>
              <a:rPr lang="en-US" sz="2800" dirty="0" smtClean="0"/>
              <a:t>)</a:t>
            </a:r>
            <a:r>
              <a:rPr lang="ru-RU" sz="2800" dirty="0" smtClean="0"/>
              <a:t>     </a:t>
            </a:r>
            <a:r>
              <a:rPr lang="en-US" sz="2800" dirty="0" smtClean="0">
                <a:sym typeface="Symbol"/>
              </a:rPr>
              <a:t> </a:t>
            </a:r>
            <a:r>
              <a:rPr lang="en-US" sz="2800" dirty="0" smtClean="0"/>
              <a:t>          </a:t>
            </a:r>
            <a:endParaRPr lang="en-US" sz="2800" dirty="0"/>
          </a:p>
          <a:p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/>
              <a:t>G:</a:t>
            </a:r>
            <a:r>
              <a:rPr lang="ru-RU" sz="2800" dirty="0" smtClean="0">
                <a:sym typeface="Symbol"/>
              </a:rPr>
              <a:t> </a:t>
            </a:r>
            <a:r>
              <a:rPr lang="en-US" sz="2800" dirty="0" smtClean="0"/>
              <a:t>z(o(z</a:t>
            </a:r>
            <a:r>
              <a:rPr lang="en-US" sz="2800" dirty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/>
              <a:t>r(z</a:t>
            </a:r>
            <a:r>
              <a:rPr lang="en-US" sz="2800" dirty="0"/>
              <a:t>)               </a:t>
            </a:r>
            <a:r>
              <a:rPr lang="en-US" sz="2800" dirty="0" smtClean="0"/>
              <a:t>   </a:t>
            </a:r>
            <a:r>
              <a:rPr lang="en-US" sz="2800" dirty="0"/>
              <a:t>3)   o(a)		 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/>
              <a:t>r(a</a:t>
            </a:r>
            <a:r>
              <a:rPr lang="en-US" sz="2800" dirty="0"/>
              <a:t>)</a:t>
            </a:r>
          </a:p>
          <a:p>
            <a:r>
              <a:rPr lang="en-US" sz="2800" dirty="0"/>
              <a:t>			  	</a:t>
            </a:r>
            <a:r>
              <a:rPr lang="en-US" sz="2800" dirty="0" smtClean="0"/>
              <a:t>  </a:t>
            </a:r>
            <a:r>
              <a:rPr lang="en-US" sz="2800" dirty="0"/>
              <a:t>4)   c(a)</a:t>
            </a:r>
          </a:p>
          <a:p>
            <a:r>
              <a:rPr lang="en-US" sz="2800" dirty="0"/>
              <a:t>				</a:t>
            </a:r>
            <a:r>
              <a:rPr lang="en-US" sz="2800" dirty="0" smtClean="0"/>
              <a:t>  </a:t>
            </a:r>
            <a:r>
              <a:rPr lang="en-US" sz="2800" dirty="0"/>
              <a:t>5) 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/>
              <a:t>o(z</a:t>
            </a:r>
            <a:r>
              <a:rPr lang="en-US" sz="2800" dirty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/>
              <a:t>r(z</a:t>
            </a:r>
            <a:r>
              <a:rPr lang="en-US" sz="2800" dirty="0"/>
              <a:t>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16416" y="548680"/>
            <a:ext cx="448096" cy="3833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-36512" y="2060848"/>
            <a:ext cx="9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ограничиться применением правила резолюции, то  доказательство теоремы  следующее: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0"/>
          <a:stretch/>
        </p:blipFill>
        <p:spPr bwMode="auto">
          <a:xfrm>
            <a:off x="944068" y="2993901"/>
            <a:ext cx="6892030" cy="194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6512" y="5013176"/>
            <a:ext cx="9180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Применяя правило резолюции попарным перебором </a:t>
            </a:r>
            <a:r>
              <a:rPr lang="ru-RU" sz="2800" dirty="0" smtClean="0"/>
              <a:t>упорядоченного </a:t>
            </a:r>
            <a:r>
              <a:rPr lang="ru-RU" sz="2800" dirty="0"/>
              <a:t>списка дизъюнктов, получаем новые </a:t>
            </a:r>
            <a:r>
              <a:rPr lang="ru-RU" sz="2800" dirty="0" smtClean="0"/>
              <a:t>дизъюнкты</a:t>
            </a:r>
            <a:r>
              <a:rPr lang="ru-RU" sz="2800" dirty="0"/>
              <a:t> </a:t>
            </a:r>
            <a:r>
              <a:rPr lang="ru-RU" sz="2800" dirty="0" smtClean="0"/>
              <a:t>– </a:t>
            </a:r>
            <a:r>
              <a:rPr lang="ru-RU" sz="2800" dirty="0"/>
              <a:t>остаются w(a), </a:t>
            </a:r>
            <a:r>
              <a:rPr lang="ru-RU" sz="2800" dirty="0" err="1"/>
              <a:t>r</a:t>
            </a:r>
            <a:r>
              <a:rPr lang="ru-RU" sz="2800" dirty="0"/>
              <a:t>(</a:t>
            </a:r>
            <a:r>
              <a:rPr lang="ru-RU" sz="2800" dirty="0" err="1"/>
              <a:t>a</a:t>
            </a:r>
            <a:r>
              <a:rPr lang="ru-RU" sz="2800" dirty="0" smtClean="0"/>
              <a:t>),</a:t>
            </a:r>
            <a:r>
              <a:rPr lang="ru-RU" sz="2800" dirty="0" smtClean="0">
                <a:sym typeface="Symbol"/>
              </a:rPr>
              <a:t> </a:t>
            </a:r>
            <a:r>
              <a:rPr lang="ru-RU" sz="2800" dirty="0" err="1" smtClean="0"/>
              <a:t>r</a:t>
            </a:r>
            <a:r>
              <a:rPr lang="ru-RU" sz="2800" dirty="0" smtClean="0"/>
              <a:t>(</a:t>
            </a:r>
            <a:r>
              <a:rPr lang="ru-RU" sz="2800" dirty="0" err="1" smtClean="0"/>
              <a:t>a</a:t>
            </a:r>
            <a:r>
              <a:rPr lang="ru-RU" sz="2800" dirty="0"/>
              <a:t>) и на следующем шаге находим противоречие.</a:t>
            </a:r>
          </a:p>
        </p:txBody>
      </p:sp>
    </p:spTree>
    <p:extLst>
      <p:ext uri="{BB962C8B-B14F-4D97-AF65-F5344CB8AC3E}">
        <p14:creationId xmlns:p14="http://schemas.microsoft.com/office/powerpoint/2010/main" val="7031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738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 доказательства </a:t>
            </a:r>
            <a:r>
              <a:rPr lang="ru-RU" sz="2800" b="1" dirty="0" smtClean="0"/>
              <a:t>теорем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/>
              <a:t>Применение логики для решения задач Искусственного интеллекта связывают с доказательством теорем в </a:t>
            </a:r>
            <a:r>
              <a:rPr lang="ru-RU" sz="2800" dirty="0" smtClean="0"/>
              <a:t>прик-ладной </a:t>
            </a:r>
            <a:r>
              <a:rPr lang="ru-RU" sz="2800" dirty="0"/>
              <a:t>теории, построенной на основе гипотез. Всякое истинное утверждение,  выводимое в теории, по </a:t>
            </a:r>
            <a:r>
              <a:rPr lang="ru-RU" sz="2800" dirty="0" smtClean="0"/>
              <a:t>опреде-лению</a:t>
            </a:r>
            <a:r>
              <a:rPr lang="ru-RU" sz="2800" dirty="0"/>
              <a:t>, является теоремой этой теории.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56490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Гипотезы:</a:t>
            </a:r>
          </a:p>
          <a:p>
            <a:r>
              <a:rPr lang="en-US" sz="2800" dirty="0" smtClean="0"/>
              <a:t>F</a:t>
            </a:r>
            <a:r>
              <a:rPr lang="en-US" sz="2400" dirty="0" smtClean="0"/>
              <a:t>1</a:t>
            </a:r>
            <a:r>
              <a:rPr lang="en-US" sz="2800" dirty="0" smtClean="0"/>
              <a:t>: </a:t>
            </a:r>
            <a:r>
              <a:rPr lang="en-US" sz="2800" dirty="0"/>
              <a:t>“</a:t>
            </a:r>
            <a:r>
              <a:rPr lang="ru-RU" sz="2800" dirty="0"/>
              <a:t>Если </a:t>
            </a:r>
            <a:r>
              <a:rPr lang="en-US" sz="2800" dirty="0"/>
              <a:t>x – </a:t>
            </a:r>
            <a:r>
              <a:rPr lang="ru-RU" sz="2800" dirty="0"/>
              <a:t>отец </a:t>
            </a:r>
            <a:r>
              <a:rPr lang="en-US" sz="2800" dirty="0"/>
              <a:t>y </a:t>
            </a:r>
            <a:r>
              <a:rPr lang="ru-RU" sz="2800" dirty="0"/>
              <a:t>и </a:t>
            </a:r>
            <a:r>
              <a:rPr lang="en-US" sz="2800" dirty="0"/>
              <a:t>z – </a:t>
            </a:r>
            <a:r>
              <a:rPr lang="ru-RU" sz="2800" dirty="0"/>
              <a:t>отец </a:t>
            </a:r>
            <a:r>
              <a:rPr lang="en-US" sz="2800" dirty="0"/>
              <a:t>x, </a:t>
            </a:r>
            <a:r>
              <a:rPr lang="ru-RU" sz="2800" dirty="0"/>
              <a:t>то </a:t>
            </a:r>
            <a:r>
              <a:rPr lang="en-US" sz="2800" dirty="0"/>
              <a:t>z – </a:t>
            </a:r>
            <a:r>
              <a:rPr lang="ru-RU" sz="2800" dirty="0"/>
              <a:t>дед </a:t>
            </a:r>
            <a:r>
              <a:rPr lang="en-US" sz="2800" dirty="0"/>
              <a:t>y”.</a:t>
            </a:r>
          </a:p>
          <a:p>
            <a:r>
              <a:rPr lang="en-US" sz="2800" dirty="0" smtClean="0">
                <a:sym typeface="Symbol"/>
              </a:rPr>
              <a:t></a:t>
            </a:r>
            <a:r>
              <a:rPr lang="en-US" sz="2800" dirty="0" smtClean="0"/>
              <a:t>x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dirty="0" smtClean="0"/>
              <a:t>y </a:t>
            </a:r>
            <a:r>
              <a:rPr lang="en-US" sz="2800" dirty="0" smtClean="0">
                <a:sym typeface="Symbol"/>
              </a:rPr>
              <a:t></a:t>
            </a:r>
            <a:r>
              <a:rPr lang="en-US" sz="2800" dirty="0" smtClean="0"/>
              <a:t>z </a:t>
            </a:r>
            <a:r>
              <a:rPr lang="en-US" sz="2800" dirty="0"/>
              <a:t>(F(x, y)&amp;F(z, x))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dirty="0" smtClean="0"/>
              <a:t>D(z</a:t>
            </a:r>
            <a:r>
              <a:rPr lang="en-US" sz="2800" dirty="0"/>
              <a:t>, y) </a:t>
            </a:r>
            <a:r>
              <a:rPr lang="en-US" sz="2800" dirty="0" smtClean="0"/>
              <a:t>=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/>
              <a:t>F(x</a:t>
            </a:r>
            <a:r>
              <a:rPr lang="en-US" sz="2800" dirty="0"/>
              <a:t>, y)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sym typeface="Symbol"/>
              </a:rPr>
              <a:t></a:t>
            </a:r>
            <a:r>
              <a:rPr lang="en-US" sz="2800" dirty="0" smtClean="0"/>
              <a:t>F(z</a:t>
            </a:r>
            <a:r>
              <a:rPr lang="en-US" sz="2800" dirty="0"/>
              <a:t>, x) </a:t>
            </a:r>
            <a:r>
              <a:rPr lang="en-US" sz="2800" dirty="0" smtClean="0">
                <a:sym typeface="Symbol"/>
              </a:rPr>
              <a:t> </a:t>
            </a:r>
            <a:r>
              <a:rPr lang="en-US" sz="2800" dirty="0" smtClean="0"/>
              <a:t>D(z</a:t>
            </a:r>
            <a:r>
              <a:rPr lang="en-US" sz="2800" dirty="0"/>
              <a:t>, y) -    (</a:t>
            </a:r>
            <a:r>
              <a:rPr lang="ru-RU" sz="2800" dirty="0"/>
              <a:t>гипотеза);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2108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F</a:t>
            </a:r>
            <a:r>
              <a:rPr lang="ru-RU" sz="2400" dirty="0" smtClean="0"/>
              <a:t>2</a:t>
            </a:r>
            <a:r>
              <a:rPr lang="ru-RU" sz="2800" dirty="0" smtClean="0"/>
              <a:t>:   </a:t>
            </a:r>
            <a:r>
              <a:rPr lang="ru-RU" sz="2800" dirty="0"/>
              <a:t>“отец t существует у каждого p”, </a:t>
            </a:r>
            <a:r>
              <a:rPr lang="ru-RU" sz="2800" dirty="0" smtClean="0"/>
              <a:t> </a:t>
            </a:r>
            <a:r>
              <a:rPr lang="ru-RU" sz="2800" dirty="0"/>
              <a:t>можно записать следующей формулой (порядок применения кванторов имеет принципиальное значение</a:t>
            </a:r>
            <a:r>
              <a:rPr lang="ru-RU" sz="2800" dirty="0" smtClean="0"/>
              <a:t>)</a:t>
            </a:r>
            <a:r>
              <a:rPr lang="en-US" sz="2800" dirty="0"/>
              <a:t> </a:t>
            </a:r>
            <a:endParaRPr lang="ru-RU" sz="2800" dirty="0" smtClean="0"/>
          </a:p>
          <a:p>
            <a:pPr algn="ctr"/>
            <a:r>
              <a:rPr lang="en-US" sz="2800" dirty="0" smtClean="0">
                <a:sym typeface="Symbol"/>
              </a:rPr>
              <a:t></a:t>
            </a:r>
            <a:r>
              <a:rPr lang="en-US" sz="2800" dirty="0" err="1" smtClean="0"/>
              <a:t>p</a:t>
            </a:r>
            <a:r>
              <a:rPr lang="en-US" sz="2800" dirty="0" err="1" smtClean="0">
                <a:sym typeface="Symbol"/>
              </a:rPr>
              <a:t></a:t>
            </a:r>
            <a:r>
              <a:rPr lang="en-US" sz="2800" dirty="0" err="1" smtClean="0"/>
              <a:t>t</a:t>
            </a:r>
            <a:r>
              <a:rPr lang="en-US" sz="2800" dirty="0" smtClean="0"/>
              <a:t> </a:t>
            </a:r>
            <a:r>
              <a:rPr lang="en-US" sz="2800" dirty="0"/>
              <a:t>(F(t, p)).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31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После применения преобразования Скулема 	</a:t>
            </a:r>
          </a:p>
          <a:p>
            <a:r>
              <a:rPr lang="ru-RU" sz="2800" dirty="0" smtClean="0"/>
              <a:t>F</a:t>
            </a:r>
            <a:r>
              <a:rPr lang="ru-RU" sz="2400" dirty="0" smtClean="0"/>
              <a:t>2</a:t>
            </a:r>
            <a:r>
              <a:rPr lang="ru-RU" sz="2800" dirty="0" smtClean="0"/>
              <a:t>: </a:t>
            </a:r>
            <a:r>
              <a:rPr lang="ru-RU" sz="2800" dirty="0"/>
              <a:t>“Для всякого p существует отец t/f(p)”	</a:t>
            </a:r>
          </a:p>
          <a:p>
            <a:pPr algn="ctr"/>
            <a:r>
              <a:rPr lang="ru-RU" sz="2800" dirty="0"/>
              <a:t>F(f(p), p)                       (гипотеза).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9675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Теорема</a:t>
            </a:r>
          </a:p>
          <a:p>
            <a:r>
              <a:rPr lang="ru-RU" sz="2800" dirty="0"/>
              <a:t>G: “Какой r является дедом m?” или ”для всякого ли m существует  r–дед?”</a:t>
            </a:r>
          </a:p>
          <a:p>
            <a:pPr algn="ctr"/>
            <a:r>
              <a:rPr lang="en-US" sz="2800" dirty="0" smtClean="0">
                <a:sym typeface="Symbol"/>
              </a:rPr>
              <a:t></a:t>
            </a:r>
            <a:r>
              <a:rPr lang="ru-RU" sz="2800" dirty="0" err="1" smtClean="0"/>
              <a:t>m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dirty="0" err="1" smtClean="0"/>
              <a:t>r</a:t>
            </a:r>
            <a:r>
              <a:rPr lang="ru-RU" sz="2800" dirty="0" smtClean="0"/>
              <a:t> </a:t>
            </a:r>
            <a:r>
              <a:rPr lang="ru-RU" sz="2800" dirty="0"/>
              <a:t>D(r, m)?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5293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Формула инвертируется и после преобразования Скулема</a:t>
            </a:r>
          </a:p>
          <a:p>
            <a:pPr algn="ctr"/>
            <a:r>
              <a:rPr lang="ru-RU" sz="2800" dirty="0" smtClean="0">
                <a:sym typeface="Symbol"/>
              </a:rPr>
              <a:t></a:t>
            </a:r>
            <a:r>
              <a:rPr lang="ru-RU" sz="2800" dirty="0" smtClean="0"/>
              <a:t>G </a:t>
            </a:r>
            <a:r>
              <a:rPr lang="ru-RU" sz="2800" dirty="0"/>
              <a:t>=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dirty="0" err="1" smtClean="0"/>
              <a:t>m</a:t>
            </a:r>
            <a:r>
              <a:rPr lang="en-US" sz="2800" dirty="0" smtClean="0">
                <a:sym typeface="Symbol"/>
              </a:rPr>
              <a:t> </a:t>
            </a:r>
            <a:r>
              <a:rPr lang="ru-RU" sz="2800" dirty="0" err="1" smtClean="0"/>
              <a:t>r</a:t>
            </a:r>
            <a:r>
              <a:rPr lang="ru-RU" sz="2800" dirty="0" err="1" smtClean="0">
                <a:sym typeface="Symbol"/>
              </a:rPr>
              <a:t></a:t>
            </a:r>
            <a:r>
              <a:rPr lang="ru-RU" sz="2800" dirty="0" err="1" smtClean="0"/>
              <a:t>D</a:t>
            </a:r>
            <a:r>
              <a:rPr lang="ru-RU" sz="2800" dirty="0" smtClean="0"/>
              <a:t>(</a:t>
            </a:r>
            <a:r>
              <a:rPr lang="ru-RU" sz="2800" dirty="0" err="1" smtClean="0"/>
              <a:t>r</a:t>
            </a:r>
            <a:r>
              <a:rPr lang="ru-RU" sz="2800" dirty="0"/>
              <a:t>, m) </a:t>
            </a:r>
            <a:r>
              <a:rPr lang="ru-RU" sz="2800" dirty="0" smtClean="0"/>
              <a:t>=</a:t>
            </a:r>
            <a:r>
              <a:rPr lang="ru-RU" sz="2800" dirty="0" smtClean="0">
                <a:sym typeface="Symbol"/>
              </a:rPr>
              <a:t></a:t>
            </a:r>
            <a:r>
              <a:rPr lang="ru-RU" sz="2800" dirty="0" smtClean="0"/>
              <a:t>D(</a:t>
            </a:r>
            <a:r>
              <a:rPr lang="ru-RU" sz="2800" dirty="0" err="1" smtClean="0"/>
              <a:t>r</a:t>
            </a:r>
            <a:r>
              <a:rPr lang="ru-RU" sz="2800" dirty="0"/>
              <a:t>, b).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71703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Формулы, подготовленные для доказательства:</a:t>
            </a:r>
          </a:p>
          <a:p>
            <a:r>
              <a:rPr lang="ru-RU" sz="2800" dirty="0" smtClean="0"/>
              <a:t>F</a:t>
            </a:r>
            <a:r>
              <a:rPr lang="ru-RU" sz="2400" dirty="0" smtClean="0"/>
              <a:t>1</a:t>
            </a:r>
            <a:r>
              <a:rPr lang="ru-RU" sz="2800" dirty="0" smtClean="0"/>
              <a:t>: </a:t>
            </a:r>
            <a:r>
              <a:rPr lang="ru-RU" sz="2800" dirty="0" smtClean="0">
                <a:sym typeface="Symbol"/>
              </a:rPr>
              <a:t></a:t>
            </a:r>
            <a:r>
              <a:rPr lang="ru-RU" sz="2800" dirty="0" smtClean="0"/>
              <a:t>F(</a:t>
            </a:r>
            <a:r>
              <a:rPr lang="ru-RU" sz="2800" dirty="0" err="1" smtClean="0"/>
              <a:t>x</a:t>
            </a:r>
            <a:r>
              <a:rPr lang="ru-RU" sz="2800" dirty="0"/>
              <a:t>, y)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sym typeface="Symbol"/>
              </a:rPr>
              <a:t> </a:t>
            </a:r>
            <a:r>
              <a:rPr lang="ru-RU" sz="2800" dirty="0" smtClean="0"/>
              <a:t>F(</a:t>
            </a:r>
            <a:r>
              <a:rPr lang="ru-RU" sz="2800" dirty="0" err="1" smtClean="0"/>
              <a:t>z</a:t>
            </a:r>
            <a:r>
              <a:rPr lang="ru-RU" sz="2800" dirty="0"/>
              <a:t>, x) </a:t>
            </a:r>
            <a:r>
              <a:rPr lang="en-US" sz="2800" dirty="0" smtClean="0">
                <a:sym typeface="Symbol"/>
              </a:rPr>
              <a:t> </a:t>
            </a:r>
            <a:r>
              <a:rPr lang="ru-RU" sz="2800" dirty="0" smtClean="0"/>
              <a:t>D(</a:t>
            </a:r>
            <a:r>
              <a:rPr lang="ru-RU" sz="2800" dirty="0" err="1" smtClean="0"/>
              <a:t>z</a:t>
            </a:r>
            <a:r>
              <a:rPr lang="ru-RU" sz="2800" dirty="0"/>
              <a:t>, y);</a:t>
            </a:r>
          </a:p>
          <a:p>
            <a:r>
              <a:rPr lang="ru-RU" sz="2800" u="sng" dirty="0" smtClean="0"/>
              <a:t>F</a:t>
            </a:r>
            <a:r>
              <a:rPr lang="ru-RU" sz="2400" u="sng" dirty="0" smtClean="0"/>
              <a:t>2</a:t>
            </a:r>
            <a:r>
              <a:rPr lang="ru-RU" sz="2800" u="sng" dirty="0" smtClean="0"/>
              <a:t>: </a:t>
            </a:r>
            <a:r>
              <a:rPr lang="ru-RU" sz="2800" u="sng" dirty="0"/>
              <a:t>F(f(p), p);</a:t>
            </a:r>
          </a:p>
          <a:p>
            <a:r>
              <a:rPr lang="ru-RU" sz="2800" dirty="0" smtClean="0">
                <a:sym typeface="Symbol"/>
              </a:rPr>
              <a:t></a:t>
            </a:r>
            <a:r>
              <a:rPr lang="ru-RU" sz="2800" dirty="0" smtClean="0"/>
              <a:t>G</a:t>
            </a:r>
            <a:r>
              <a:rPr lang="ru-RU" sz="2800" dirty="0"/>
              <a:t>: </a:t>
            </a:r>
            <a:r>
              <a:rPr lang="ru-RU" sz="2800" dirty="0" smtClean="0">
                <a:sym typeface="Symbol"/>
              </a:rPr>
              <a:t></a:t>
            </a:r>
            <a:r>
              <a:rPr lang="ru-RU" sz="2800" dirty="0" smtClean="0"/>
              <a:t>D(</a:t>
            </a:r>
            <a:r>
              <a:rPr lang="ru-RU" sz="2800" dirty="0" err="1" smtClean="0"/>
              <a:t>r</a:t>
            </a:r>
            <a:r>
              <a:rPr lang="ru-RU" sz="2800" dirty="0"/>
              <a:t>, b).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5172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формуле F</a:t>
            </a:r>
            <a:r>
              <a:rPr lang="ru-RU" sz="2400" dirty="0"/>
              <a:t>1</a:t>
            </a:r>
            <a:r>
              <a:rPr lang="ru-RU" sz="2800" dirty="0"/>
              <a:t> пара </a:t>
            </a:r>
            <a:r>
              <a:rPr lang="ru-RU" sz="2800" dirty="0" smtClean="0">
                <a:sym typeface="Symbol"/>
              </a:rPr>
              <a:t></a:t>
            </a:r>
            <a:r>
              <a:rPr lang="ru-RU" sz="2800" dirty="0" smtClean="0"/>
              <a:t>F(</a:t>
            </a:r>
            <a:r>
              <a:rPr lang="ru-RU" sz="2800" dirty="0" err="1" smtClean="0"/>
              <a:t>x</a:t>
            </a:r>
            <a:r>
              <a:rPr lang="ru-RU" sz="2800" dirty="0"/>
              <a:t>, y), </a:t>
            </a:r>
            <a:r>
              <a:rPr lang="ru-RU" sz="2800" dirty="0" smtClean="0">
                <a:sym typeface="Symbol"/>
              </a:rPr>
              <a:t></a:t>
            </a:r>
            <a:r>
              <a:rPr lang="ru-RU" sz="2800" dirty="0" smtClean="0"/>
              <a:t>F(</a:t>
            </a:r>
            <a:r>
              <a:rPr lang="ru-RU" sz="2800" dirty="0" err="1" smtClean="0"/>
              <a:t>z</a:t>
            </a:r>
            <a:r>
              <a:rPr lang="ru-RU" sz="2800" dirty="0"/>
              <a:t>, x)  не унифицируется, так как терм </a:t>
            </a:r>
            <a:r>
              <a:rPr lang="ru-RU" sz="2800" dirty="0" smtClean="0"/>
              <a:t>t </a:t>
            </a:r>
            <a:r>
              <a:rPr lang="ru-RU" sz="2800" dirty="0"/>
              <a:t>= z не свободен для замещения x в </a:t>
            </a:r>
            <a:r>
              <a:rPr lang="ru-RU" sz="2800" dirty="0" smtClean="0">
                <a:sym typeface="Symbol"/>
              </a:rPr>
              <a:t></a:t>
            </a:r>
            <a:r>
              <a:rPr lang="ru-RU" sz="2800" dirty="0" smtClean="0"/>
              <a:t>F(</a:t>
            </a:r>
            <a:r>
              <a:rPr lang="ru-RU" sz="2800" dirty="0" err="1" smtClean="0"/>
              <a:t>z</a:t>
            </a:r>
            <a:r>
              <a:rPr lang="ru-RU" sz="2800" dirty="0"/>
              <a:t>, x).</a:t>
            </a:r>
          </a:p>
        </p:txBody>
      </p:sp>
    </p:spTree>
    <p:extLst>
      <p:ext uri="{BB962C8B-B14F-4D97-AF65-F5344CB8AC3E}">
        <p14:creationId xmlns:p14="http://schemas.microsoft.com/office/powerpoint/2010/main" val="33295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Применим правило резолюции: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45024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Последовательно делая подстановки, получили:</a:t>
            </a:r>
          </a:p>
          <a:p>
            <a:r>
              <a:rPr lang="ru-RU" sz="2800" dirty="0" err="1" smtClean="0"/>
              <a:t>y</a:t>
            </a:r>
            <a:r>
              <a:rPr lang="ru-RU" sz="2800" dirty="0" smtClean="0"/>
              <a:t>/</a:t>
            </a:r>
            <a:r>
              <a:rPr lang="ru-RU" sz="2800" dirty="0" err="1" smtClean="0"/>
              <a:t>p</a:t>
            </a:r>
            <a:r>
              <a:rPr lang="en-US" sz="2800" dirty="0" smtClean="0">
                <a:sym typeface="Symbol"/>
              </a:rPr>
              <a:t> </a:t>
            </a:r>
            <a:r>
              <a:rPr lang="ru-RU" sz="2800" dirty="0" smtClean="0"/>
              <a:t> </a:t>
            </a:r>
            <a:r>
              <a:rPr lang="ru-RU" sz="2800" dirty="0"/>
              <a:t>(z/r, </a:t>
            </a:r>
            <a:r>
              <a:rPr lang="ru-RU" sz="2800" dirty="0" err="1"/>
              <a:t>p</a:t>
            </a:r>
            <a:r>
              <a:rPr lang="ru-RU" sz="2800" dirty="0"/>
              <a:t>/</a:t>
            </a:r>
            <a:r>
              <a:rPr lang="ru-RU" sz="2800" dirty="0" err="1"/>
              <a:t>b</a:t>
            </a:r>
            <a:r>
              <a:rPr lang="ru-RU" sz="2800" dirty="0" smtClean="0"/>
              <a:t>)</a:t>
            </a:r>
            <a:r>
              <a:rPr lang="en-US" sz="2800" dirty="0" smtClean="0">
                <a:sym typeface="Symbol"/>
              </a:rPr>
              <a:t> </a:t>
            </a:r>
            <a:r>
              <a:rPr lang="ru-RU" sz="2800" dirty="0" smtClean="0"/>
              <a:t>(</a:t>
            </a:r>
            <a:r>
              <a:rPr lang="ru-RU" sz="2800" dirty="0"/>
              <a:t>r/f(p), </a:t>
            </a:r>
            <a:r>
              <a:rPr lang="ru-RU" sz="2800" dirty="0" err="1"/>
              <a:t>p</a:t>
            </a:r>
            <a:r>
              <a:rPr lang="ru-RU" sz="2800" dirty="0"/>
              <a:t>/</a:t>
            </a:r>
            <a:r>
              <a:rPr lang="ru-RU" sz="2800" dirty="0" err="1"/>
              <a:t>f</a:t>
            </a:r>
            <a:r>
              <a:rPr lang="ru-RU" sz="2800" dirty="0"/>
              <a:t>(</a:t>
            </a:r>
            <a:r>
              <a:rPr lang="ru-RU" sz="2800" dirty="0" err="1"/>
              <a:t>b</a:t>
            </a:r>
            <a:r>
              <a:rPr lang="ru-RU" sz="2800" dirty="0" smtClean="0"/>
              <a:t>))</a:t>
            </a:r>
            <a:r>
              <a:rPr lang="en-US" sz="2800" dirty="0" smtClean="0">
                <a:sym typeface="Symbol"/>
              </a:rPr>
              <a:t>  </a:t>
            </a:r>
            <a:r>
              <a:rPr lang="ru-RU" sz="2800" dirty="0" smtClean="0"/>
              <a:t>D(</a:t>
            </a:r>
            <a:r>
              <a:rPr lang="ru-RU" sz="2800" dirty="0" err="1" smtClean="0"/>
              <a:t>f</a:t>
            </a:r>
            <a:r>
              <a:rPr lang="ru-RU" sz="2800" dirty="0" smtClean="0"/>
              <a:t>(</a:t>
            </a:r>
            <a:r>
              <a:rPr lang="ru-RU" sz="2800" dirty="0" err="1" smtClean="0"/>
              <a:t>f</a:t>
            </a:r>
            <a:r>
              <a:rPr lang="ru-RU" sz="2800" dirty="0" smtClean="0"/>
              <a:t>(</a:t>
            </a:r>
            <a:r>
              <a:rPr lang="ru-RU" sz="2800" dirty="0" err="1" smtClean="0"/>
              <a:t>b</a:t>
            </a:r>
            <a:r>
              <a:rPr lang="ru-RU" sz="2800" dirty="0"/>
              <a:t>), b)), т. е.</a:t>
            </a:r>
          </a:p>
          <a:p>
            <a:r>
              <a:rPr lang="en-US" sz="2800" dirty="0" smtClean="0">
                <a:sym typeface="Symbol"/>
              </a:rPr>
              <a:t></a:t>
            </a:r>
            <a:r>
              <a:rPr lang="ru-RU" sz="2800" dirty="0" err="1" smtClean="0"/>
              <a:t>m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dirty="0" err="1" smtClean="0"/>
              <a:t>z</a:t>
            </a:r>
            <a:r>
              <a:rPr lang="ru-RU" sz="2800" dirty="0" smtClean="0"/>
              <a:t> </a:t>
            </a:r>
            <a:r>
              <a:rPr lang="ru-RU" sz="2800" dirty="0"/>
              <a:t>D(m, z) = D(f(f(b), b) в данной интерпретации доказана теорема:  </a:t>
            </a:r>
          </a:p>
          <a:p>
            <a:r>
              <a:rPr lang="ru-RU" sz="2800" dirty="0"/>
              <a:t>    “отец отца b является его дедом”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212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Получена новая информация - знание. 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lum contrast="20000"/>
          </a:blip>
          <a:srcRect l="12994" t="50660" r="39166" b="23501"/>
          <a:stretch>
            <a:fillRect/>
          </a:stretch>
        </p:blipFill>
        <p:spPr bwMode="auto">
          <a:xfrm>
            <a:off x="430512" y="476672"/>
            <a:ext cx="7453856" cy="322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896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Хотя </a:t>
            </a:r>
            <a:r>
              <a:rPr lang="ru-RU" sz="2800" dirty="0" err="1" smtClean="0"/>
              <a:t>кванторно-логические</a:t>
            </a:r>
            <a:r>
              <a:rPr lang="ru-RU" sz="2800" dirty="0" smtClean="0"/>
              <a:t> конструкции широко </a:t>
            </a:r>
            <a:r>
              <a:rPr lang="ru-RU" sz="2800" dirty="0" err="1" smtClean="0"/>
              <a:t>использу-ются</a:t>
            </a:r>
            <a:r>
              <a:rPr lang="ru-RU" sz="2800" dirty="0" smtClean="0"/>
              <a:t> как в научной, так и в обыденной речи, их </a:t>
            </a:r>
            <a:r>
              <a:rPr lang="ru-RU" sz="2800" dirty="0" err="1" smtClean="0"/>
              <a:t>формали-зация</a:t>
            </a:r>
            <a:r>
              <a:rPr lang="ru-RU" sz="2800" dirty="0" smtClean="0"/>
              <a:t> произошла только в </a:t>
            </a:r>
            <a:r>
              <a:rPr lang="ru-RU" sz="2800" dirty="0" smtClean="0">
                <a:hlinkClick r:id="rId2" tooltip="1879"/>
              </a:rPr>
              <a:t>1879</a:t>
            </a:r>
            <a:r>
              <a:rPr lang="ru-RU" sz="2800" dirty="0" smtClean="0"/>
              <a:t> г., в книге </a:t>
            </a:r>
            <a:r>
              <a:rPr lang="ru-RU" sz="2800" dirty="0" smtClean="0">
                <a:hlinkClick r:id="rId3" tooltip="Фреге, Фридрих Людвиг Готлоб"/>
              </a:rPr>
              <a:t>Фреге</a:t>
            </a:r>
            <a:r>
              <a:rPr lang="ru-RU" sz="2800" dirty="0" smtClean="0"/>
              <a:t> «</a:t>
            </a:r>
            <a:r>
              <a:rPr lang="ru-RU" sz="2800" dirty="0" err="1" smtClean="0"/>
              <a:t>Исчисле-ние</a:t>
            </a:r>
            <a:r>
              <a:rPr lang="ru-RU" sz="2800" dirty="0" smtClean="0"/>
              <a:t> понятий». Обозначения Фреге имели вид громоздких графических конструкций и не были приняты. </a:t>
            </a:r>
            <a:r>
              <a:rPr lang="ru-RU" sz="2800" dirty="0" err="1" smtClean="0"/>
              <a:t>Впослед-ствии</a:t>
            </a:r>
            <a:r>
              <a:rPr lang="ru-RU" sz="2800" dirty="0" smtClean="0"/>
              <a:t> было предложено множество более удачных </a:t>
            </a:r>
            <a:r>
              <a:rPr lang="ru-RU" sz="2800" dirty="0" err="1" smtClean="0"/>
              <a:t>симво-лов</a:t>
            </a:r>
            <a:r>
              <a:rPr lang="ru-RU" sz="2800" dirty="0" smtClean="0"/>
              <a:t>, но общепринятыми стали обозначения для квантора существования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</a:t>
            </a:r>
            <a:r>
              <a:rPr lang="ru-RU" sz="2800" dirty="0" smtClean="0"/>
              <a:t> (перевёрнутая первая буква </a:t>
            </a:r>
            <a:r>
              <a:rPr lang="ru-RU" sz="2800" dirty="0" smtClean="0">
                <a:hlinkClick r:id="rId4" tooltip="Английский язык"/>
              </a:rPr>
              <a:t>англ.</a:t>
            </a:r>
            <a:r>
              <a:rPr lang="ru-RU" sz="2800" dirty="0" smtClean="0"/>
              <a:t>  </a:t>
            </a:r>
            <a:r>
              <a:rPr lang="ru-RU" sz="2800" i="1" dirty="0" err="1" smtClean="0"/>
              <a:t>Exists</a:t>
            </a:r>
            <a:r>
              <a:rPr lang="ru-RU" sz="2800" dirty="0" smtClean="0"/>
              <a:t> — существует), предложенное </a:t>
            </a:r>
            <a:r>
              <a:rPr lang="ru-RU" sz="2800" dirty="0" smtClean="0">
                <a:hlinkClick r:id="rId5" tooltip="Пирс, Чарльз Сандерс"/>
              </a:rPr>
              <a:t>Чарльзом Пирсом</a:t>
            </a:r>
            <a:r>
              <a:rPr lang="ru-RU" sz="2800" dirty="0" smtClean="0"/>
              <a:t> в </a:t>
            </a:r>
            <a:r>
              <a:rPr lang="ru-RU" sz="2800" dirty="0" smtClean="0">
                <a:hlinkClick r:id="rId6" tooltip="1885"/>
              </a:rPr>
              <a:t>1885</a:t>
            </a:r>
            <a:r>
              <a:rPr lang="ru-RU" sz="2800" dirty="0" smtClean="0"/>
              <a:t> г., и для квантора общности </a:t>
            </a:r>
            <a:r>
              <a:rPr lang="en-US" sz="2800" dirty="0" smtClean="0">
                <a:sym typeface="Symbol"/>
              </a:rPr>
              <a:t></a:t>
            </a:r>
            <a:r>
              <a:rPr lang="ru-RU" sz="2800" dirty="0" smtClean="0"/>
              <a:t>(</a:t>
            </a:r>
            <a:r>
              <a:rPr lang="ru-RU" sz="2800" dirty="0" smtClean="0">
                <a:hlinkClick r:id="rId4" tooltip="Английский язык"/>
              </a:rPr>
              <a:t>англ.</a:t>
            </a:r>
            <a:r>
              <a:rPr lang="ru-RU" sz="2800" dirty="0" smtClean="0"/>
              <a:t> </a:t>
            </a:r>
            <a:r>
              <a:rPr lang="ru-RU" sz="2800" i="1" dirty="0" err="1" smtClean="0"/>
              <a:t>Any</a:t>
            </a:r>
            <a:r>
              <a:rPr lang="ru-RU" sz="2800" dirty="0" smtClean="0"/>
              <a:t> — любой), образованное </a:t>
            </a:r>
            <a:r>
              <a:rPr lang="ru-RU" sz="2800" dirty="0" smtClean="0">
                <a:hlinkClick r:id="rId7" tooltip="Генцен, Герхард"/>
              </a:rPr>
              <a:t>Герхардом </a:t>
            </a:r>
            <a:r>
              <a:rPr lang="ru-RU" sz="2800" dirty="0" err="1" smtClean="0">
                <a:hlinkClick r:id="rId7" tooltip="Генцен, Герхард"/>
              </a:rPr>
              <a:t>Генценом</a:t>
            </a:r>
            <a:r>
              <a:rPr lang="ru-RU" sz="2800" dirty="0" smtClean="0"/>
              <a:t> в </a:t>
            </a:r>
            <a:r>
              <a:rPr lang="ru-RU" sz="2800" dirty="0" smtClean="0">
                <a:hlinkClick r:id="rId8" tooltip="1935"/>
              </a:rPr>
              <a:t>1935</a:t>
            </a:r>
            <a:r>
              <a:rPr lang="ru-RU" sz="2800" dirty="0" smtClean="0"/>
              <a:t> г. по аналогии с символом квантора существования. Термины «квантор», «квантификация» также предложил Пирс.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66FF"/>
                </a:solidFill>
              </a:rPr>
              <a:t>Утверждение1</a:t>
            </a:r>
            <a:r>
              <a:rPr lang="ru-RU" sz="2800" b="1" dirty="0">
                <a:solidFill>
                  <a:srgbClr val="0066FF"/>
                </a:solidFill>
              </a:rPr>
              <a:t>.</a:t>
            </a:r>
            <a:endParaRPr lang="ru-RU" sz="2800" dirty="0">
              <a:solidFill>
                <a:srgbClr val="0066FF"/>
              </a:solidFill>
            </a:endParaRPr>
          </a:p>
          <a:p>
            <a:r>
              <a:rPr lang="ru-RU" sz="2800" dirty="0"/>
              <a:t>Всевозможные интерпретации одноместного предиката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в </a:t>
            </a:r>
            <a:r>
              <a:rPr lang="en-US" sz="2800" i="1" dirty="0"/>
              <a:t>W</a:t>
            </a:r>
            <a:r>
              <a:rPr lang="en-US" sz="2800" dirty="0"/>
              <a:t> </a:t>
            </a:r>
            <a:r>
              <a:rPr lang="ru-RU" sz="2800" b="1" dirty="0">
                <a:solidFill>
                  <a:srgbClr val="0066FF"/>
                </a:solidFill>
              </a:rPr>
              <a:t>разделяют</a:t>
            </a:r>
            <a:r>
              <a:rPr lang="ru-RU" sz="2800" dirty="0"/>
              <a:t> область интерпретации  не более, чем на два подмножества (2</a:t>
            </a:r>
            <a:r>
              <a:rPr lang="ru-RU" sz="2800" baseline="30000" dirty="0"/>
              <a:t>1</a:t>
            </a:r>
            <a:r>
              <a:rPr lang="ru-RU" sz="2800" dirty="0"/>
              <a:t>), в одном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= </a:t>
            </a:r>
            <a:r>
              <a:rPr lang="en-US" sz="2800" i="1" dirty="0"/>
              <a:t>p</a:t>
            </a:r>
            <a:r>
              <a:rPr lang="ru-RU" sz="2800" dirty="0"/>
              <a:t> истинно, а в </a:t>
            </a:r>
            <a:r>
              <a:rPr lang="ru-RU" sz="2800" dirty="0" smtClean="0"/>
              <a:t>другом 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=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p</a:t>
            </a:r>
            <a:r>
              <a:rPr lang="ru-RU" sz="2800" dirty="0"/>
              <a:t> ложно. При этом для любой </a:t>
            </a:r>
            <a:r>
              <a:rPr lang="ru-RU" sz="2800" dirty="0" err="1" smtClean="0"/>
              <a:t>интерпрета</a:t>
            </a:r>
            <a:r>
              <a:rPr lang="en-US" sz="2800" dirty="0" smtClean="0"/>
              <a:t>-</a:t>
            </a:r>
            <a:r>
              <a:rPr lang="ru-RU" sz="2800" dirty="0" err="1" smtClean="0"/>
              <a:t>ции</a:t>
            </a:r>
            <a:r>
              <a:rPr lang="ru-RU" sz="2800" dirty="0" smtClean="0"/>
              <a:t>  </a:t>
            </a:r>
            <a:r>
              <a:rPr lang="en-US" sz="2800" i="1" dirty="0"/>
              <a:t>a</a:t>
            </a:r>
            <a:r>
              <a:rPr lang="ru-RU" sz="2800" dirty="0">
                <a:sym typeface="Symbol"/>
              </a:rPr>
              <a:t></a:t>
            </a:r>
            <a:r>
              <a:rPr lang="en-US" sz="2800" i="1" dirty="0"/>
              <a:t>W</a:t>
            </a:r>
            <a:r>
              <a:rPr lang="ru-RU" sz="2800" dirty="0"/>
              <a:t>, 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/</a:t>
            </a:r>
            <a:r>
              <a:rPr lang="en-US" sz="2800" i="1" dirty="0"/>
              <a:t>a</a:t>
            </a:r>
            <a:r>
              <a:rPr lang="ru-RU" sz="2800" dirty="0"/>
              <a:t>)</a:t>
            </a:r>
            <a:r>
              <a:rPr lang="ru-RU" sz="2800" dirty="0">
                <a:sym typeface="Symbol"/>
              </a:rPr>
              <a:t></a:t>
            </a:r>
            <a:r>
              <a:rPr lang="ru-RU" sz="2800" dirty="0"/>
              <a:t>{</a:t>
            </a:r>
            <a:r>
              <a:rPr lang="en-US" sz="2800" i="1" dirty="0"/>
              <a:t>T</a:t>
            </a:r>
            <a:r>
              <a:rPr lang="ru-RU" sz="2800" dirty="0"/>
              <a:t>, </a:t>
            </a:r>
            <a:r>
              <a:rPr lang="en-US" sz="2800" i="1" dirty="0"/>
              <a:t>F</a:t>
            </a:r>
            <a:r>
              <a:rPr lang="ru-RU" sz="2800" dirty="0"/>
              <a:t>}.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78092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Формулы с предикатами</a:t>
            </a:r>
            <a:endParaRPr lang="ru-RU" sz="2800" dirty="0">
              <a:solidFill>
                <a:srgbClr val="FF0000"/>
              </a:solidFill>
            </a:endParaRPr>
          </a:p>
          <a:p>
            <a:r>
              <a:rPr lang="ru-RU" sz="2800" dirty="0"/>
              <a:t>Два предиката </a:t>
            </a:r>
            <a:r>
              <a:rPr lang="en-US" sz="2800" i="1" dirty="0"/>
              <a:t>p</a:t>
            </a:r>
            <a:r>
              <a:rPr lang="ru-RU" sz="2800" i="1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), 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определяют два свойства в </a:t>
            </a:r>
            <a:r>
              <a:rPr lang="en-US" sz="2800" i="1" dirty="0"/>
              <a:t>W</a:t>
            </a:r>
            <a:r>
              <a:rPr lang="ru-RU" sz="2800" dirty="0"/>
              <a:t>.</a:t>
            </a:r>
          </a:p>
          <a:p>
            <a:r>
              <a:rPr lang="ru-RU" sz="2800" dirty="0"/>
              <a:t>Применение связок к предикатам можно определить составным предикатом в виде формулы составного предиката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6916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Интерпретация формулы с конъюнкцией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)&amp;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двух предикатов на диаграммах Эйлера-Венна выглядит следующим образом</a:t>
            </a:r>
            <a:r>
              <a:rPr lang="ru-RU" sz="2800" dirty="0" smtClean="0"/>
              <a:t>: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073" name="Group 1"/>
          <p:cNvGrpSpPr>
            <a:grpSpLocks noChangeAspect="1"/>
          </p:cNvGrpSpPr>
          <p:nvPr/>
        </p:nvGrpSpPr>
        <p:grpSpPr bwMode="auto">
          <a:xfrm>
            <a:off x="0" y="116632"/>
            <a:ext cx="9405622" cy="2251720"/>
            <a:chOff x="1418" y="1440"/>
            <a:chExt cx="8020" cy="1919"/>
          </a:xfrm>
        </p:grpSpPr>
        <p:sp>
          <p:nvSpPr>
            <p:cNvPr id="3085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418" y="1440"/>
              <a:ext cx="8020" cy="19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3995" y="1553"/>
              <a:ext cx="1769" cy="1705"/>
            </a:xfrm>
            <a:prstGeom prst="rect">
              <a:avLst/>
            </a:prstGeom>
            <a:pattFill prst="ltDnDiag">
              <a:fgClr>
                <a:srgbClr val="FFFF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4218" y="2013"/>
              <a:ext cx="798" cy="775"/>
            </a:xfrm>
            <a:prstGeom prst="ellipse">
              <a:avLst/>
            </a:prstGeom>
            <a:pattFill prst="ltHorz">
              <a:fgClr>
                <a:srgbClr val="7F7F7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4218" y="1592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1" name="Text Box 9"/>
            <p:cNvSpPr txBox="1">
              <a:spLocks noChangeArrowheads="1"/>
            </p:cNvSpPr>
            <p:nvPr/>
          </p:nvSpPr>
          <p:spPr bwMode="auto">
            <a:xfrm>
              <a:off x="4285" y="2146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6053" y="1702"/>
              <a:ext cx="2420" cy="141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х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/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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2492" y="1763"/>
              <a:ext cx="1044" cy="5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/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8" name="AutoShape 6"/>
            <p:cNvSpPr>
              <a:spLocks noChangeShapeType="1"/>
            </p:cNvSpPr>
            <p:nvPr/>
          </p:nvSpPr>
          <p:spPr bwMode="auto">
            <a:xfrm>
              <a:off x="3651" y="2078"/>
              <a:ext cx="567" cy="3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7" name="AutoShape 5"/>
            <p:cNvSpPr>
              <a:spLocks noChangeShapeType="1"/>
            </p:cNvSpPr>
            <p:nvPr/>
          </p:nvSpPr>
          <p:spPr bwMode="auto">
            <a:xfrm flipH="1">
              <a:off x="5455" y="1923"/>
              <a:ext cx="710" cy="2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6" name="Oval 4"/>
            <p:cNvSpPr>
              <a:spLocks noChangeArrowheads="1"/>
            </p:cNvSpPr>
            <p:nvPr/>
          </p:nvSpPr>
          <p:spPr bwMode="auto">
            <a:xfrm>
              <a:off x="4774" y="2013"/>
              <a:ext cx="798" cy="775"/>
            </a:xfrm>
            <a:prstGeom prst="ellipse">
              <a:avLst/>
            </a:prstGeom>
            <a:pattFill prst="ltVert">
              <a:fgClr>
                <a:srgbClr val="7F7F7F">
                  <a:alpha val="44000"/>
                </a:srgbClr>
              </a:fgClr>
              <a:bgClr>
                <a:srgbClr val="FFFFFF">
                  <a:alpha val="44000"/>
                </a:srgbClr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5036" y="2146"/>
              <a:ext cx="556" cy="4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" name="AutoShape 2"/>
            <p:cNvSpPr>
              <a:spLocks noChangeShapeType="1"/>
            </p:cNvSpPr>
            <p:nvPr/>
          </p:nvSpPr>
          <p:spPr bwMode="auto">
            <a:xfrm flipH="1" flipV="1">
              <a:off x="4911" y="2486"/>
              <a:ext cx="1174" cy="3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2128782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66FF"/>
                </a:solidFill>
              </a:rPr>
              <a:t>Утверждение 2</a:t>
            </a:r>
            <a:r>
              <a:rPr lang="ru-RU" sz="2800" b="1" dirty="0" smtClean="0">
                <a:solidFill>
                  <a:srgbClr val="0066FF"/>
                </a:solidFill>
              </a:rPr>
              <a:t>.</a:t>
            </a:r>
            <a:endParaRPr lang="ru-RU" sz="2800" dirty="0">
              <a:solidFill>
                <a:srgbClr val="0066FF"/>
              </a:solidFill>
            </a:endParaRPr>
          </a:p>
          <a:p>
            <a:r>
              <a:rPr lang="ru-RU" sz="2800" dirty="0"/>
              <a:t>Всевозможные интерпретации предикатов, </a:t>
            </a:r>
            <a:r>
              <a:rPr lang="ru-RU" sz="2800" dirty="0" smtClean="0"/>
              <a:t>определяю</a:t>
            </a:r>
            <a:r>
              <a:rPr lang="en-US" sz="2800" dirty="0" smtClean="0"/>
              <a:t>-</a:t>
            </a:r>
            <a:r>
              <a:rPr lang="ru-RU" sz="2800" dirty="0" err="1" smtClean="0"/>
              <a:t>щих</a:t>
            </a:r>
            <a:r>
              <a:rPr lang="ru-RU" sz="2800" dirty="0" smtClean="0"/>
              <a:t> </a:t>
            </a:r>
            <a:r>
              <a:rPr lang="ru-RU" sz="2800" dirty="0"/>
              <a:t>свойства объектов области интерпретации </a:t>
            </a:r>
            <a:r>
              <a:rPr lang="en-US" sz="2800" i="1" dirty="0"/>
              <a:t>W</a:t>
            </a:r>
            <a:r>
              <a:rPr lang="ru-RU" sz="2800" dirty="0"/>
              <a:t>, </a:t>
            </a:r>
            <a:r>
              <a:rPr lang="ru-RU" sz="2800" b="1" dirty="0" err="1" smtClean="0">
                <a:solidFill>
                  <a:srgbClr val="0066FF"/>
                </a:solidFill>
              </a:rPr>
              <a:t>разде</a:t>
            </a:r>
            <a:r>
              <a:rPr lang="en-US" sz="2800" b="1" dirty="0" smtClean="0">
                <a:solidFill>
                  <a:srgbClr val="0066FF"/>
                </a:solidFill>
              </a:rPr>
              <a:t>-</a:t>
            </a:r>
            <a:r>
              <a:rPr lang="ru-RU" sz="2800" b="1" dirty="0" err="1" smtClean="0">
                <a:solidFill>
                  <a:srgbClr val="0066FF"/>
                </a:solidFill>
              </a:rPr>
              <a:t>ляют</a:t>
            </a:r>
            <a:r>
              <a:rPr lang="ru-RU" sz="2800" dirty="0" smtClean="0"/>
              <a:t> </a:t>
            </a:r>
            <a:r>
              <a:rPr lang="ru-RU" sz="2800" dirty="0"/>
              <a:t>область не более чем на четыре (2</a:t>
            </a:r>
            <a:r>
              <a:rPr lang="ru-RU" sz="2800" baseline="30000" dirty="0"/>
              <a:t>2</a:t>
            </a:r>
            <a:r>
              <a:rPr lang="ru-RU" sz="2800" dirty="0"/>
              <a:t>=4) </a:t>
            </a:r>
            <a:r>
              <a:rPr lang="ru-RU" sz="2800" dirty="0" err="1" smtClean="0"/>
              <a:t>подмножест</a:t>
            </a:r>
            <a:r>
              <a:rPr lang="en-US" sz="2800" dirty="0" smtClean="0"/>
              <a:t>-</a:t>
            </a:r>
            <a:r>
              <a:rPr lang="ru-RU" sz="2800" dirty="0" err="1" smtClean="0"/>
              <a:t>ва</a:t>
            </a:r>
            <a:r>
              <a:rPr lang="ru-RU" sz="2800" dirty="0" smtClean="0"/>
              <a:t> </a:t>
            </a:r>
            <a:r>
              <a:rPr lang="ru-RU" sz="2800" dirty="0"/>
              <a:t>{</a:t>
            </a:r>
            <a:r>
              <a:rPr lang="en-US" sz="2800" i="1" dirty="0"/>
              <a:t>S</a:t>
            </a:r>
            <a:r>
              <a:rPr lang="ru-RU" sz="2800" baseline="-25000" dirty="0"/>
              <a:t>00</a:t>
            </a:r>
            <a:r>
              <a:rPr lang="ru-RU" sz="2800" dirty="0"/>
              <a:t>, </a:t>
            </a:r>
            <a:r>
              <a:rPr lang="en-US" sz="2800" i="1" dirty="0"/>
              <a:t>S</a:t>
            </a:r>
            <a:r>
              <a:rPr lang="ru-RU" sz="2800" baseline="-25000" dirty="0"/>
              <a:t>01</a:t>
            </a:r>
            <a:r>
              <a:rPr lang="ru-RU" sz="2800" dirty="0"/>
              <a:t>, </a:t>
            </a:r>
            <a:r>
              <a:rPr lang="en-US" sz="2800" i="1" dirty="0"/>
              <a:t>S</a:t>
            </a:r>
            <a:r>
              <a:rPr lang="ru-RU" sz="2800" baseline="-25000" dirty="0"/>
              <a:t>10</a:t>
            </a:r>
            <a:r>
              <a:rPr lang="ru-RU" sz="2800" dirty="0"/>
              <a:t>, </a:t>
            </a:r>
            <a:r>
              <a:rPr lang="en-US" sz="2800" i="1" dirty="0"/>
              <a:t>S</a:t>
            </a:r>
            <a:r>
              <a:rPr lang="ru-RU" sz="2800" baseline="-25000" dirty="0"/>
              <a:t>11</a:t>
            </a:r>
            <a:r>
              <a:rPr lang="ru-RU" sz="2800" dirty="0"/>
              <a:t>}. Каждое из подмножеств состоит из </a:t>
            </a:r>
            <a:r>
              <a:rPr lang="ru-RU" sz="2800" dirty="0" smtClean="0"/>
              <a:t>то</a:t>
            </a:r>
            <a:r>
              <a:rPr lang="en-US" sz="2800" dirty="0" smtClean="0"/>
              <a:t>-</a:t>
            </a:r>
            <a:r>
              <a:rPr lang="ru-RU" sz="2800" dirty="0" smtClean="0"/>
              <a:t>чек </a:t>
            </a:r>
            <a:r>
              <a:rPr lang="ru-RU" sz="2800" dirty="0"/>
              <a:t>(объектов), для которых предикаты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)=</a:t>
            </a:r>
            <a:r>
              <a:rPr lang="en-US" sz="2800" i="1" dirty="0"/>
              <a:t>p</a:t>
            </a:r>
            <a:r>
              <a:rPr lang="ru-RU" sz="2800" dirty="0"/>
              <a:t> и 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ru-RU" sz="2800" i="1" dirty="0" err="1"/>
              <a:t>х</a:t>
            </a:r>
            <a:r>
              <a:rPr lang="ru-RU" sz="2800" dirty="0"/>
              <a:t>)=</a:t>
            </a:r>
            <a:r>
              <a:rPr lang="en-US" sz="2800" i="1" dirty="0" smtClean="0"/>
              <a:t>q</a:t>
            </a:r>
            <a:r>
              <a:rPr lang="ru-RU" sz="2800" dirty="0"/>
              <a:t> </a:t>
            </a:r>
            <a:r>
              <a:rPr lang="ru-RU" sz="2800" dirty="0" smtClean="0"/>
              <a:t>принимают </a:t>
            </a:r>
            <a:r>
              <a:rPr lang="ru-RU" sz="2800" dirty="0"/>
              <a:t>значения (</a:t>
            </a:r>
            <a:r>
              <a:rPr lang="en-US" sz="2800" i="1" dirty="0" err="1"/>
              <a:t>pq</a:t>
            </a:r>
            <a:r>
              <a:rPr lang="ru-RU" sz="2800" dirty="0"/>
              <a:t>) = {</a:t>
            </a:r>
            <a:r>
              <a:rPr lang="ru-RU" sz="2800" i="1" dirty="0"/>
              <a:t>ТТ </a:t>
            </a:r>
            <a:r>
              <a:rPr lang="ru-RU" sz="2800" dirty="0"/>
              <a:t>= 11, </a:t>
            </a:r>
            <a:r>
              <a:rPr lang="en-US" sz="2800" i="1" dirty="0"/>
              <a:t>FF </a:t>
            </a:r>
            <a:r>
              <a:rPr lang="ru-RU" sz="2800" dirty="0"/>
              <a:t>= 00, </a:t>
            </a:r>
            <a:r>
              <a:rPr lang="en-US" sz="2800" i="1" dirty="0"/>
              <a:t>TF </a:t>
            </a:r>
            <a:r>
              <a:rPr lang="ru-RU" sz="2800" dirty="0"/>
              <a:t>= 10, </a:t>
            </a:r>
            <a:r>
              <a:rPr lang="en-US" sz="2800" i="1" dirty="0"/>
              <a:t>FT </a:t>
            </a:r>
            <a:r>
              <a:rPr lang="ru-RU" sz="2800" dirty="0"/>
              <a:t>= 01}. Например, подмножество </a:t>
            </a:r>
            <a:r>
              <a:rPr lang="en-US" sz="2800" i="1" dirty="0"/>
              <a:t>S</a:t>
            </a:r>
            <a:r>
              <a:rPr lang="ru-RU" sz="2800" baseline="-25000" dirty="0"/>
              <a:t>10</a:t>
            </a:r>
            <a:r>
              <a:rPr lang="ru-RU" sz="2800" dirty="0"/>
              <a:t> определяет истинность следующего высказывания-факта “объект </a:t>
            </a:r>
            <a:r>
              <a:rPr lang="en-US" sz="2800" i="1" dirty="0"/>
              <a:t>x</a:t>
            </a:r>
            <a:r>
              <a:rPr lang="ru-RU" sz="2800" dirty="0"/>
              <a:t> </a:t>
            </a:r>
            <a:r>
              <a:rPr lang="ru-RU" sz="2800" dirty="0" smtClean="0"/>
              <a:t>обладает свойством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 и не обладает свойством </a:t>
            </a:r>
            <a:r>
              <a:rPr lang="en-US" sz="2800" i="1" dirty="0"/>
              <a:t>q</a:t>
            </a:r>
            <a:r>
              <a:rPr lang="ru-RU" sz="2800" dirty="0"/>
              <a:t>(</a:t>
            </a:r>
            <a:r>
              <a:rPr lang="en-US" sz="2800" i="1" dirty="0"/>
              <a:t>x</a:t>
            </a:r>
            <a:r>
              <a:rPr lang="ru-RU" sz="2800" dirty="0"/>
              <a:t>)” или </a:t>
            </a:r>
            <a:r>
              <a:rPr lang="ru-RU" sz="2800" dirty="0" err="1" smtClean="0"/>
              <a:t>форму-лой</a:t>
            </a:r>
            <a:r>
              <a:rPr lang="ru-RU" sz="2800" dirty="0" smtClean="0"/>
              <a:t>  </a:t>
            </a:r>
            <a:r>
              <a:rPr lang="en-US" sz="2800" i="1" dirty="0"/>
              <a:t>p</a:t>
            </a:r>
            <a:r>
              <a:rPr lang="ru-RU" sz="2800" dirty="0"/>
              <a:t>&amp;</a:t>
            </a:r>
            <a:r>
              <a:rPr lang="ru-RU" sz="2800" dirty="0">
                <a:sym typeface="Symbol"/>
              </a:rPr>
              <a:t></a:t>
            </a:r>
            <a:r>
              <a:rPr lang="en-US" sz="2800" i="1" dirty="0"/>
              <a:t>q</a:t>
            </a:r>
            <a:r>
              <a:rPr lang="ru-RU" sz="28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10597</Words>
  <Application>Microsoft Office PowerPoint</Application>
  <PresentationFormat>Экран (4:3)</PresentationFormat>
  <Paragraphs>655</Paragraphs>
  <Slides>74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81" baseType="lpstr">
      <vt:lpstr>Arial</vt:lpstr>
      <vt:lpstr>Calibri</vt:lpstr>
      <vt:lpstr>Symbol</vt:lpstr>
      <vt:lpstr>Times New Roman</vt:lpstr>
      <vt:lpstr>Wingdings</vt:lpstr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Пользователь Windows</cp:lastModifiedBy>
  <cp:revision>105</cp:revision>
  <dcterms:created xsi:type="dcterms:W3CDTF">2014-04-06T09:36:22Z</dcterms:created>
  <dcterms:modified xsi:type="dcterms:W3CDTF">2021-03-13T05:01:56Z</dcterms:modified>
</cp:coreProperties>
</file>