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CA59A9F-2271-4427-B1F7-D61A9605338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58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78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561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067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10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380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678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082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69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19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83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26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99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05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72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55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9A9F-2271-4427-B1F7-D61A9605338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8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A59A9F-2271-4427-B1F7-D61A96053386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3F5A0A-9812-441D-9CEA-E237890CB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18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С. Ю. Витте и его реформы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455317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Работу выполнил студент</a:t>
            </a:r>
          </a:p>
          <a:p>
            <a:pPr algn="r"/>
            <a:r>
              <a:rPr lang="ru-RU" dirty="0"/>
              <a:t>Хатиб Ватан 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20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Железнодорожная реформа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4598323" cy="3318936"/>
          </a:xfrm>
        </p:spPr>
        <p:txBody>
          <a:bodyPr>
            <a:normAutofit fontScale="62500" lnSpcReduction="20000"/>
          </a:bodyPr>
          <a:lstStyle/>
          <a:p>
            <a:r>
              <a:rPr lang="ru-RU" dirty="0">
                <a:solidFill>
                  <a:srgbClr val="333333"/>
                </a:solidFill>
                <a:latin typeface="Helvetica Neue"/>
              </a:rPr>
              <a:t>В 1889 г. было издано Временное положение о</a:t>
            </a:r>
            <a:r>
              <a:rPr lang="ru-RU" dirty="0"/>
              <a:t> 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железнодорожных тарифах. Таким образом, тарифное</a:t>
            </a:r>
            <a:r>
              <a:rPr lang="ru-RU" dirty="0"/>
              <a:t> 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дело было поставлено под государственный контроль. В</a:t>
            </a:r>
            <a:r>
              <a:rPr lang="ru-RU" dirty="0"/>
              <a:t> 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дальнейшем Витте публиковал новые редакции</a:t>
            </a:r>
            <a:r>
              <a:rPr lang="ru-RU" dirty="0"/>
              <a:t> 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положение и, маневрируя тарифными ставками, менял</a:t>
            </a:r>
            <a:br>
              <a:rPr lang="ru-RU" dirty="0"/>
            </a:br>
            <a:r>
              <a:rPr lang="ru-RU" dirty="0">
                <a:solidFill>
                  <a:srgbClr val="333333"/>
                </a:solidFill>
                <a:latin typeface="Helvetica Neue"/>
              </a:rPr>
              <a:t>направления грузопотоков, поощряя те или иные статьи</a:t>
            </a:r>
            <a:r>
              <a:rPr lang="ru-RU" dirty="0"/>
              <a:t> 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экспорта, а порою и ограждая покровительствуемые</a:t>
            </a:r>
            <a:r>
              <a:rPr lang="ru-RU" dirty="0"/>
              <a:t> 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отрасли промышленности от конкурентных импортных</a:t>
            </a:r>
            <a:r>
              <a:rPr lang="ru-RU" dirty="0"/>
              <a:t> 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товаров, то есть, поддерживая отечественного</a:t>
            </a:r>
            <a:r>
              <a:rPr lang="ru-RU" dirty="0"/>
              <a:t> 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производителя. Другое направление реформирования</a:t>
            </a:r>
            <a:br>
              <a:rPr lang="ru-RU" dirty="0"/>
            </a:br>
            <a:r>
              <a:rPr lang="ru-RU" dirty="0">
                <a:solidFill>
                  <a:srgbClr val="333333"/>
                </a:solidFill>
                <a:latin typeface="Helvetica Neue"/>
              </a:rPr>
              <a:t>железнодорожного хозяйства</a:t>
            </a:r>
            <a:br>
              <a:rPr lang="ru-RU" dirty="0"/>
            </a:br>
            <a:r>
              <a:rPr lang="ru-RU" dirty="0">
                <a:solidFill>
                  <a:srgbClr val="333333"/>
                </a:solidFill>
                <a:latin typeface="Helvetica Neue"/>
              </a:rPr>
              <a:t>при Витте – выкуп убыточных</a:t>
            </a:r>
            <a:br>
              <a:rPr lang="ru-RU" dirty="0"/>
            </a:br>
            <a:r>
              <a:rPr lang="ru-RU" dirty="0">
                <a:solidFill>
                  <a:srgbClr val="333333"/>
                </a:solidFill>
                <a:latin typeface="Helvetica Neue"/>
              </a:rPr>
              <a:t>железных дорог государством.</a:t>
            </a:r>
            <a:endParaRPr lang="ru-RU" dirty="0"/>
          </a:p>
        </p:txBody>
      </p:sp>
      <p:pic>
        <p:nvPicPr>
          <p:cNvPr id="9218" name="Picture 2" descr="Витте – человек с железной дорог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063" y="2726184"/>
            <a:ext cx="3942282" cy="298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603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Результаты реформ Витт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62" y="1662804"/>
            <a:ext cx="9839325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436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6493624" cy="3318936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В российском обществе реформы Витте воспринимались негативно, причем всеми людьми. Главным критиком проводимой экономической политики был Николай 2, который называл министр финансов «республиканцем». В результате сложилась парадоксальная ситуация. Представители самодержавия не любили Витте, называя его республиканцем или человеком, который поддерживается антирусской позиции, а революционеры не любили Витте  за то, что он поддерживал самодержавие. Кто из этих людей оказался прав? Однозначно ответить на этот вопрос невозможно, но именно реформы Сергея Юльевича укрепили в России позиции промышленников и капиталистов. А это в свою очередь была одна из причин крушения Российской Империи.</a:t>
            </a:r>
            <a:endParaRPr lang="ru-RU" dirty="0"/>
          </a:p>
        </p:txBody>
      </p:sp>
      <p:pic>
        <p:nvPicPr>
          <p:cNvPr id="11266" name="Picture 2" descr="Правила жизни Сергея Витте • Arzam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612" y="2685011"/>
            <a:ext cx="2189567" cy="284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98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С.Ю. Витте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3692235" cy="3318936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rgbClr val="333333"/>
                </a:solidFill>
                <a:latin typeface="Helvetica Neue"/>
              </a:rPr>
              <a:t>СЕРГЕЙ ЮЛЬЕВИЧ ВИТТЕ</a:t>
            </a:r>
            <a:br>
              <a:rPr lang="ru-RU" dirty="0"/>
            </a:br>
            <a:r>
              <a:rPr lang="ru-RU" dirty="0">
                <a:solidFill>
                  <a:srgbClr val="333333"/>
                </a:solidFill>
                <a:latin typeface="Helvetica Neue"/>
              </a:rPr>
              <a:t>Сергей Юльевич Витте (18491915) — граф (1905),</a:t>
            </a:r>
            <a:br>
              <a:rPr lang="ru-RU" dirty="0"/>
            </a:br>
            <a:r>
              <a:rPr lang="ru-RU" dirty="0">
                <a:solidFill>
                  <a:srgbClr val="333333"/>
                </a:solidFill>
                <a:latin typeface="Helvetica Neue"/>
              </a:rPr>
              <a:t>российский государственный</a:t>
            </a:r>
            <a:br>
              <a:rPr lang="ru-RU" dirty="0"/>
            </a:br>
            <a:r>
              <a:rPr lang="ru-RU" dirty="0">
                <a:solidFill>
                  <a:srgbClr val="333333"/>
                </a:solidFill>
                <a:latin typeface="Helvetica Neue"/>
              </a:rPr>
              <a:t>деятель, почетный член</a:t>
            </a:r>
            <a:br>
              <a:rPr lang="ru-RU" dirty="0"/>
            </a:br>
            <a:r>
              <a:rPr lang="ru-RU" dirty="0">
                <a:solidFill>
                  <a:srgbClr val="333333"/>
                </a:solidFill>
                <a:latin typeface="Helvetica Neue"/>
              </a:rPr>
              <a:t>Петербургской АН (1893).</a:t>
            </a:r>
            <a:br>
              <a:rPr lang="ru-RU" dirty="0"/>
            </a:br>
            <a:r>
              <a:rPr lang="ru-RU" dirty="0">
                <a:solidFill>
                  <a:srgbClr val="333333"/>
                </a:solidFill>
                <a:latin typeface="Helvetica Neue"/>
              </a:rPr>
              <a:t>Министр путей сообщений в</a:t>
            </a:r>
            <a:br>
              <a:rPr lang="ru-RU" dirty="0"/>
            </a:br>
            <a:r>
              <a:rPr lang="ru-RU" dirty="0">
                <a:solidFill>
                  <a:srgbClr val="333333"/>
                </a:solidFill>
                <a:latin typeface="Helvetica Neue"/>
              </a:rPr>
              <a:t>1892, финансов с 1892,</a:t>
            </a:r>
            <a:br>
              <a:rPr lang="ru-RU" dirty="0"/>
            </a:br>
            <a:r>
              <a:rPr lang="ru-RU" dirty="0">
                <a:solidFill>
                  <a:srgbClr val="333333"/>
                </a:solidFill>
                <a:latin typeface="Helvetica Neue"/>
              </a:rPr>
              <a:t>председатель Кабинета</a:t>
            </a:r>
            <a:br>
              <a:rPr lang="ru-RU" dirty="0"/>
            </a:br>
            <a:r>
              <a:rPr lang="ru-RU" dirty="0">
                <a:solidFill>
                  <a:srgbClr val="333333"/>
                </a:solidFill>
                <a:latin typeface="Helvetica Neue"/>
              </a:rPr>
              <a:t>министров с 1903, Совета</a:t>
            </a:r>
            <a:br>
              <a:rPr lang="ru-RU" dirty="0"/>
            </a:br>
            <a:r>
              <a:rPr lang="ru-RU" dirty="0">
                <a:solidFill>
                  <a:srgbClr val="333333"/>
                </a:solidFill>
                <a:latin typeface="Helvetica Neue"/>
              </a:rPr>
              <a:t>Министров в 1905-06.</a:t>
            </a:r>
            <a:br>
              <a:rPr lang="ru-RU" dirty="0"/>
            </a:br>
            <a:r>
              <a:rPr lang="ru-RU" dirty="0">
                <a:solidFill>
                  <a:srgbClr val="333333"/>
                </a:solidFill>
                <a:latin typeface="Helvetica Neue"/>
              </a:rPr>
              <a:t>Инициатор введения винной</a:t>
            </a:r>
            <a:br>
              <a:rPr lang="ru-RU" dirty="0"/>
            </a:br>
            <a:r>
              <a:rPr lang="ru-RU" dirty="0">
                <a:solidFill>
                  <a:srgbClr val="333333"/>
                </a:solidFill>
                <a:latin typeface="Helvetica Neue"/>
              </a:rPr>
              <a:t>монополии (1894), проведения</a:t>
            </a:r>
            <a:br>
              <a:rPr lang="ru-RU" dirty="0"/>
            </a:br>
            <a:r>
              <a:rPr lang="ru-RU" dirty="0">
                <a:solidFill>
                  <a:srgbClr val="333333"/>
                </a:solidFill>
                <a:latin typeface="Helvetica Neue"/>
              </a:rPr>
              <a:t>денежной реформы (1897),</a:t>
            </a:r>
            <a:br>
              <a:rPr lang="ru-RU" dirty="0"/>
            </a:br>
            <a:r>
              <a:rPr lang="ru-RU" dirty="0">
                <a:solidFill>
                  <a:srgbClr val="333333"/>
                </a:solidFill>
                <a:latin typeface="Helvetica Neue"/>
              </a:rPr>
              <a:t>строительства Сибирской ж. д</a:t>
            </a:r>
            <a:endParaRPr lang="ru-RU" dirty="0"/>
          </a:p>
        </p:txBody>
      </p:sp>
      <p:pic>
        <p:nvPicPr>
          <p:cNvPr id="1026" name="Picture 2" descr="Витте, Сергей Юльевич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789" y="2556932"/>
            <a:ext cx="2504498" cy="335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Реформы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3459479" cy="3318936"/>
          </a:xfrm>
        </p:spPr>
        <p:txBody>
          <a:bodyPr>
            <a:normAutofit fontScale="62500" lnSpcReduction="20000"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Реформы Витте 1892-1903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гг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 проводились в России с целью ликвидировать отставание промышленности от западных стран. Часто ученые называют эти реформы индустриализацией царской России. Их специфика заключалась в том, что реформы охватили все основные сферы жизнедеятельности государства, позволив совершить экономике колоссальный скачок. Именно поэтому сегодня используется такой термин, как «золотое десятилетие» русской промышленности.</a:t>
            </a:r>
            <a:endParaRPr lang="ru-RU" dirty="0"/>
          </a:p>
        </p:txBody>
      </p:sp>
      <p:pic>
        <p:nvPicPr>
          <p:cNvPr id="2050" name="Picture 2" descr="Министр-максималист: граф Витте спасал Россию и не стеснялся в выражениях |  Статьи | Извест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164" y="2759825"/>
            <a:ext cx="4767093" cy="268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77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реформ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4814454" cy="3318936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rgbClr val="333333"/>
                </a:solidFill>
                <a:latin typeface="Helvetica Neue"/>
              </a:rPr>
              <a:t>поощрение развития тяжелой промышленности</a:t>
            </a:r>
            <a:endParaRPr lang="ru-RU" dirty="0"/>
          </a:p>
          <a:p>
            <a:r>
              <a:rPr lang="ru-RU" dirty="0">
                <a:solidFill>
                  <a:srgbClr val="333333"/>
                </a:solidFill>
                <a:latin typeface="Helvetica Neue"/>
              </a:rPr>
              <a:t>поощрение развития частного</a:t>
            </a:r>
            <a:br>
              <a:rPr lang="ru-RU" dirty="0"/>
            </a:br>
            <a:r>
              <a:rPr lang="ru-RU" dirty="0">
                <a:solidFill>
                  <a:srgbClr val="333333"/>
                </a:solidFill>
                <a:latin typeface="Helvetica Neue"/>
              </a:rPr>
              <a:t>предпринимательства</a:t>
            </a:r>
            <a:endParaRPr lang="ru-RU" dirty="0"/>
          </a:p>
          <a:p>
            <a:r>
              <a:rPr lang="ru-RU" dirty="0">
                <a:solidFill>
                  <a:srgbClr val="333333"/>
                </a:solidFill>
                <a:latin typeface="Helvetica Neue"/>
              </a:rPr>
              <a:t>создание таможенной защиты для</a:t>
            </a:r>
            <a:br>
              <a:rPr lang="ru-RU" dirty="0"/>
            </a:br>
            <a:r>
              <a:rPr lang="ru-RU" dirty="0" err="1">
                <a:solidFill>
                  <a:srgbClr val="333333"/>
                </a:solidFill>
                <a:latin typeface="Helvetica Neue"/>
              </a:rPr>
              <a:t>промышленности,поощрение</a:t>
            </a:r>
            <a:r>
              <a:rPr lang="ru-RU" dirty="0">
                <a:solidFill>
                  <a:srgbClr val="333333"/>
                </a:solidFill>
                <a:latin typeface="Helvetica Neue"/>
              </a:rPr>
              <a:t> вывоза</a:t>
            </a:r>
            <a:br>
              <a:rPr lang="ru-RU" dirty="0"/>
            </a:br>
            <a:r>
              <a:rPr lang="ru-RU" dirty="0">
                <a:solidFill>
                  <a:srgbClr val="333333"/>
                </a:solidFill>
                <a:latin typeface="Helvetica Neue"/>
              </a:rPr>
              <a:t>промышленных товаров</a:t>
            </a:r>
            <a:endParaRPr lang="ru-RU" dirty="0"/>
          </a:p>
          <a:p>
            <a:r>
              <a:rPr lang="ru-RU" dirty="0">
                <a:solidFill>
                  <a:srgbClr val="333333"/>
                </a:solidFill>
                <a:latin typeface="Helvetica Neue"/>
              </a:rPr>
              <a:t>увеличение денег в казне</a:t>
            </a:r>
            <a:endParaRPr lang="ru-RU" dirty="0"/>
          </a:p>
          <a:p>
            <a:r>
              <a:rPr lang="ru-RU" dirty="0">
                <a:solidFill>
                  <a:srgbClr val="333333"/>
                </a:solidFill>
                <a:latin typeface="Helvetica Neue"/>
              </a:rPr>
              <a:t>дополнительное привлечение иностранного</a:t>
            </a:r>
            <a:br>
              <a:rPr lang="ru-RU" dirty="0"/>
            </a:br>
            <a:r>
              <a:rPr lang="ru-RU" dirty="0">
                <a:solidFill>
                  <a:srgbClr val="333333"/>
                </a:solidFill>
                <a:latin typeface="Helvetica Neue"/>
              </a:rPr>
              <a:t>капитала в </a:t>
            </a:r>
            <a:r>
              <a:rPr lang="ru-RU" dirty="0" err="1">
                <a:solidFill>
                  <a:srgbClr val="333333"/>
                </a:solidFill>
                <a:latin typeface="Helvetica Neue"/>
              </a:rPr>
              <a:t>россию</a:t>
            </a:r>
            <a:endParaRPr lang="ru-RU" dirty="0"/>
          </a:p>
        </p:txBody>
      </p:sp>
      <p:pic>
        <p:nvPicPr>
          <p:cNvPr id="3074" name="Picture 2" descr="Граф Витте: реформатор, славянофил и любитель общества актрис – стать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922" y="2587416"/>
            <a:ext cx="2250438" cy="328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99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Реформы Витт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064" y="749520"/>
            <a:ext cx="8290154" cy="534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22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680169"/>
              </p:ext>
            </p:extLst>
          </p:nvPr>
        </p:nvGraphicFramePr>
        <p:xfrm>
          <a:off x="1321724" y="964276"/>
          <a:ext cx="9110749" cy="5003883"/>
        </p:xfrm>
        <a:graphic>
          <a:graphicData uri="http://schemas.openxmlformats.org/drawingml/2006/table">
            <a:tbl>
              <a:tblPr/>
              <a:tblGrid>
                <a:gridCol w="2277688">
                  <a:extLst>
                    <a:ext uri="{9D8B030D-6E8A-4147-A177-3AD203B41FA5}">
                      <a16:colId xmlns:a16="http://schemas.microsoft.com/office/drawing/2014/main" val="2813255654"/>
                    </a:ext>
                  </a:extLst>
                </a:gridCol>
                <a:gridCol w="1366612">
                  <a:extLst>
                    <a:ext uri="{9D8B030D-6E8A-4147-A177-3AD203B41FA5}">
                      <a16:colId xmlns:a16="http://schemas.microsoft.com/office/drawing/2014/main" val="827984997"/>
                    </a:ext>
                  </a:extLst>
                </a:gridCol>
                <a:gridCol w="2277688">
                  <a:extLst>
                    <a:ext uri="{9D8B030D-6E8A-4147-A177-3AD203B41FA5}">
                      <a16:colId xmlns:a16="http://schemas.microsoft.com/office/drawing/2014/main" val="152984042"/>
                    </a:ext>
                  </a:extLst>
                </a:gridCol>
                <a:gridCol w="3188761">
                  <a:extLst>
                    <a:ext uri="{9D8B030D-6E8A-4147-A177-3AD203B41FA5}">
                      <a16:colId xmlns:a16="http://schemas.microsoft.com/office/drawing/2014/main" val="3902589486"/>
                    </a:ext>
                  </a:extLst>
                </a:gridCol>
              </a:tblGrid>
              <a:tr h="37659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Реформа</a:t>
                      </a:r>
                    </a:p>
                  </a:txBody>
                  <a:tcPr marL="37279" marR="37279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Год проведения</a:t>
                      </a:r>
                    </a:p>
                  </a:txBody>
                  <a:tcPr marL="37279" marR="37279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Задачи</a:t>
                      </a:r>
                    </a:p>
                  </a:txBody>
                  <a:tcPr marL="37279" marR="37279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Последствия</a:t>
                      </a:r>
                    </a:p>
                  </a:txBody>
                  <a:tcPr marL="37279" marR="37279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57472"/>
                  </a:ext>
                </a:extLst>
              </a:tr>
              <a:tr h="1022185"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«Винная» реформа</a:t>
                      </a:r>
                    </a:p>
                  </a:txBody>
                  <a:tcPr marL="37279" marR="37279" marT="18640" marB="186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1895</a:t>
                      </a:r>
                    </a:p>
                  </a:txBody>
                  <a:tcPr marL="37279" marR="37279" marT="18640" marB="186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Создание государственной монополии на продажу всех спиртных изделий, включая вино.</a:t>
                      </a:r>
                    </a:p>
                  </a:txBody>
                  <a:tcPr marL="37279" marR="37279" marT="18640" marB="186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Увеличение поступлений в бюджет до 500 млн рублей в год. «Винные» деньги это примерно 28% бюджета.</a:t>
                      </a:r>
                    </a:p>
                  </a:txBody>
                  <a:tcPr marL="37279" marR="37279" marT="18640" marB="186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554584"/>
                  </a:ext>
                </a:extLst>
              </a:tr>
              <a:tr h="860788"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Денежная реформа</a:t>
                      </a:r>
                    </a:p>
                  </a:txBody>
                  <a:tcPr marL="37279" marR="37279" marT="18640" marB="186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</a:rPr>
                        <a:t>1897</a:t>
                      </a:r>
                    </a:p>
                  </a:txBody>
                  <a:tcPr marL="37279" marR="37279" marT="18640" marB="186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Введение золотого стандарта, обеспечение российского рубля золотом</a:t>
                      </a:r>
                    </a:p>
                  </a:txBody>
                  <a:tcPr marL="37279" marR="37279" marT="18640" marB="186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</a:rPr>
                        <a:t>Снижена инфляция в стране. Восстановлено международное доверие к рублю. Стабилизация цен.   Условия для иностранных инвестиций.</a:t>
                      </a:r>
                    </a:p>
                  </a:txBody>
                  <a:tcPr marL="37279" marR="37279" marT="18640" marB="186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561598"/>
                  </a:ext>
                </a:extLst>
              </a:tr>
              <a:tr h="1183584"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Протекционизм</a:t>
                      </a:r>
                    </a:p>
                  </a:txBody>
                  <a:tcPr marL="37279" marR="37279" marT="18640" marB="186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1891</a:t>
                      </a:r>
                    </a:p>
                  </a:txBody>
                  <a:tcPr marL="37279" marR="37279" marT="18640" marB="186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Поддержка отечественного производителя, за счет увеличения таможенных пошлин на ввоз товаров из заграницы.</a:t>
                      </a:r>
                    </a:p>
                  </a:txBody>
                  <a:tcPr marL="37279" marR="37279" marT="18640" marB="186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Рост промышленности. Экономический подъем страны.</a:t>
                      </a:r>
                    </a:p>
                  </a:txBody>
                  <a:tcPr marL="37279" marR="37279" marT="18640" marB="186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611424"/>
                  </a:ext>
                </a:extLst>
              </a:tr>
              <a:tr h="1344980"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Налоговая реформа</a:t>
                      </a:r>
                    </a:p>
                  </a:txBody>
                  <a:tcPr marL="37279" marR="37279" marT="18640" marB="186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1890</a:t>
                      </a:r>
                    </a:p>
                  </a:txBody>
                  <a:tcPr marL="37279" marR="37279" marT="18640" marB="186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Увеличение поступлений в бюджет.</a:t>
                      </a:r>
                    </a:p>
                  </a:txBody>
                  <a:tcPr marL="37279" marR="37279" marT="18640" marB="186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</a:rPr>
                        <a:t>Введение дополнительных косвенных налогов на сахар, керосин, спички, табак. Впервые был введен «квартирный налог». Увеличены налоги на оформление государственных документов.  Поступления от налогов увеличились на 42,7%.</a:t>
                      </a:r>
                    </a:p>
                  </a:txBody>
                  <a:tcPr marL="37279" marR="37279" marT="18640" marB="186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557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43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Винная реформа</a:t>
            </a:r>
          </a:p>
        </p:txBody>
      </p:sp>
      <p:pic>
        <p:nvPicPr>
          <p:cNvPr id="5123" name="Picture 3" descr="Реформы Витте кратко, денежная, аграрная, налоговая, промышленная, суть и  последствия, таблица, противники, метод проведения денежной реформы |  tvercult.r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623" y="2575652"/>
            <a:ext cx="5104423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Книга &amp;quot;Винная монополия в России&amp;quot; Фридман Михаил Исидорович – купить книгу  ISBN 5-98889-003-2 с быстрой доставкой в интернет-магазине OZ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432" y="2557461"/>
            <a:ext cx="2163677" cy="333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20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Финансовая реформа</a:t>
            </a:r>
          </a:p>
        </p:txBody>
      </p:sp>
      <p:pic>
        <p:nvPicPr>
          <p:cNvPr id="7170" name="Picture 2" descr="Золотой рубль (реформа С.Ю. Витте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2556932"/>
            <a:ext cx="48006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Денежная реформа в России 1895—1897 годов — Википедия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126" y="2556932"/>
            <a:ext cx="3331623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42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Приток иностранного капитала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8288969"/>
              </p:ext>
            </p:extLst>
          </p:nvPr>
        </p:nvGraphicFramePr>
        <p:xfrm>
          <a:off x="1295401" y="2759825"/>
          <a:ext cx="3509356" cy="3048610"/>
        </p:xfrm>
        <a:graphic>
          <a:graphicData uri="http://schemas.openxmlformats.org/drawingml/2006/table">
            <a:tbl>
              <a:tblPr/>
              <a:tblGrid>
                <a:gridCol w="3509356">
                  <a:extLst>
                    <a:ext uri="{9D8B030D-6E8A-4147-A177-3AD203B41FA5}">
                      <a16:colId xmlns:a16="http://schemas.microsoft.com/office/drawing/2014/main" val="2196579229"/>
                    </a:ext>
                  </a:extLst>
                </a:gridCol>
              </a:tblGrid>
              <a:tr h="2630665">
                <a:tc>
                  <a:txBody>
                    <a:bodyPr/>
                    <a:lstStyle/>
                    <a:p>
                      <a:pPr algn="just" fontAlgn="t"/>
                      <a:r>
                        <a:rPr lang="ru-RU" sz="1500" dirty="0">
                          <a:effectLst/>
                        </a:rPr>
                        <a:t>Один из эффектов денежной реформы Витте и его экономической политики стал приток иностранного капитала в Россию. Общая сумма инвестиций в российскую промышленность составила 2,3 млрд рублей. Основные страны, которые инвестировали в российскую экономику конца 19 начала 20 века:</a:t>
                      </a:r>
                    </a:p>
                    <a:p>
                      <a:pPr algn="just" fontAlgn="t">
                        <a:buFont typeface="Arial" panose="020B0604020202020204" pitchFamily="34" charset="0"/>
                        <a:buChar char="•"/>
                      </a:pPr>
                      <a:r>
                        <a:rPr lang="ru-RU" sz="1500" dirty="0">
                          <a:effectLst/>
                        </a:rPr>
                        <a:t>Франция – 732 млн</a:t>
                      </a:r>
                    </a:p>
                    <a:p>
                      <a:pPr algn="just" fontAlgn="t">
                        <a:buFont typeface="Arial" panose="020B0604020202020204" pitchFamily="34" charset="0"/>
                        <a:buChar char="•"/>
                      </a:pPr>
                      <a:r>
                        <a:rPr lang="ru-RU" sz="1500" dirty="0">
                          <a:effectLst/>
                        </a:rPr>
                        <a:t>Великобритания – 507 млн</a:t>
                      </a:r>
                    </a:p>
                    <a:p>
                      <a:pPr algn="just" fontAlgn="t">
                        <a:buFont typeface="Arial" panose="020B0604020202020204" pitchFamily="34" charset="0"/>
                        <a:buChar char="•"/>
                      </a:pPr>
                      <a:r>
                        <a:rPr lang="ru-RU" sz="1500" dirty="0">
                          <a:effectLst/>
                        </a:rPr>
                        <a:t>Германия – 442 млн</a:t>
                      </a:r>
                    </a:p>
                    <a:p>
                      <a:pPr algn="just" fontAlgn="t">
                        <a:buFont typeface="Arial" panose="020B0604020202020204" pitchFamily="34" charset="0"/>
                        <a:buChar char="•"/>
                      </a:pPr>
                      <a:r>
                        <a:rPr lang="ru-RU" sz="1500" dirty="0">
                          <a:effectLst/>
                        </a:rPr>
                        <a:t>Бельгия – 382 млн</a:t>
                      </a:r>
                    </a:p>
                    <a:p>
                      <a:pPr algn="just" fontAlgn="t">
                        <a:buFont typeface="Arial" panose="020B0604020202020204" pitchFamily="34" charset="0"/>
                        <a:buChar char="•"/>
                      </a:pPr>
                      <a:r>
                        <a:rPr lang="ru-RU" sz="1500" dirty="0">
                          <a:effectLst/>
                        </a:rPr>
                        <a:t>США – 178 млн</a:t>
                      </a:r>
                    </a:p>
                  </a:txBody>
                  <a:tcPr marL="76810" marR="76810" marT="38405" marB="384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995110"/>
                  </a:ext>
                </a:extLst>
              </a:tr>
            </a:tbl>
          </a:graphicData>
        </a:graphic>
      </p:graphicFrame>
      <p:pic>
        <p:nvPicPr>
          <p:cNvPr id="8194" name="Picture 2" descr="Резвитие промышленности России в начале 20 ве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918" y="2621624"/>
            <a:ext cx="4567516" cy="332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714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87</TotalTime>
  <Words>590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Garamond</vt:lpstr>
      <vt:lpstr>Helvetica Neue</vt:lpstr>
      <vt:lpstr>Times New Roman</vt:lpstr>
      <vt:lpstr>Натуральные материалы</vt:lpstr>
      <vt:lpstr>С. Ю. Витте и его реформы</vt:lpstr>
      <vt:lpstr>С.Ю. Витте</vt:lpstr>
      <vt:lpstr>Реформы</vt:lpstr>
      <vt:lpstr>Задачи реформ</vt:lpstr>
      <vt:lpstr>PowerPoint Presentation</vt:lpstr>
      <vt:lpstr>PowerPoint Presentation</vt:lpstr>
      <vt:lpstr>Винная реформа</vt:lpstr>
      <vt:lpstr>Финансовая реформа</vt:lpstr>
      <vt:lpstr>Приток иностранного капитала</vt:lpstr>
      <vt:lpstr>Железнодорожная реформа</vt:lpstr>
      <vt:lpstr>PowerPoint Presentation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Первые Рюриковичи: Олег(879-911)</dc:title>
  <dc:creator>Home</dc:creator>
  <cp:lastModifiedBy>Хатиб Ватан</cp:lastModifiedBy>
  <cp:revision>12</cp:revision>
  <dcterms:created xsi:type="dcterms:W3CDTF">2021-09-26T19:56:55Z</dcterms:created>
  <dcterms:modified xsi:type="dcterms:W3CDTF">2021-11-01T21:45:26Z</dcterms:modified>
</cp:coreProperties>
</file>