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98" r:id="rId4"/>
    <p:sldId id="299" r:id="rId5"/>
    <p:sldId id="300" r:id="rId6"/>
    <p:sldId id="304" r:id="rId7"/>
    <p:sldId id="305" r:id="rId8"/>
    <p:sldId id="301" r:id="rId9"/>
    <p:sldId id="302" r:id="rId10"/>
    <p:sldId id="306" r:id="rId11"/>
    <p:sldId id="303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681EA-B91E-4EB1-BA1E-7D095E57AAA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19552-E628-46FB-903B-B5D85E12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8F8E7-C189-40B7-BB57-BD2F9407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D8CA92-D329-41F5-BA56-B883AF583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DB4168-DB72-436C-9C1F-326A1804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8218-22C3-4CD2-A90B-573C8A2BED27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BF24A-A099-4811-960D-88EB405A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12A2AB-AD0D-4CB1-B840-E579FE51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8A872-257F-4072-978A-D83DB2C4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78F49B-0B01-48E0-A28C-2C221BFA4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7AE87F-7CD3-41C2-8DDA-A97D2D78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42C7-3BE9-4C92-968A-5C971766ED8F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D5202-A1A7-461D-8FB1-ECC1F400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EFF2E1-9776-4F5C-B4A6-BAD58DE5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1C2C3-2A74-4FE8-B54D-FD1962748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C5921C-F048-4471-B19F-6ACA65D05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FA55A-F8F6-47B6-A77E-7203D47A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947A-9396-434F-98D9-122A45BF527C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94943F-003B-45EF-93C5-88513BDB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5B7EA2-4D8E-4C9C-8FFA-D9C07FA8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580F7-31E8-4BBB-8DD8-2CC70F43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01B45-1E99-4F62-ACDB-944211DC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832C04-9E57-41C5-86A5-A7F38EB8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BAA2-042E-4CB9-B749-56B2B4CDF936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79A5E-597B-4B60-A740-EA358A7D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80E60A-9FDA-402F-A228-A964F5B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F1F2B-E748-46AE-8781-405E78DC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2D451E-1CD2-42E0-9258-9D73AD47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7626C-4C28-4FAC-9EF2-7CAA8F20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BF06-C852-4067-99F6-9E4320EA8940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BCC77A-CFBE-4E56-8E78-E7C2E589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530387-7AD7-4FF1-A73B-96FF8BBA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E69A1-0BAB-482D-A896-A2CF9F6A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F6E4A-F78B-4024-A6FB-EC519D6C8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6F6902-C992-4D65-BE2F-1683E35AF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803265-697D-43AE-A63D-6FC264EC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E10-BF8A-4F21-9BC4-3411051059A2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8AD639-B179-4BF0-A880-90467769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C45A8B-8BD7-4BCF-99B7-2DA05A48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6ECD3-5DF2-4EE1-A162-2FF81442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EF2C16-F8DC-4289-8B6D-CD7E4E006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116A05-001A-4CBB-AC7F-87F1C538A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89E591-1FFF-4CDA-BFB0-E87EFA005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7E1CB2-97AA-4AEE-8C92-704141935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B38C44-C0BC-47E3-B677-E0EB0400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2D5D-9843-4662-AC80-BFB864B67B60}" type="datetime1">
              <a:rPr lang="en-US" smtClean="0"/>
              <a:t>3/11/2022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04705A-9BD2-46EA-86C7-CF834B74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528AF-5FC0-4EFC-BDEC-735F735B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E84B2-61CA-41A9-8851-87885727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B9E79E-E84C-42E4-B53B-DFA88A03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9A08-7D51-47E4-9EE5-03CB4861F570}" type="datetime1">
              <a:rPr lang="en-US" smtClean="0"/>
              <a:t>3/11/2022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C8C82A-6C70-468D-81BC-100AE452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A2F2E8-1AC5-48DD-836E-A450F10B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AFC186-B7F2-4885-84F3-B6ACD836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DA1F-B71E-4965-95D1-1E73607811F4}" type="datetime1">
              <a:rPr lang="en-US" smtClean="0"/>
              <a:t>3/11/2022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D3E7E3-18F6-4FA8-9582-EC2D859D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C70DC3-EE19-4289-A80A-05D39A18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F3089-A815-4208-A504-9AD135B2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3ED46-3A3F-4CCA-B619-C6F09E4C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7C3CCA-5B07-4E3F-B4DF-CE5753CAD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9FA0A-B960-45DA-96B8-7558D9A5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7C6-7AC1-4127-B0AA-BA1B6AE56EC2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24F1CE-8D68-4F31-993A-BE3E71A3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730C25-11CC-4B5C-8319-CEBD9736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5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122D6-266E-4DBF-BA6B-3C887409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2FEC49-0692-433A-9FA0-E686D3368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9A6242-DA05-415F-9009-1C5AD940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3A1336-DD62-4DD0-BF8E-552AE21F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9729-7816-4447-A145-5E8AF2105990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F8E38-2E5D-40A7-94A2-A4C7C4A7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0F0793-D837-4342-9C7B-BEFDF485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A3755-71A4-4880-B511-8D1A44B4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737076-3C75-4727-9BC8-96EF0C04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1F373A-5624-46CD-A69B-CBB58A2CA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54E8-AF7D-4BB9-BDBE-DB5ECFB568E4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A18D2-56E5-4559-9ECB-652968ADF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CA0EE-FE67-4A9C-89D2-2848024C5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ABBA-5983-48FE-AD43-E0B46684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4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n.bmstu.ru/files/FN1/Metodichka_po_FNP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n.bmstu.ru/files/FN1/Metodichka_po_FNP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ath.nsc.ru/~matanalyse/potapov/pt0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n.bmstu.ru/files/FN1/Metodichka_po_FNP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fn.bmstu.ru/files/FN1/Metodichka_po_FNP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fn.bmstu.ru/files/FN1/Metodichka_po_FN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98E29-F7FC-444D-80D9-C7A51A0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</a:rPr>
              <a:t>Функция двух переменных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107873-52E5-4252-907D-A4FC99EF3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</a:rPr>
              <a:t>Назаров Равшанжон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BD3A1F-907D-4984-917F-10E8D24C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10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425033-DED7-4CC3-B897-FBF13A25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1" y="458114"/>
            <a:ext cx="11736438" cy="26768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169EB9-CF11-4DE1-B950-4EE0A9407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21" y="3302442"/>
            <a:ext cx="10955279" cy="2886478"/>
          </a:xfrm>
          <a:prstGeom prst="rect">
            <a:avLst/>
          </a:prstGeom>
        </p:spPr>
      </p:pic>
      <p:sp>
        <p:nvSpPr>
          <p:cNvPr id="10" name="Звезда: 4 точки 9">
            <a:extLst>
              <a:ext uri="{FF2B5EF4-FFF2-40B4-BE49-F238E27FC236}">
                <a16:creationId xmlns:a16="http://schemas.microsoft.com/office/drawing/2014/main" id="{4B223C8B-FDA2-4DEF-BE5C-32F25F242B50}"/>
              </a:ext>
            </a:extLst>
          </p:cNvPr>
          <p:cNvSpPr/>
          <p:nvPr/>
        </p:nvSpPr>
        <p:spPr>
          <a:xfrm>
            <a:off x="613226" y="4253943"/>
            <a:ext cx="449947" cy="491738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Звезда: 4 точки 10">
            <a:extLst>
              <a:ext uri="{FF2B5EF4-FFF2-40B4-BE49-F238E27FC236}">
                <a16:creationId xmlns:a16="http://schemas.microsoft.com/office/drawing/2014/main" id="{D01FD27B-ED03-446C-B97A-F78C9D27BD0E}"/>
              </a:ext>
            </a:extLst>
          </p:cNvPr>
          <p:cNvSpPr/>
          <p:nvPr/>
        </p:nvSpPr>
        <p:spPr>
          <a:xfrm>
            <a:off x="613225" y="4745681"/>
            <a:ext cx="449947" cy="491738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D73B13-99B9-41B0-94C9-19C9FF7B0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808" y="5117123"/>
            <a:ext cx="582164" cy="5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4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2E53F-04CB-439C-A6F3-4F764CF7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0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Мозговой штурм</a:t>
            </a:r>
            <a:endParaRPr lang="en-US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F67DFA-6881-4EE9-A944-1D4907FD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11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3D5735-90BC-4B2B-A0ED-F51FE21A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9704"/>
            <a:ext cx="9458057" cy="219858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6236FE-6425-4461-A055-405F267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53" y="3383280"/>
            <a:ext cx="6725589" cy="50489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65F1BB-28F9-43CE-A6F2-55F5E451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773" y="4082843"/>
            <a:ext cx="2511335" cy="84084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4E42EC1-654B-4D03-A23A-73AAF391D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353" y="4923691"/>
            <a:ext cx="2218622" cy="86580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DAC5F40-58FC-47BB-9F2A-BB8DD1D63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330" y="4846610"/>
            <a:ext cx="195289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6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E7165-A7DB-45E7-AC7C-B0F6183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C494A-47B7-4C68-B6D7-56C8B7D0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b="1" dirty="0">
                <a:solidFill>
                  <a:srgbClr val="002060"/>
                </a:solidFill>
                <a:hlinkClick r:id="rId2"/>
              </a:rPr>
              <a:t>Краткая теория </a:t>
            </a:r>
            <a:endParaRPr lang="ru-RU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2060"/>
                </a:solidFill>
              </a:rPr>
              <a:t>Функция нескольких переменных: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2060"/>
                </a:solidFill>
              </a:rPr>
              <a:t>Частные производные (еще),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2060"/>
                </a:solidFill>
              </a:rPr>
              <a:t>Производная от сложной функции,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2060"/>
                </a:solidFill>
              </a:rPr>
              <a:t>Геометрическое приложение,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FF0000"/>
                </a:solidFill>
              </a:rPr>
              <a:t>Мозговой штурм</a:t>
            </a:r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1383BF-3124-467D-8763-9104B6E8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43A2E8-FF19-40AD-8447-929951DE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13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DB6E12-D4C6-4BC1-8CFD-6ACCCA74C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49" y="401847"/>
            <a:ext cx="8075806" cy="41165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FD48CC-C7BF-4F3C-AF6E-B50E5687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15" y="3062235"/>
            <a:ext cx="291081" cy="282789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2CEE22E5-EDE7-475F-A0D4-1F9DCDFCA0C8}"/>
              </a:ext>
            </a:extLst>
          </p:cNvPr>
          <p:cNvSpPr/>
          <p:nvPr/>
        </p:nvSpPr>
        <p:spPr>
          <a:xfrm>
            <a:off x="1031470" y="543517"/>
            <a:ext cx="363572" cy="1845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47B181-A1FF-4D99-9D88-26459B747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30" y="4536431"/>
            <a:ext cx="7330742" cy="21850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6E01C9-9902-49FB-93FE-3D3A9AA4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18" y="6298111"/>
            <a:ext cx="291081" cy="2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0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956E1E-8B19-4D46-B0AB-7E42C3F5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14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37BBE2-7AEC-4B7C-BDA4-15F9A215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77" y="2263772"/>
            <a:ext cx="8863173" cy="1877187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704C1073-BBBA-46A3-9754-4197E23B0092}"/>
              </a:ext>
            </a:extLst>
          </p:cNvPr>
          <p:cNvSpPr/>
          <p:nvPr/>
        </p:nvSpPr>
        <p:spPr>
          <a:xfrm>
            <a:off x="510143" y="631837"/>
            <a:ext cx="363572" cy="1845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21FA118-9C3E-4398-A8AE-3843B77E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82" y="4025750"/>
            <a:ext cx="9348366" cy="2340955"/>
          </a:xfrm>
          <a:prstGeom prst="rect">
            <a:avLst/>
          </a:prstGeom>
        </p:spPr>
      </p:pic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328785CA-F100-45AC-9835-1CFFE410F8A1}"/>
              </a:ext>
            </a:extLst>
          </p:cNvPr>
          <p:cNvSpPr/>
          <p:nvPr/>
        </p:nvSpPr>
        <p:spPr>
          <a:xfrm>
            <a:off x="510143" y="5116366"/>
            <a:ext cx="363572" cy="1845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4A0C38B-1EAE-4F0C-A73E-ED03902C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77" y="5758782"/>
            <a:ext cx="291081" cy="28278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DB48ED-6C58-4035-A748-432CB4172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58" y="511937"/>
            <a:ext cx="6477904" cy="1524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CDDB6E-979E-42EA-B7A8-D44D6A0B3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463" y="1863666"/>
            <a:ext cx="5858693" cy="40010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C7D5607-6ABF-4B25-B3FF-97B775A4B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29" y="3011557"/>
            <a:ext cx="291081" cy="2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0B3DB9-13C8-4DB9-94C7-DD1E2E4B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15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40C7EE-1364-4430-BFB1-D4B7E4E0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548227"/>
            <a:ext cx="7864151" cy="17715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9B4E90-4393-4CA3-BDDC-FF9D78AA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2486620"/>
            <a:ext cx="9565600" cy="2937401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66F4137D-3F92-46F6-A0D7-6BDEBFB1219A}"/>
              </a:ext>
            </a:extLst>
          </p:cNvPr>
          <p:cNvSpPr/>
          <p:nvPr/>
        </p:nvSpPr>
        <p:spPr>
          <a:xfrm>
            <a:off x="966156" y="646154"/>
            <a:ext cx="363572" cy="1845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698DF0C7-D2DB-466B-8403-FB2866F04429}"/>
              </a:ext>
            </a:extLst>
          </p:cNvPr>
          <p:cNvSpPr/>
          <p:nvPr/>
        </p:nvSpPr>
        <p:spPr>
          <a:xfrm>
            <a:off x="966156" y="3650611"/>
            <a:ext cx="363572" cy="1845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9B7A6D-DC5B-43FE-B6DC-26ECF0B0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01" y="4346822"/>
            <a:ext cx="291081" cy="2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F1917-48C0-4983-A0E0-7321C24E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FF0000"/>
                </a:solidFill>
              </a:rPr>
              <a:t>Мозговой штурм</a:t>
            </a:r>
            <a:endParaRPr lang="en-US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2876B6-8817-4F1F-9F0D-641D27C2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16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993A96-8F89-4E63-B1E3-AAA30FBB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10" y="1503728"/>
            <a:ext cx="10051379" cy="45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1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385736-B247-407E-A0DA-47F3B0163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8" y="129397"/>
            <a:ext cx="629160" cy="611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076331-2D9E-4AC3-9C08-72F5398A5971}"/>
                  </a:ext>
                </a:extLst>
              </p:cNvPr>
              <p:cNvSpPr txBox="1"/>
              <p:nvPr/>
            </p:nvSpPr>
            <p:spPr>
              <a:xfrm>
                <a:off x="357565" y="861402"/>
                <a:ext cx="11476870" cy="851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ДЗ должны быть решены и загружены в течении 6 дней.</a:t>
                </a:r>
              </a:p>
              <a:p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получения 5 баллов по первому модулю необходимо решить все ДЗ, которые будут выданы после занятий.  Каждая работа будет оцениваться по </a:t>
                </a:r>
                <a14:m>
                  <m:oMath xmlns:m="http://schemas.openxmlformats.org/officeDocument/2006/math">
                    <m:r>
                      <a:rPr lang="ru-RU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 балльной шкале, и окончательная оценка по модулю будет определяться по формуле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 будет конвертирована в 5 балльную шкалу, а именно:</a:t>
                </a:r>
              </a:p>
              <a:p>
                <a:pPr marL="342900" indent="-342900">
                  <a:buAutoNum type="arabicPeriod"/>
                </a:pPr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ru-RU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ru-RU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ru-RU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,100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будет выставлена оценка 5;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ru-RU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𝟖𝟖</m:t>
                        </m:r>
                        <m:r>
                          <a:rPr lang="ru-RU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𝟗𝟓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будет выставлена оценка 4;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ru-RU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𝟕𝟎</m:t>
                        </m:r>
                        <m:r>
                          <a:rPr lang="ru-RU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𝟖𝟕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будет выставлена оценка 3;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ru-RU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ru-RU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𝟔𝟗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будет выставлена оценка 2;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ru-RU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Ниже 60 баллов не будет оцениваться.</a:t>
                </a:r>
              </a:p>
              <a:p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Критерии оценивания работы:</a:t>
                </a:r>
              </a:p>
              <a:p>
                <a:pPr marL="342900" indent="-342900">
                  <a:buAutoNum type="arabicPeriod"/>
                </a:pP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решены все задания, аккуратно оформлены, то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=100;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решены 90% из общего количество, аккуратно оформлены, то 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=95 ;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решено 80% из общего количество, аккуратно оформлены, то 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=85;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Если решено 70% из общего количество, аккуратно оформлены, то 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=75;</a:t>
                </a:r>
              </a:p>
              <a:p>
                <a:endParaRPr lang="ru-RU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работа оформлена неаккуратно, то студент теряет 2 балла. </a:t>
                </a:r>
              </a:p>
              <a:p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 каждой работы в отчете напишите что вам сложнее всего давалось, чтобы в начале пары разобрали.</a:t>
                </a:r>
              </a:p>
              <a:p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необходимости ответы можно проверить в соответствующих задачниках (ссылки указаны перед каждым заданием)</a:t>
                </a:r>
              </a:p>
              <a:p>
                <a:pPr marL="342900" indent="-342900">
                  <a:buFontTx/>
                  <a:buAutoNum type="arabicPeriod"/>
                </a:pP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076331-2D9E-4AC3-9C08-72F5398A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65" y="861402"/>
                <a:ext cx="11476870" cy="8516434"/>
              </a:xfrm>
              <a:prstGeom prst="rect">
                <a:avLst/>
              </a:prstGeom>
              <a:blipFill>
                <a:blip r:embed="rId3"/>
                <a:stretch>
                  <a:fillRect l="-478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041464-1281-4790-8827-2332A3B7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D1B3F-3A0A-42F9-8C37-35B76C3C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 8</a:t>
            </a:r>
            <a:endParaRPr lang="en-US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DE621B-451B-48D1-B08E-C73B09B6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20ECE-BC36-442E-8F52-7C2A3E11586F}"/>
              </a:ext>
            </a:extLst>
          </p:cNvPr>
          <p:cNvSpPr txBox="1"/>
          <p:nvPr/>
        </p:nvSpPr>
        <p:spPr>
          <a:xfrm>
            <a:off x="1121664" y="1659285"/>
            <a:ext cx="91561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hlinkClick r:id="rId2"/>
              </a:rPr>
              <a:t>Краткая теория </a:t>
            </a:r>
            <a:endParaRPr lang="ru-RU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002060"/>
                </a:solidFill>
              </a:rPr>
              <a:t>Функция нескольких переменных:</a:t>
            </a: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rgbClr val="002060"/>
                </a:solidFill>
              </a:rPr>
              <a:t>Частные производные (еще),</a:t>
            </a: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rgbClr val="002060"/>
                </a:solidFill>
              </a:rPr>
              <a:t>Производная по направлению, градиент,</a:t>
            </a: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rgbClr val="002060"/>
                </a:solidFill>
              </a:rPr>
              <a:t>Решение дифференциальных уравнений,</a:t>
            </a: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rgbClr val="002060"/>
                </a:solidFill>
              </a:rPr>
              <a:t>Дифференцирование неявных функций,</a:t>
            </a: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rgbClr val="FF0000"/>
                </a:solidFill>
              </a:rPr>
              <a:t>Мозговой штурм</a:t>
            </a:r>
          </a:p>
        </p:txBody>
      </p:sp>
    </p:spTree>
    <p:extLst>
      <p:ext uri="{BB962C8B-B14F-4D97-AF65-F5344CB8AC3E}">
        <p14:creationId xmlns:p14="http://schemas.microsoft.com/office/powerpoint/2010/main" val="204194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1B00-4C7A-40CE-9A30-5437E7E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3BAAC-83D4-440A-A56A-F895BD42816B}"/>
              </a:ext>
            </a:extLst>
          </p:cNvPr>
          <p:cNvSpPr txBox="1"/>
          <p:nvPr/>
        </p:nvSpPr>
        <p:spPr>
          <a:xfrm>
            <a:off x="1389888" y="2661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hlinkClick r:id="rId2"/>
              </a:rPr>
              <a:t>Демидович</a:t>
            </a:r>
            <a:endParaRPr lang="en-US" sz="3600" dirty="0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FFDF6084-05D0-4E6A-A14E-5586566DE980}"/>
              </a:ext>
            </a:extLst>
          </p:cNvPr>
          <p:cNvSpPr/>
          <p:nvPr/>
        </p:nvSpPr>
        <p:spPr>
          <a:xfrm>
            <a:off x="1058621" y="1236853"/>
            <a:ext cx="308311" cy="1823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E994FA-D3C7-4358-817F-B3B22B55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00" y="1090232"/>
            <a:ext cx="6571635" cy="22008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DADD85-7552-4475-8F6F-93AFDB637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89" y="3673285"/>
            <a:ext cx="9201950" cy="2950127"/>
          </a:xfrm>
          <a:prstGeom prst="rect">
            <a:avLst/>
          </a:prstGeom>
        </p:spPr>
      </p:pic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7134369-B1B6-475E-8D6C-C63A2F92072B}"/>
              </a:ext>
            </a:extLst>
          </p:cNvPr>
          <p:cNvSpPr/>
          <p:nvPr/>
        </p:nvSpPr>
        <p:spPr>
          <a:xfrm>
            <a:off x="1083677" y="3691695"/>
            <a:ext cx="308311" cy="1823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77AC2-EEFA-4F6D-84FE-A0D9BC4C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5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B1B037-18D1-464F-A6D2-7FA09558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82" y="1273282"/>
            <a:ext cx="9772357" cy="268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1F49F6-49D4-4576-8FF8-06394889C35A}"/>
              </a:ext>
            </a:extLst>
          </p:cNvPr>
          <p:cNvSpPr txBox="1"/>
          <p:nvPr/>
        </p:nvSpPr>
        <p:spPr>
          <a:xfrm>
            <a:off x="4097684" y="302545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+mj-lt"/>
                <a:hlinkClick r:id="rId3"/>
              </a:rPr>
              <a:t>Краткая теория </a:t>
            </a:r>
            <a:endParaRPr lang="ru-RU" sz="32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4E7AE4-7E89-487D-A11C-B10C1D7C5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964" y="4240743"/>
            <a:ext cx="2436123" cy="97770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D3E4B78-DD34-4291-B1AE-DEBBF2C4F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916" y="4188491"/>
            <a:ext cx="4994917" cy="10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1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77AC2-EEFA-4F6D-84FE-A0D9BC4C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F49F6-49D4-4576-8FF8-06394889C35A}"/>
              </a:ext>
            </a:extLst>
          </p:cNvPr>
          <p:cNvSpPr txBox="1"/>
          <p:nvPr/>
        </p:nvSpPr>
        <p:spPr>
          <a:xfrm>
            <a:off x="4097684" y="302545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+mj-lt"/>
                <a:hlinkClick r:id="rId2"/>
              </a:rPr>
              <a:t>Краткая теория </a:t>
            </a:r>
            <a:endParaRPr lang="ru-RU" sz="32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35824E-34D1-41D4-98BF-08345AB1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2" y="1013929"/>
            <a:ext cx="10743028" cy="28702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CB83C0-4EE5-42AC-B18B-BEB21BA39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422" y="3848684"/>
            <a:ext cx="2634747" cy="10232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E66DDB-3419-47C9-B1DD-8D93823BF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349" y="3884203"/>
            <a:ext cx="2634747" cy="8657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B01E62-9217-431F-BAC8-5962C34DF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321" y="4920131"/>
            <a:ext cx="9096056" cy="14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8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77AC2-EEFA-4F6D-84FE-A0D9BC4C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F49F6-49D4-4576-8FF8-06394889C35A}"/>
              </a:ext>
            </a:extLst>
          </p:cNvPr>
          <p:cNvSpPr txBox="1"/>
          <p:nvPr/>
        </p:nvSpPr>
        <p:spPr>
          <a:xfrm>
            <a:off x="4097684" y="302545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+mj-lt"/>
                <a:hlinkClick r:id="rId2"/>
              </a:rPr>
              <a:t>Краткая теория </a:t>
            </a:r>
            <a:endParaRPr lang="ru-RU" sz="32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12DB1C-2109-4797-9C32-F7F3203B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" y="1147804"/>
            <a:ext cx="10412278" cy="14956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F46F24-F2AF-4F59-A8A7-891D32E41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4089"/>
            <a:ext cx="10081238" cy="3721578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11C32EE5-372F-4593-A00F-1B373482F9F3}"/>
              </a:ext>
            </a:extLst>
          </p:cNvPr>
          <p:cNvSpPr/>
          <p:nvPr/>
        </p:nvSpPr>
        <p:spPr>
          <a:xfrm>
            <a:off x="403838" y="3941041"/>
            <a:ext cx="308311" cy="1823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00DFED8-9465-486C-8646-A2C9B0D0D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74" y="5685924"/>
            <a:ext cx="450518" cy="4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8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924BDA-BD26-44DE-9A1E-31A1E79F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8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FA29D9-C735-476C-8751-28D4E562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36408"/>
            <a:ext cx="10200875" cy="590250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5FA7C9-5C51-4998-8FC6-55E9F797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86" y="5425646"/>
            <a:ext cx="582164" cy="565579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DD6466B5-0650-4176-8473-642150AB16BD}"/>
              </a:ext>
            </a:extLst>
          </p:cNvPr>
          <p:cNvSpPr/>
          <p:nvPr/>
        </p:nvSpPr>
        <p:spPr>
          <a:xfrm>
            <a:off x="971139" y="754845"/>
            <a:ext cx="363572" cy="1845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BD3A1F-907D-4984-917F-10E8D24C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BBA-5983-48FE-AD43-E0B4668411C5}" type="slidenum">
              <a:rPr lang="en-US" smtClean="0"/>
              <a:t>9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4B411E-7B98-420C-8C91-6076CB87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95" y="1294366"/>
            <a:ext cx="10085009" cy="3760512"/>
          </a:xfrm>
          <a:prstGeom prst="rect">
            <a:avLst/>
          </a:prstGeom>
        </p:spPr>
      </p:pic>
      <p:sp>
        <p:nvSpPr>
          <p:cNvPr id="12" name="Звезда: 4 точки 11">
            <a:extLst>
              <a:ext uri="{FF2B5EF4-FFF2-40B4-BE49-F238E27FC236}">
                <a16:creationId xmlns:a16="http://schemas.microsoft.com/office/drawing/2014/main" id="{8DB8A9AD-F108-43F2-B7FA-EF837E0F9283}"/>
              </a:ext>
            </a:extLst>
          </p:cNvPr>
          <p:cNvSpPr/>
          <p:nvPr/>
        </p:nvSpPr>
        <p:spPr>
          <a:xfrm>
            <a:off x="1234794" y="1294366"/>
            <a:ext cx="449947" cy="491738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016B74B-DBAA-4E2F-B51D-6A004EAC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85" y="3625947"/>
            <a:ext cx="582164" cy="5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300</Words>
  <Application>Microsoft Office PowerPoint</Application>
  <PresentationFormat>Широкоэкранный</PresentationFormat>
  <Paragraphs>63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Функция двух переменных</vt:lpstr>
      <vt:lpstr>Презентация PowerPoint</vt:lpstr>
      <vt:lpstr>Практика 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Мозговой штурм</vt:lpstr>
      <vt:lpstr>Практика 9</vt:lpstr>
      <vt:lpstr>Презентация PowerPoint</vt:lpstr>
      <vt:lpstr>Презентация PowerPoint</vt:lpstr>
      <vt:lpstr>Презентация PowerPoint</vt:lpstr>
      <vt:lpstr>Мозговой штурм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Неопределенный интеграл</dc:title>
  <dc:creator>Назаров Равшанжон Холикбердиевич</dc:creator>
  <cp:lastModifiedBy>Назаров Равшанжон Холикбердиевич</cp:lastModifiedBy>
  <cp:revision>31</cp:revision>
  <dcterms:created xsi:type="dcterms:W3CDTF">2022-02-10T08:52:29Z</dcterms:created>
  <dcterms:modified xsi:type="dcterms:W3CDTF">2022-03-11T07:23:50Z</dcterms:modified>
</cp:coreProperties>
</file>