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embeddedFontLst>
    <p:embeddedFont>
      <p:font typeface="Calibri" panose="020F0502020204030204" pitchFamily="34" charset="0"/>
      <p:regular r:id="rId45"/>
      <p:bold r:id="rId46"/>
      <p:italic r:id="rId47"/>
      <p:boldItalic r:id="rId48"/>
    </p:embeddedFont>
    <p:embeddedFont>
      <p:font typeface="Lato" panose="020F0502020204030203" pitchFamily="34" charset="0"/>
      <p:regular r:id="rId49"/>
      <p:bold r:id="rId50"/>
      <p:italic r:id="rId51"/>
      <p:boldItalic r:id="rId52"/>
    </p:embeddedFont>
    <p:embeddedFont>
      <p:font typeface="Merriweather" panose="00000500000000000000" pitchFamily="2" charset="0"/>
      <p:regular r:id="rId53"/>
      <p:bold r:id="rId54"/>
      <p:italic r:id="rId55"/>
      <p:boldItalic r:id="rId56"/>
    </p:embeddedFont>
    <p:embeddedFont>
      <p:font typeface="Merriweather Black" panose="00000A00000000000000" pitchFamily="2" charset="0"/>
      <p:bold r:id="rId57"/>
      <p:boldItalic r:id="rId58"/>
    </p:embeddedFont>
    <p:embeddedFont>
      <p:font typeface="Montserrat" panose="00000500000000000000"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g0/p/nIQcjIGB+WKtLFAKiwP4G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95ce44200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95ce442002_0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195ce442002_0_3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95ce442002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95ce442002_0_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195ce442002_0_7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95ce442002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95ce442002_0_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195ce442002_0_10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95ce442002_0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95ce442002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195ce442002_0_10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95ce442002_0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95ce442002_0_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95ce442002_0_1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95ce442002_3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95ce442002_3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95ce442002_3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95ce442002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95ce442002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195ce442002_0_4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95ce442002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95ce442002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195ce442002_0_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95ce442002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95ce442002_0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195ce442002_0_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bf6a456d6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bf6a456d6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1bf6a456d60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bf6a456d60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bf6a456d60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1bf6a456d60_0_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bf6a456d60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bf6a456d60_0_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1bf6a456d60_0_9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bf6a456d60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bf6a456d60_0_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g1bf6a456d60_0_10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bf6a456d60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bf6a456d60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g1bf6a456d60_0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bf6a456d60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bf6a456d60_0_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1bf6a456d60_0_4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bf6a456d60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bf6a456d60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g1bf6a456d60_0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bf6a456d60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bf6a456d60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1bf6a456d60_0_6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bf6a456d60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bf6a456d60_0_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g1bf6a456d60_0_8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bf6a456d60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bf6a456d60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1bf6a456d60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bf6a456d60_0_2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bf6a456d60_0_2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1bf6a456d60_0_2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95ce442002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95ce442002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195ce442002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bf6a456d60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bf6a456d60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g1bf6a456d60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bf6a456d60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bf6a456d60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g1bf6a456d60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bf6a456d60_0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bf6a456d60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g1bf6a456d60_0_10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bf6a456d60_0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bf6a456d60_0_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g1bf6a456d60_0_1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bf6a456d60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bf6a456d60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g1bf6a456d60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bf6a456d60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bf6a456d60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g1bf6a456d60_0_3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bf6a456d60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bf6a456d60_0_1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1bf6a456d60_0_1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bf6a456d60_0_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bf6a456d60_0_1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g1bf6a456d60_0_15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bf6a456d60_0_1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bf6a456d60_0_1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g1bf6a456d60_0_18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bf6a456d60_0_2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bf6a456d60_0_2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g1bf6a456d60_0_20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95ce442002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95ce442002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195ce442002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bf6a456d60_0_1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bf6a456d60_0_1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g1bf6a456d60_0_16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bf6a456d60_0_2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bf6a456d60_0_2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g1bf6a456d60_0_2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95ce442002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95ce442002_0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195ce442002_0_5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95ce442002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95ce44200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195ce442002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95ce442002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95ce442002_0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95ce442002_0_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95ce442002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95ce442002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195ce442002_0_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8f8e557dce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8f8e557dce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18f8e557dce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191deb53c47_2_1955"/>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g191deb53c47_2_1955"/>
          <p:cNvGrpSpPr/>
          <p:nvPr/>
        </p:nvGrpSpPr>
        <p:grpSpPr>
          <a:xfrm>
            <a:off x="0" y="654"/>
            <a:ext cx="5153705" cy="6845694"/>
            <a:chOff x="0" y="75"/>
            <a:chExt cx="5153705" cy="5152950"/>
          </a:xfrm>
        </p:grpSpPr>
        <p:sp>
          <p:nvSpPr>
            <p:cNvPr id="16" name="Google Shape;16;g191deb53c47_2_1955"/>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g191deb53c47_2_1955"/>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g191deb53c47_2_1955"/>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g191deb53c47_2_195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g191deb53c47_2_1955"/>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1" name="Google Shape;21;g191deb53c47_2_1955"/>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22" name="Google Shape;22;g191deb53c47_2_195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g191deb53c47_2_2051"/>
          <p:cNvGrpSpPr/>
          <p:nvPr/>
        </p:nvGrpSpPr>
        <p:grpSpPr>
          <a:xfrm>
            <a:off x="4406400" y="0"/>
            <a:ext cx="4737600" cy="6857248"/>
            <a:chOff x="4406400" y="0"/>
            <a:chExt cx="4737600" cy="5143065"/>
          </a:xfrm>
        </p:grpSpPr>
        <p:sp>
          <p:nvSpPr>
            <p:cNvPr id="111" name="Google Shape;111;g191deb53c47_2_205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g191deb53c47_2_205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g191deb53c47_2_205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g191deb53c47_2_205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191deb53c47_2_205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191deb53c47_2_205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191deb53c47_2_205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191deb53c47_2_205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g191deb53c47_2_205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191deb53c47_2_205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191deb53c47_2_205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g191deb53c47_2_205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g191deb53c47_2_205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191deb53c47_2_205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g191deb53c47_2_205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g191deb53c47_2_205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191deb53c47_2_205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g191deb53c47_2_205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g191deb53c47_2_205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0" name="Google Shape;130;g191deb53c47_2_205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1" name="Google Shape;131;g191deb53c47_2_205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g191deb53c47_2_207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g191deb53c47_2_1965"/>
          <p:cNvGrpSpPr/>
          <p:nvPr/>
        </p:nvGrpSpPr>
        <p:grpSpPr>
          <a:xfrm>
            <a:off x="4406400" y="0"/>
            <a:ext cx="4737600" cy="6857248"/>
            <a:chOff x="4406400" y="0"/>
            <a:chExt cx="4737600" cy="5143065"/>
          </a:xfrm>
        </p:grpSpPr>
        <p:sp>
          <p:nvSpPr>
            <p:cNvPr id="25" name="Google Shape;25;g191deb53c47_2_1965"/>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g191deb53c47_2_1965"/>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191deb53c47_2_1965"/>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g191deb53c47_2_1965"/>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g191deb53c47_2_196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g191deb53c47_2_1965"/>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191deb53c47_2_1965"/>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g191deb53c47_2_196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g191deb53c47_2_196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g191deb53c47_2_1965"/>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g191deb53c47_2_1965"/>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g191deb53c47_2_1965"/>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191deb53c47_2_1965"/>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g191deb53c47_2_196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g191deb53c47_2_196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g191deb53c47_2_1965"/>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191deb53c47_2_1965"/>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g191deb53c47_2_1965"/>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g191deb53c47_2_1965"/>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g191deb53c47_2_196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g191deb53c47_2_1987"/>
          <p:cNvGrpSpPr/>
          <p:nvPr/>
        </p:nvGrpSpPr>
        <p:grpSpPr>
          <a:xfrm>
            <a:off x="0" y="507989"/>
            <a:ext cx="1037850" cy="1355016"/>
            <a:chOff x="0" y="381001"/>
            <a:chExt cx="1037850" cy="1016287"/>
          </a:xfrm>
        </p:grpSpPr>
        <p:sp>
          <p:nvSpPr>
            <p:cNvPr id="47" name="Google Shape;47;g191deb53c47_2_198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g191deb53c47_2_198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g191deb53c47_2_1987"/>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0" name="Google Shape;50;g191deb53c47_2_1987"/>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1" name="Google Shape;51;g191deb53c47_2_198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g191deb53c47_2_1994"/>
          <p:cNvGrpSpPr/>
          <p:nvPr/>
        </p:nvGrpSpPr>
        <p:grpSpPr>
          <a:xfrm>
            <a:off x="0" y="507989"/>
            <a:ext cx="1037850" cy="1355016"/>
            <a:chOff x="0" y="381001"/>
            <a:chExt cx="1037850" cy="1016287"/>
          </a:xfrm>
        </p:grpSpPr>
        <p:sp>
          <p:nvSpPr>
            <p:cNvPr id="54" name="Google Shape;54;g191deb53c47_2_199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g191deb53c47_2_19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g191deb53c47_2_1994"/>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g191deb53c47_2_1994"/>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8" name="Google Shape;58;g191deb53c47_2_1994"/>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9" name="Google Shape;59;g191deb53c47_2_199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g191deb53c47_2_2002"/>
          <p:cNvGrpSpPr/>
          <p:nvPr/>
        </p:nvGrpSpPr>
        <p:grpSpPr>
          <a:xfrm>
            <a:off x="0" y="507989"/>
            <a:ext cx="1037850" cy="1355016"/>
            <a:chOff x="0" y="381001"/>
            <a:chExt cx="1037850" cy="1016287"/>
          </a:xfrm>
        </p:grpSpPr>
        <p:sp>
          <p:nvSpPr>
            <p:cNvPr id="62" name="Google Shape;62;g191deb53c47_2_2002"/>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g191deb53c47_2_2002"/>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g191deb53c47_2_2002"/>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5" name="Google Shape;65;g191deb53c47_2_200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g191deb53c47_2_2008"/>
          <p:cNvGrpSpPr/>
          <p:nvPr/>
        </p:nvGrpSpPr>
        <p:grpSpPr>
          <a:xfrm>
            <a:off x="0" y="507989"/>
            <a:ext cx="1037850" cy="1355016"/>
            <a:chOff x="0" y="381001"/>
            <a:chExt cx="1037850" cy="1016287"/>
          </a:xfrm>
        </p:grpSpPr>
        <p:sp>
          <p:nvSpPr>
            <p:cNvPr id="68" name="Google Shape;68;g191deb53c47_2_200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191deb53c47_2_200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g191deb53c47_2_2008"/>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 name="Google Shape;71;g191deb53c47_2_2008"/>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2" name="Google Shape;72;g191deb53c47_2_200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g191deb53c47_2_2015"/>
          <p:cNvGrpSpPr/>
          <p:nvPr/>
        </p:nvGrpSpPr>
        <p:grpSpPr>
          <a:xfrm>
            <a:off x="4406400" y="0"/>
            <a:ext cx="4737600" cy="6857829"/>
            <a:chOff x="4406400" y="0"/>
            <a:chExt cx="4737600" cy="5143500"/>
          </a:xfrm>
        </p:grpSpPr>
        <p:sp>
          <p:nvSpPr>
            <p:cNvPr id="75" name="Google Shape;75;g191deb53c47_2_2015"/>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191deb53c47_2_2015"/>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191deb53c47_2_2015"/>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191deb53c47_2_2015"/>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191deb53c47_2_201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191deb53c47_2_2015"/>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191deb53c47_2_2015"/>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191deb53c47_2_2015"/>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191deb53c47_2_2015"/>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191deb53c47_2_2015"/>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191deb53c47_2_2015"/>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191deb53c47_2_2015"/>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191deb53c47_2_2015"/>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191deb53c47_2_2015"/>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191deb53c47_2_201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191deb53c47_2_2015"/>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191deb53c47_2_2015"/>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191deb53c47_2_2015"/>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g191deb53c47_2_2015"/>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4" name="Google Shape;94;g191deb53c47_2_20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g191deb53c47_2_2037"/>
          <p:cNvGrpSpPr/>
          <p:nvPr/>
        </p:nvGrpSpPr>
        <p:grpSpPr>
          <a:xfrm>
            <a:off x="0" y="507989"/>
            <a:ext cx="1037850" cy="1355016"/>
            <a:chOff x="0" y="381001"/>
            <a:chExt cx="1037850" cy="1016287"/>
          </a:xfrm>
        </p:grpSpPr>
        <p:sp>
          <p:nvSpPr>
            <p:cNvPr id="97" name="Google Shape;97;g191deb53c47_2_203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191deb53c47_2_203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g191deb53c47_2_2037"/>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0" name="Google Shape;100;g191deb53c47_2_2037"/>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01" name="Google Shape;101;g191deb53c47_2_2037"/>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g191deb53c47_2_203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g191deb53c47_2_2045"/>
          <p:cNvGrpSpPr/>
          <p:nvPr/>
        </p:nvGrpSpPr>
        <p:grpSpPr>
          <a:xfrm>
            <a:off x="0" y="5504636"/>
            <a:ext cx="698925" cy="912853"/>
            <a:chOff x="0" y="3785672"/>
            <a:chExt cx="698925" cy="684657"/>
          </a:xfrm>
        </p:grpSpPr>
        <p:sp>
          <p:nvSpPr>
            <p:cNvPr id="105" name="Google Shape;105;g191deb53c47_2_2045"/>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191deb53c47_2_2045"/>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g191deb53c47_2_2045"/>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g191deb53c47_2_204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g191deb53c47_2_195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11" name="Google Shape;11;g191deb53c47_2_195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12" name="Google Shape;12;g191deb53c47_2_195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datahack.analyticsvidhya.com/contest/genpact-machine-learning-hackathon-1/#Abou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7"/>
        <p:cNvGrpSpPr/>
        <p:nvPr/>
      </p:nvGrpSpPr>
      <p:grpSpPr>
        <a:xfrm>
          <a:off x="0" y="0"/>
          <a:ext cx="0" cy="0"/>
          <a:chOff x="0" y="0"/>
          <a:chExt cx="0" cy="0"/>
        </a:xfrm>
      </p:grpSpPr>
      <p:sp>
        <p:nvSpPr>
          <p:cNvPr id="138" name="Google Shape;138;p1"/>
          <p:cNvSpPr/>
          <p:nvPr/>
        </p:nvSpPr>
        <p:spPr>
          <a:xfrm>
            <a:off x="45026" y="588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9" name="Google Shape;139;p1"/>
          <p:cNvSpPr/>
          <p:nvPr/>
        </p:nvSpPr>
        <p:spPr>
          <a:xfrm>
            <a:off x="45026" y="2313700"/>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0" name="Google Shape;140;p1"/>
          <p:cNvSpPr txBox="1"/>
          <p:nvPr/>
        </p:nvSpPr>
        <p:spPr>
          <a:xfrm>
            <a:off x="788188" y="465988"/>
            <a:ext cx="80772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i="1">
                <a:solidFill>
                  <a:schemeClr val="lt1"/>
                </a:solidFill>
                <a:latin typeface="Merriweather Black"/>
                <a:ea typeface="Merriweather Black"/>
                <a:cs typeface="Merriweather Black"/>
                <a:sym typeface="Merriweather Black"/>
              </a:rPr>
              <a:t>FOOD DEMAND FORECASTING</a:t>
            </a:r>
            <a:endParaRPr sz="4000" i="1" u="none" strike="noStrike" cap="none">
              <a:solidFill>
                <a:schemeClr val="lt1"/>
              </a:solidFill>
              <a:latin typeface="Merriweather Black"/>
              <a:ea typeface="Merriweather Black"/>
              <a:cs typeface="Merriweather Black"/>
              <a:sym typeface="Merriweather Black"/>
            </a:endParaRPr>
          </a:p>
        </p:txBody>
      </p:sp>
      <p:sp>
        <p:nvSpPr>
          <p:cNvPr id="141" name="Google Shape;141;p1"/>
          <p:cNvSpPr txBox="1"/>
          <p:nvPr/>
        </p:nvSpPr>
        <p:spPr>
          <a:xfrm rot="241">
            <a:off x="251125" y="4845750"/>
            <a:ext cx="4272600" cy="1723200"/>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i="1" u="none" strike="noStrike" cap="none" dirty="0">
                <a:solidFill>
                  <a:schemeClr val="lt1"/>
                </a:solidFill>
                <a:latin typeface="Merriweather"/>
                <a:ea typeface="Merriweather"/>
                <a:cs typeface="Merriweather"/>
                <a:sym typeface="Merriweather"/>
              </a:rPr>
              <a:t>Team Details</a:t>
            </a:r>
            <a:r>
              <a:rPr lang="en-IN" sz="2800" b="1" i="1" u="none" strike="noStrike" cap="none" dirty="0">
                <a:solidFill>
                  <a:schemeClr val="lt1"/>
                </a:solidFill>
                <a:latin typeface="Merriweather"/>
                <a:ea typeface="Merriweather"/>
                <a:cs typeface="Merriweather"/>
                <a:sym typeface="Merriweather"/>
              </a:rPr>
              <a:t>: Group 7 </a:t>
            </a:r>
            <a:endParaRPr sz="2800" b="1" i="1" u="none" strike="noStrike" cap="none" dirty="0">
              <a:solidFill>
                <a:schemeClr val="lt1"/>
              </a:solidFill>
              <a:latin typeface="Merriweather"/>
              <a:ea typeface="Merriweather"/>
              <a:cs typeface="Merriweather"/>
              <a:sym typeface="Merriweather"/>
            </a:endParaRPr>
          </a:p>
          <a:p>
            <a:pPr marL="0" marR="0" lvl="0" indent="0" algn="r" rtl="0">
              <a:spcBef>
                <a:spcPts val="0"/>
              </a:spcBef>
              <a:spcAft>
                <a:spcPts val="0"/>
              </a:spcAft>
              <a:buNone/>
            </a:pPr>
            <a:endParaRPr b="1" i="1" dirty="0">
              <a:solidFill>
                <a:schemeClr val="lt1"/>
              </a:solidFill>
              <a:latin typeface="Merriweather"/>
              <a:ea typeface="Merriweather"/>
              <a:cs typeface="Merriweather"/>
              <a:sym typeface="Merriweather"/>
            </a:endParaRPr>
          </a:p>
          <a:p>
            <a:pPr marL="1371600" marR="0" lvl="0" indent="-298450" algn="l" rtl="0">
              <a:spcBef>
                <a:spcPts val="0"/>
              </a:spcBef>
              <a:spcAft>
                <a:spcPts val="0"/>
              </a:spcAft>
              <a:buClr>
                <a:schemeClr val="lt1"/>
              </a:buClr>
              <a:buSzPts val="1100"/>
              <a:buFont typeface="+mj-lt"/>
              <a:buAutoNum type="arabicPeriod"/>
            </a:pPr>
            <a:r>
              <a:rPr lang="en-IN" sz="1100" b="1" i="1" dirty="0">
                <a:solidFill>
                  <a:schemeClr val="lt1"/>
                </a:solidFill>
                <a:latin typeface="Merriweather"/>
                <a:ea typeface="Merriweather"/>
                <a:cs typeface="Merriweather"/>
                <a:sym typeface="Merriweather"/>
              </a:rPr>
              <a:t>  </a:t>
            </a:r>
            <a:r>
              <a:rPr lang="en-IN" sz="1100" b="1" i="1" u="none" strike="noStrike" cap="none" dirty="0">
                <a:solidFill>
                  <a:schemeClr val="lt1"/>
                </a:solidFill>
                <a:latin typeface="Merriweather"/>
                <a:ea typeface="Merriweather"/>
                <a:cs typeface="Merriweather"/>
                <a:sym typeface="Merriweather"/>
              </a:rPr>
              <a:t>RITESH KUMAR</a:t>
            </a:r>
            <a:endParaRPr sz="1100" b="1" i="1" u="none" strike="noStrike" cap="none" dirty="0">
              <a:solidFill>
                <a:schemeClr val="lt1"/>
              </a:solidFill>
              <a:latin typeface="Merriweather"/>
              <a:ea typeface="Merriweather"/>
              <a:cs typeface="Merriweather"/>
              <a:sym typeface="Merriweather"/>
            </a:endParaRPr>
          </a:p>
          <a:p>
            <a:pPr marL="1371600" lvl="0" indent="-298450" algn="l" rtl="0">
              <a:lnSpc>
                <a:spcPct val="115000"/>
              </a:lnSpc>
              <a:spcBef>
                <a:spcPts val="0"/>
              </a:spcBef>
              <a:spcAft>
                <a:spcPts val="0"/>
              </a:spcAft>
              <a:buClr>
                <a:schemeClr val="lt1"/>
              </a:buClr>
              <a:buSzPts val="1100"/>
              <a:buFont typeface="+mj-lt"/>
              <a:buAutoNum type="arabicPeriod"/>
            </a:pPr>
            <a:r>
              <a:rPr lang="en-IN" sz="1100" b="1" i="1" dirty="0">
                <a:solidFill>
                  <a:schemeClr val="lt1"/>
                </a:solidFill>
                <a:latin typeface="Merriweather"/>
                <a:ea typeface="Merriweather"/>
                <a:cs typeface="Merriweather"/>
                <a:sym typeface="Merriweather"/>
              </a:rPr>
              <a:t>  </a:t>
            </a:r>
            <a:r>
              <a:rPr lang="en-IN" sz="1100" b="1" i="1" u="none" strike="noStrike" cap="none" dirty="0">
                <a:solidFill>
                  <a:schemeClr val="lt1"/>
                </a:solidFill>
                <a:latin typeface="Merriweather"/>
                <a:ea typeface="Merriweather"/>
                <a:cs typeface="Merriweather"/>
                <a:sym typeface="Merriweather"/>
              </a:rPr>
              <a:t>YASHARTH SRIVASTAVA</a:t>
            </a:r>
            <a:endParaRPr sz="1100" b="1" i="1" dirty="0">
              <a:solidFill>
                <a:schemeClr val="lt1"/>
              </a:solidFill>
              <a:latin typeface="Merriweather"/>
              <a:ea typeface="Merriweather"/>
              <a:cs typeface="Merriweather"/>
              <a:sym typeface="Merriweather"/>
            </a:endParaRPr>
          </a:p>
          <a:p>
            <a:pPr marL="1371600" lvl="0" indent="-298450" algn="l" rtl="0">
              <a:lnSpc>
                <a:spcPct val="115000"/>
              </a:lnSpc>
              <a:spcBef>
                <a:spcPts val="0"/>
              </a:spcBef>
              <a:spcAft>
                <a:spcPts val="0"/>
              </a:spcAft>
              <a:buClr>
                <a:schemeClr val="lt1"/>
              </a:buClr>
              <a:buSzPts val="1100"/>
              <a:buFont typeface="+mj-lt"/>
              <a:buAutoNum type="arabicPeriod"/>
            </a:pPr>
            <a:r>
              <a:rPr lang="en-IN" sz="1100" b="1" i="1" dirty="0">
                <a:solidFill>
                  <a:schemeClr val="lt1"/>
                </a:solidFill>
                <a:latin typeface="Merriweather"/>
                <a:ea typeface="Merriweather"/>
                <a:cs typeface="Merriweather"/>
                <a:sym typeface="Merriweather"/>
              </a:rPr>
              <a:t>  </a:t>
            </a:r>
            <a:r>
              <a:rPr lang="en-IN" sz="1100" b="1" i="1" u="none" strike="noStrike" cap="none" dirty="0">
                <a:solidFill>
                  <a:schemeClr val="lt1"/>
                </a:solidFill>
                <a:latin typeface="Merriweather"/>
                <a:ea typeface="Merriweather"/>
                <a:cs typeface="Merriweather"/>
                <a:sym typeface="Merriweather"/>
              </a:rPr>
              <a:t>VATAN KUMAR </a:t>
            </a:r>
            <a:endParaRPr sz="1100" b="1" i="1" u="none" strike="noStrike" cap="none" dirty="0">
              <a:solidFill>
                <a:schemeClr val="lt1"/>
              </a:solidFill>
              <a:latin typeface="Merriweather"/>
              <a:ea typeface="Merriweather"/>
              <a:cs typeface="Merriweather"/>
              <a:sym typeface="Merriweather"/>
            </a:endParaRPr>
          </a:p>
          <a:p>
            <a:pPr marL="1371600" lvl="0" indent="-298450" algn="l" rtl="0">
              <a:lnSpc>
                <a:spcPct val="115000"/>
              </a:lnSpc>
              <a:spcBef>
                <a:spcPts val="0"/>
              </a:spcBef>
              <a:spcAft>
                <a:spcPts val="0"/>
              </a:spcAft>
              <a:buClr>
                <a:schemeClr val="lt1"/>
              </a:buClr>
              <a:buSzPts val="1100"/>
              <a:buFont typeface="+mj-lt"/>
              <a:buAutoNum type="arabicPeriod"/>
            </a:pPr>
            <a:r>
              <a:rPr lang="en-IN" sz="1100" b="1" i="1" dirty="0">
                <a:solidFill>
                  <a:schemeClr val="lt1"/>
                </a:solidFill>
                <a:latin typeface="Merriweather"/>
                <a:ea typeface="Merriweather"/>
                <a:cs typeface="Merriweather"/>
                <a:sym typeface="Merriweather"/>
              </a:rPr>
              <a:t>  </a:t>
            </a:r>
            <a:r>
              <a:rPr lang="en-IN" sz="1100" b="1" i="1" u="none" strike="noStrike" cap="none" dirty="0">
                <a:solidFill>
                  <a:schemeClr val="lt1"/>
                </a:solidFill>
                <a:latin typeface="Merriweather"/>
                <a:ea typeface="Merriweather"/>
                <a:cs typeface="Merriweather"/>
                <a:sym typeface="Merriweather"/>
              </a:rPr>
              <a:t>AMAN SINGH</a:t>
            </a:r>
            <a:endParaRPr sz="1100" b="1" i="1" u="none" strike="noStrike" cap="none" dirty="0">
              <a:solidFill>
                <a:schemeClr val="lt1"/>
              </a:solidFill>
              <a:latin typeface="Merriweather"/>
              <a:ea typeface="Merriweather"/>
              <a:cs typeface="Merriweather"/>
              <a:sym typeface="Merriweather"/>
            </a:endParaRPr>
          </a:p>
          <a:p>
            <a:pPr marL="1371600" marR="0" lvl="0" indent="-298450" algn="l" rtl="0">
              <a:spcBef>
                <a:spcPts val="0"/>
              </a:spcBef>
              <a:spcAft>
                <a:spcPts val="0"/>
              </a:spcAft>
              <a:buClr>
                <a:schemeClr val="lt1"/>
              </a:buClr>
              <a:buSzPts val="1100"/>
              <a:buFont typeface="+mj-lt"/>
              <a:buAutoNum type="arabicPeriod"/>
            </a:pPr>
            <a:r>
              <a:rPr lang="en-IN" sz="1100" b="1" i="1" dirty="0">
                <a:solidFill>
                  <a:schemeClr val="lt1"/>
                </a:solidFill>
                <a:latin typeface="Merriweather"/>
                <a:ea typeface="Merriweather"/>
                <a:cs typeface="Merriweather"/>
                <a:sym typeface="Merriweather"/>
              </a:rPr>
              <a:t>  </a:t>
            </a:r>
            <a:r>
              <a:rPr lang="en-IN" sz="1100" b="1" i="1" u="none" strike="noStrike" cap="none" dirty="0">
                <a:solidFill>
                  <a:schemeClr val="lt1"/>
                </a:solidFill>
                <a:latin typeface="Merriweather"/>
                <a:ea typeface="Merriweather"/>
                <a:cs typeface="Merriweather"/>
                <a:sym typeface="Merriweather"/>
              </a:rPr>
              <a:t>SANJAY KUMAR GUPTA</a:t>
            </a:r>
            <a:endParaRPr sz="1100" b="1" i="1" dirty="0">
              <a:solidFill>
                <a:schemeClr val="lt1"/>
              </a:solidFill>
              <a:latin typeface="Merriweather"/>
              <a:ea typeface="Merriweather"/>
              <a:cs typeface="Merriweather"/>
              <a:sym typeface="Merriweather"/>
            </a:endParaRPr>
          </a:p>
        </p:txBody>
      </p:sp>
      <p:pic>
        <p:nvPicPr>
          <p:cNvPr id="142" name="Google Shape;142;p1"/>
          <p:cNvPicPr preferRelativeResize="0"/>
          <p:nvPr/>
        </p:nvPicPr>
        <p:blipFill>
          <a:blip r:embed="rId3">
            <a:alphaModFix/>
          </a:blip>
          <a:stretch>
            <a:fillRect/>
          </a:stretch>
        </p:blipFill>
        <p:spPr>
          <a:xfrm>
            <a:off x="979737" y="1409600"/>
            <a:ext cx="7694124" cy="3200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10"/>
        <p:cNvGrpSpPr/>
        <p:nvPr/>
      </p:nvGrpSpPr>
      <p:grpSpPr>
        <a:xfrm>
          <a:off x="0" y="0"/>
          <a:ext cx="0" cy="0"/>
          <a:chOff x="0" y="0"/>
          <a:chExt cx="0" cy="0"/>
        </a:xfrm>
      </p:grpSpPr>
      <p:sp>
        <p:nvSpPr>
          <p:cNvPr id="211" name="Google Shape;211;g195ce442002_0_34"/>
          <p:cNvSpPr txBox="1">
            <a:spLocks noGrp="1"/>
          </p:cNvSpPr>
          <p:nvPr>
            <p:ph type="subTitle" idx="1"/>
          </p:nvPr>
        </p:nvSpPr>
        <p:spPr>
          <a:xfrm>
            <a:off x="649500" y="5290775"/>
            <a:ext cx="8157000" cy="1272000"/>
          </a:xfrm>
          <a:prstGeom prst="rect">
            <a:avLst/>
          </a:prstGeom>
          <a:solidFill>
            <a:schemeClr val="lt2"/>
          </a:solidFill>
        </p:spPr>
        <p:txBody>
          <a:bodyPr spcFirstLastPara="1" wrap="square" lIns="91425" tIns="91425" rIns="91425" bIns="91425" anchor="t" anchorCtr="0">
            <a:normAutofit fontScale="32500" lnSpcReduction="20000"/>
          </a:bodyPr>
          <a:lstStyle/>
          <a:p>
            <a:pPr marL="457200" lvl="0" indent="-354965" algn="l" rtl="0">
              <a:spcBef>
                <a:spcPts val="0"/>
              </a:spcBef>
              <a:spcAft>
                <a:spcPts val="0"/>
              </a:spcAft>
              <a:buSzPct val="100000"/>
              <a:buAutoNum type="arabicPeriod"/>
            </a:pPr>
            <a:r>
              <a:rPr lang="en-IN" sz="6123"/>
              <a:t>We can see that No. of Orders remain constant across the week. This Shows a steady Demand for the Service Provider.</a:t>
            </a:r>
            <a:endParaRPr sz="6123"/>
          </a:p>
          <a:p>
            <a:pPr marL="457200" lvl="0" indent="-354965" algn="l" rtl="0">
              <a:spcBef>
                <a:spcPts val="0"/>
              </a:spcBef>
              <a:spcAft>
                <a:spcPts val="0"/>
              </a:spcAft>
              <a:buSzPct val="100000"/>
              <a:buAutoNum type="arabicPeriod"/>
            </a:pPr>
            <a:r>
              <a:rPr lang="en-IN" sz="6123"/>
              <a:t>Most Number of Orders have been Placed from Service Centers with 3 to 5 square km Operation Area.</a:t>
            </a:r>
            <a:endParaRPr sz="6123"/>
          </a:p>
          <a:p>
            <a:pPr marL="0" lvl="0" indent="0" algn="l" rtl="0">
              <a:spcBef>
                <a:spcPts val="0"/>
              </a:spcBef>
              <a:spcAft>
                <a:spcPts val="0"/>
              </a:spcAft>
              <a:buNone/>
            </a:pPr>
            <a:endParaRPr/>
          </a:p>
        </p:txBody>
      </p:sp>
      <p:sp>
        <p:nvSpPr>
          <p:cNvPr id="212" name="Google Shape;212;g195ce442002_0_34"/>
          <p:cNvSpPr txBox="1"/>
          <p:nvPr/>
        </p:nvSpPr>
        <p:spPr>
          <a:xfrm>
            <a:off x="6437625" y="6135600"/>
            <a:ext cx="2808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700">
              <a:latin typeface="Calibri"/>
              <a:ea typeface="Calibri"/>
              <a:cs typeface="Calibri"/>
              <a:sym typeface="Calibri"/>
            </a:endParaRPr>
          </a:p>
        </p:txBody>
      </p:sp>
      <p:pic>
        <p:nvPicPr>
          <p:cNvPr id="213" name="Google Shape;213;g195ce442002_0_34"/>
          <p:cNvPicPr preferRelativeResize="0"/>
          <p:nvPr/>
        </p:nvPicPr>
        <p:blipFill>
          <a:blip r:embed="rId3">
            <a:alphaModFix/>
          </a:blip>
          <a:stretch>
            <a:fillRect/>
          </a:stretch>
        </p:blipFill>
        <p:spPr>
          <a:xfrm>
            <a:off x="319975" y="1487150"/>
            <a:ext cx="3854675" cy="3526137"/>
          </a:xfrm>
          <a:prstGeom prst="rect">
            <a:avLst/>
          </a:prstGeom>
          <a:noFill/>
          <a:ln>
            <a:noFill/>
          </a:ln>
        </p:spPr>
      </p:pic>
      <p:pic>
        <p:nvPicPr>
          <p:cNvPr id="214" name="Google Shape;214;g195ce442002_0_34"/>
          <p:cNvPicPr preferRelativeResize="0"/>
          <p:nvPr/>
        </p:nvPicPr>
        <p:blipFill>
          <a:blip r:embed="rId4">
            <a:alphaModFix/>
          </a:blip>
          <a:stretch>
            <a:fillRect/>
          </a:stretch>
        </p:blipFill>
        <p:spPr>
          <a:xfrm>
            <a:off x="4670825" y="1593252"/>
            <a:ext cx="4001875" cy="3672172"/>
          </a:xfrm>
          <a:prstGeom prst="rect">
            <a:avLst/>
          </a:prstGeom>
          <a:noFill/>
          <a:ln>
            <a:noFill/>
          </a:ln>
        </p:spPr>
      </p:pic>
      <p:sp>
        <p:nvSpPr>
          <p:cNvPr id="215" name="Google Shape;215;g195ce442002_0_34"/>
          <p:cNvSpPr txBox="1"/>
          <p:nvPr/>
        </p:nvSpPr>
        <p:spPr>
          <a:xfrm>
            <a:off x="458475" y="286550"/>
            <a:ext cx="85008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300" b="1" i="1">
                <a:solidFill>
                  <a:schemeClr val="lt1"/>
                </a:solidFill>
                <a:latin typeface="Calibri"/>
                <a:ea typeface="Calibri"/>
                <a:cs typeface="Calibri"/>
                <a:sym typeface="Calibri"/>
              </a:rPr>
              <a:t>Bivariate Analysis: No. of Orders(Target) vs Week and Operation Area (Numerical)</a:t>
            </a:r>
            <a:endParaRPr sz="3300" b="1" i="1">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0"/>
        <p:cNvGrpSpPr/>
        <p:nvPr/>
      </p:nvGrpSpPr>
      <p:grpSpPr>
        <a:xfrm>
          <a:off x="0" y="0"/>
          <a:ext cx="0" cy="0"/>
          <a:chOff x="0" y="0"/>
          <a:chExt cx="0" cy="0"/>
        </a:xfrm>
      </p:grpSpPr>
      <p:sp>
        <p:nvSpPr>
          <p:cNvPr id="221" name="Google Shape;221;g195ce442002_0_76"/>
          <p:cNvSpPr txBox="1">
            <a:spLocks noGrp="1"/>
          </p:cNvSpPr>
          <p:nvPr>
            <p:ph type="ctrTitle"/>
          </p:nvPr>
        </p:nvSpPr>
        <p:spPr>
          <a:xfrm>
            <a:off x="54475" y="66850"/>
            <a:ext cx="9144000" cy="830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IN" sz="3400" b="1" i="1">
                <a:latin typeface="Calibri"/>
                <a:ea typeface="Calibri"/>
                <a:cs typeface="Calibri"/>
                <a:sym typeface="Calibri"/>
              </a:rPr>
              <a:t>No. of Orders vs Checkout_Price and Base_Price</a:t>
            </a:r>
            <a:endParaRPr sz="3400" b="1" i="1">
              <a:latin typeface="Calibri"/>
              <a:ea typeface="Calibri"/>
              <a:cs typeface="Calibri"/>
              <a:sym typeface="Calibri"/>
            </a:endParaRPr>
          </a:p>
        </p:txBody>
      </p:sp>
      <p:sp>
        <p:nvSpPr>
          <p:cNvPr id="222" name="Google Shape;222;g195ce442002_0_76"/>
          <p:cNvSpPr txBox="1">
            <a:spLocks noGrp="1"/>
          </p:cNvSpPr>
          <p:nvPr>
            <p:ph type="subTitle" idx="1"/>
          </p:nvPr>
        </p:nvSpPr>
        <p:spPr>
          <a:xfrm>
            <a:off x="554000" y="5529050"/>
            <a:ext cx="8176200" cy="966000"/>
          </a:xfrm>
          <a:prstGeom prst="rect">
            <a:avLst/>
          </a:prstGeom>
          <a:solidFill>
            <a:schemeClr val="lt2"/>
          </a:solidFill>
        </p:spPr>
        <p:txBody>
          <a:bodyPr spcFirstLastPara="1" wrap="square" lIns="91425" tIns="91425" rIns="91425" bIns="91425" anchor="t" anchorCtr="0">
            <a:normAutofit fontScale="77500" lnSpcReduction="20000"/>
          </a:bodyPr>
          <a:lstStyle/>
          <a:p>
            <a:pPr marL="457200" lvl="0" indent="-327025" algn="l" rtl="0">
              <a:spcBef>
                <a:spcPts val="0"/>
              </a:spcBef>
              <a:spcAft>
                <a:spcPts val="0"/>
              </a:spcAft>
              <a:buSzPct val="100000"/>
              <a:buAutoNum type="arabicPeriod"/>
            </a:pPr>
            <a:r>
              <a:rPr lang="en-IN" sz="2000"/>
              <a:t>Most of the Orders have Checkout_Price in range from 100 to 300. It shows that there are less bulk orders.</a:t>
            </a:r>
            <a:endParaRPr sz="2000"/>
          </a:p>
          <a:p>
            <a:pPr marL="457200" lvl="0" indent="-327025" algn="l" rtl="0">
              <a:spcBef>
                <a:spcPts val="0"/>
              </a:spcBef>
              <a:spcAft>
                <a:spcPts val="0"/>
              </a:spcAft>
              <a:buSzPct val="100000"/>
              <a:buAutoNum type="arabicPeriod"/>
            </a:pPr>
            <a:r>
              <a:rPr lang="en-IN" sz="2000"/>
              <a:t>Most of the Orders have Base Price less than 500. It shows customers are ordering for 1 or 2 people only at once.</a:t>
            </a:r>
            <a:endParaRPr sz="2000"/>
          </a:p>
        </p:txBody>
      </p:sp>
      <p:pic>
        <p:nvPicPr>
          <p:cNvPr id="223" name="Google Shape;223;g195ce442002_0_76"/>
          <p:cNvPicPr preferRelativeResize="0"/>
          <p:nvPr/>
        </p:nvPicPr>
        <p:blipFill>
          <a:blip r:embed="rId3">
            <a:alphaModFix/>
          </a:blip>
          <a:stretch>
            <a:fillRect/>
          </a:stretch>
        </p:blipFill>
        <p:spPr>
          <a:xfrm>
            <a:off x="152400" y="1317825"/>
            <a:ext cx="4419600" cy="4055481"/>
          </a:xfrm>
          <a:prstGeom prst="rect">
            <a:avLst/>
          </a:prstGeom>
          <a:noFill/>
          <a:ln>
            <a:noFill/>
          </a:ln>
        </p:spPr>
      </p:pic>
      <p:pic>
        <p:nvPicPr>
          <p:cNvPr id="224" name="Google Shape;224;g195ce442002_0_76"/>
          <p:cNvPicPr preferRelativeResize="0"/>
          <p:nvPr/>
        </p:nvPicPr>
        <p:blipFill>
          <a:blip r:embed="rId4">
            <a:alphaModFix/>
          </a:blip>
          <a:stretch>
            <a:fillRect/>
          </a:stretch>
        </p:blipFill>
        <p:spPr>
          <a:xfrm>
            <a:off x="4670125" y="1317826"/>
            <a:ext cx="4560589" cy="410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9"/>
        <p:cNvGrpSpPr/>
        <p:nvPr/>
      </p:nvGrpSpPr>
      <p:grpSpPr>
        <a:xfrm>
          <a:off x="0" y="0"/>
          <a:ext cx="0" cy="0"/>
          <a:chOff x="0" y="0"/>
          <a:chExt cx="0" cy="0"/>
        </a:xfrm>
      </p:grpSpPr>
      <p:sp>
        <p:nvSpPr>
          <p:cNvPr id="230" name="Google Shape;230;g195ce442002_0_100"/>
          <p:cNvSpPr txBox="1">
            <a:spLocks noGrp="1"/>
          </p:cNvSpPr>
          <p:nvPr>
            <p:ph type="ctrTitle"/>
          </p:nvPr>
        </p:nvSpPr>
        <p:spPr>
          <a:xfrm>
            <a:off x="685800" y="220125"/>
            <a:ext cx="8216100" cy="1470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IN" sz="3233" b="1" i="1">
                <a:latin typeface="Calibri"/>
                <a:ea typeface="Calibri"/>
                <a:cs typeface="Calibri"/>
                <a:sym typeface="Calibri"/>
              </a:rPr>
              <a:t>Bivariate Analysis: No. of Orders vs Category (Categorical)</a:t>
            </a:r>
            <a:endParaRPr sz="3233" b="1" i="1">
              <a:latin typeface="Calibri"/>
              <a:ea typeface="Calibri"/>
              <a:cs typeface="Calibri"/>
              <a:sym typeface="Calibri"/>
            </a:endParaRPr>
          </a:p>
          <a:p>
            <a:pPr marL="0" lvl="0" indent="0" algn="l" rtl="0">
              <a:lnSpc>
                <a:spcPct val="115000"/>
              </a:lnSpc>
              <a:spcBef>
                <a:spcPts val="1200"/>
              </a:spcBef>
              <a:spcAft>
                <a:spcPts val="1200"/>
              </a:spcAft>
              <a:buClr>
                <a:schemeClr val="dk1"/>
              </a:buClr>
              <a:buSzPct val="37931"/>
              <a:buFont typeface="Arial"/>
              <a:buNone/>
            </a:pPr>
            <a:endParaRPr sz="2900" b="1" i="1"/>
          </a:p>
        </p:txBody>
      </p:sp>
      <p:sp>
        <p:nvSpPr>
          <p:cNvPr id="231" name="Google Shape;231;g195ce442002_0_100"/>
          <p:cNvSpPr txBox="1"/>
          <p:nvPr/>
        </p:nvSpPr>
        <p:spPr>
          <a:xfrm>
            <a:off x="897850" y="5616300"/>
            <a:ext cx="8099700" cy="738900"/>
          </a:xfrm>
          <a:prstGeom prst="rect">
            <a:avLst/>
          </a:prstGeom>
          <a:solidFill>
            <a:schemeClr val="lt2"/>
          </a:solid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AutoNum type="arabicPeriod"/>
            </a:pPr>
            <a:r>
              <a:rPr lang="en-IN" sz="1800">
                <a:solidFill>
                  <a:schemeClr val="lt1"/>
                </a:solidFill>
              </a:rPr>
              <a:t>Beverages are the Most Ordered Item. </a:t>
            </a:r>
            <a:endParaRPr sz="1800">
              <a:solidFill>
                <a:schemeClr val="lt1"/>
              </a:solidFill>
            </a:endParaRPr>
          </a:p>
          <a:p>
            <a:pPr marL="457200" lvl="0" indent="-342900" algn="l" rtl="0">
              <a:spcBef>
                <a:spcPts val="0"/>
              </a:spcBef>
              <a:spcAft>
                <a:spcPts val="0"/>
              </a:spcAft>
              <a:buClr>
                <a:schemeClr val="lt1"/>
              </a:buClr>
              <a:buSzPts val="1800"/>
              <a:buAutoNum type="arabicPeriod"/>
            </a:pPr>
            <a:r>
              <a:rPr lang="en-IN" sz="1800">
                <a:solidFill>
                  <a:schemeClr val="lt1"/>
                </a:solidFill>
              </a:rPr>
              <a:t>While Biryani, Soup, Fish are the Least Orderd Dishes.</a:t>
            </a:r>
            <a:endParaRPr sz="1800">
              <a:solidFill>
                <a:schemeClr val="lt1"/>
              </a:solidFill>
            </a:endParaRPr>
          </a:p>
        </p:txBody>
      </p:sp>
      <p:pic>
        <p:nvPicPr>
          <p:cNvPr id="232" name="Google Shape;232;g195ce442002_0_100"/>
          <p:cNvPicPr preferRelativeResize="0"/>
          <p:nvPr/>
        </p:nvPicPr>
        <p:blipFill>
          <a:blip r:embed="rId3">
            <a:alphaModFix/>
          </a:blip>
          <a:stretch>
            <a:fillRect/>
          </a:stretch>
        </p:blipFill>
        <p:spPr>
          <a:xfrm>
            <a:off x="152400" y="1422250"/>
            <a:ext cx="8556025" cy="3601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7"/>
        <p:cNvGrpSpPr/>
        <p:nvPr/>
      </p:nvGrpSpPr>
      <p:grpSpPr>
        <a:xfrm>
          <a:off x="0" y="0"/>
          <a:ext cx="0" cy="0"/>
          <a:chOff x="0" y="0"/>
          <a:chExt cx="0" cy="0"/>
        </a:xfrm>
      </p:grpSpPr>
      <p:sp>
        <p:nvSpPr>
          <p:cNvPr id="238" name="Google Shape;238;g195ce442002_0_106"/>
          <p:cNvSpPr txBox="1">
            <a:spLocks noGrp="1"/>
          </p:cNvSpPr>
          <p:nvPr>
            <p:ph type="ctrTitle"/>
          </p:nvPr>
        </p:nvSpPr>
        <p:spPr>
          <a:xfrm>
            <a:off x="477600" y="113774"/>
            <a:ext cx="7772400" cy="516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891"/>
              <a:buNone/>
            </a:pPr>
            <a:r>
              <a:rPr lang="en-IN" sz="2900" b="1" i="1">
                <a:latin typeface="Calibri"/>
                <a:ea typeface="Calibri"/>
                <a:cs typeface="Calibri"/>
                <a:sym typeface="Calibri"/>
              </a:rPr>
              <a:t>Bivariate Analysis : Number of Orders VS Cuisine and Center_Type</a:t>
            </a:r>
            <a:endParaRPr sz="2900" b="1" i="1">
              <a:latin typeface="Calibri"/>
              <a:ea typeface="Calibri"/>
              <a:cs typeface="Calibri"/>
              <a:sym typeface="Calibri"/>
            </a:endParaRPr>
          </a:p>
        </p:txBody>
      </p:sp>
      <p:sp>
        <p:nvSpPr>
          <p:cNvPr id="239" name="Google Shape;239;g195ce442002_0_106"/>
          <p:cNvSpPr txBox="1">
            <a:spLocks noGrp="1"/>
          </p:cNvSpPr>
          <p:nvPr>
            <p:ph type="subTitle" idx="1"/>
          </p:nvPr>
        </p:nvSpPr>
        <p:spPr>
          <a:xfrm>
            <a:off x="477600" y="5653000"/>
            <a:ext cx="8666400" cy="994800"/>
          </a:xfrm>
          <a:prstGeom prst="rect">
            <a:avLst/>
          </a:prstGeom>
          <a:solidFill>
            <a:schemeClr val="lt2"/>
          </a:solidFill>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IN" sz="1800"/>
              <a:t>Italian is the Most Ordered Cuisine, followed by Thai and Indian.</a:t>
            </a:r>
            <a:endParaRPr sz="1800"/>
          </a:p>
          <a:p>
            <a:pPr marL="457200" lvl="0" indent="-342900" algn="l" rtl="0">
              <a:spcBef>
                <a:spcPts val="0"/>
              </a:spcBef>
              <a:spcAft>
                <a:spcPts val="0"/>
              </a:spcAft>
              <a:buSzPts val="1800"/>
              <a:buAutoNum type="arabicPeriod"/>
            </a:pPr>
            <a:r>
              <a:rPr lang="en-IN" sz="1800"/>
              <a:t>Type_A  Centers are catering to most of the Orders, while Type_B center deals with the Lowest no. of orders.</a:t>
            </a:r>
            <a:endParaRPr sz="1800"/>
          </a:p>
        </p:txBody>
      </p:sp>
      <p:pic>
        <p:nvPicPr>
          <p:cNvPr id="240" name="Google Shape;240;g195ce442002_0_106"/>
          <p:cNvPicPr preferRelativeResize="0"/>
          <p:nvPr/>
        </p:nvPicPr>
        <p:blipFill>
          <a:blip r:embed="rId3">
            <a:alphaModFix/>
          </a:blip>
          <a:stretch>
            <a:fillRect/>
          </a:stretch>
        </p:blipFill>
        <p:spPr>
          <a:xfrm>
            <a:off x="4906075" y="1415100"/>
            <a:ext cx="4237900" cy="4237900"/>
          </a:xfrm>
          <a:prstGeom prst="rect">
            <a:avLst/>
          </a:prstGeom>
          <a:noFill/>
          <a:ln>
            <a:noFill/>
          </a:ln>
        </p:spPr>
      </p:pic>
      <p:pic>
        <p:nvPicPr>
          <p:cNvPr id="241" name="Google Shape;241;g195ce442002_0_106"/>
          <p:cNvPicPr preferRelativeResize="0"/>
          <p:nvPr/>
        </p:nvPicPr>
        <p:blipFill>
          <a:blip r:embed="rId4">
            <a:alphaModFix/>
          </a:blip>
          <a:stretch>
            <a:fillRect/>
          </a:stretch>
        </p:blipFill>
        <p:spPr>
          <a:xfrm>
            <a:off x="0" y="1310051"/>
            <a:ext cx="4237900" cy="423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46"/>
        <p:cNvGrpSpPr/>
        <p:nvPr/>
      </p:nvGrpSpPr>
      <p:grpSpPr>
        <a:xfrm>
          <a:off x="0" y="0"/>
          <a:ext cx="0" cy="0"/>
          <a:chOff x="0" y="0"/>
          <a:chExt cx="0" cy="0"/>
        </a:xfrm>
      </p:grpSpPr>
      <p:sp>
        <p:nvSpPr>
          <p:cNvPr id="247" name="Google Shape;247;g195ce442002_0_112"/>
          <p:cNvSpPr txBox="1">
            <a:spLocks noGrp="1"/>
          </p:cNvSpPr>
          <p:nvPr>
            <p:ph type="ctrTitle"/>
          </p:nvPr>
        </p:nvSpPr>
        <p:spPr>
          <a:xfrm>
            <a:off x="685800" y="201025"/>
            <a:ext cx="7776900" cy="1098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en-IN" sz="2900" b="1" i="1">
                <a:latin typeface="Calibri"/>
                <a:ea typeface="Calibri"/>
                <a:cs typeface="Calibri"/>
                <a:sym typeface="Calibri"/>
              </a:rPr>
              <a:t>Bivariate Analysis: No. of Orders vs Discount</a:t>
            </a:r>
            <a:endParaRPr sz="2900" b="1" i="1">
              <a:latin typeface="Calibri"/>
              <a:ea typeface="Calibri"/>
              <a:cs typeface="Calibri"/>
              <a:sym typeface="Calibri"/>
            </a:endParaRPr>
          </a:p>
          <a:p>
            <a:pPr marL="0" lvl="0" indent="0" algn="l" rtl="0">
              <a:spcBef>
                <a:spcPts val="1200"/>
              </a:spcBef>
              <a:spcAft>
                <a:spcPts val="0"/>
              </a:spcAft>
              <a:buSzPts val="990"/>
              <a:buNone/>
            </a:pPr>
            <a:endParaRPr sz="2900" b="1" i="1"/>
          </a:p>
        </p:txBody>
      </p:sp>
      <p:sp>
        <p:nvSpPr>
          <p:cNvPr id="248" name="Google Shape;248;g195ce442002_0_112"/>
          <p:cNvSpPr txBox="1">
            <a:spLocks noGrp="1"/>
          </p:cNvSpPr>
          <p:nvPr>
            <p:ph type="subTitle" idx="1"/>
          </p:nvPr>
        </p:nvSpPr>
        <p:spPr>
          <a:xfrm>
            <a:off x="4775750" y="2361725"/>
            <a:ext cx="4221900" cy="2838000"/>
          </a:xfrm>
          <a:prstGeom prst="rect">
            <a:avLst/>
          </a:prstGeom>
          <a:solidFill>
            <a:schemeClr val="lt2"/>
          </a:solidFill>
        </p:spPr>
        <p:txBody>
          <a:bodyPr spcFirstLastPara="1" wrap="square" lIns="91425" tIns="91425" rIns="91425" bIns="91425" anchor="t" anchorCtr="0">
            <a:normAutofit/>
          </a:bodyPr>
          <a:lstStyle/>
          <a:p>
            <a:pPr marL="457200" lvl="0" indent="-361315" algn="l" rtl="0">
              <a:lnSpc>
                <a:spcPct val="80000"/>
              </a:lnSpc>
              <a:spcBef>
                <a:spcPts val="0"/>
              </a:spcBef>
              <a:spcAft>
                <a:spcPts val="0"/>
              </a:spcAft>
              <a:buSzPts val="2090"/>
              <a:buAutoNum type="arabicPeriod"/>
            </a:pPr>
            <a:r>
              <a:rPr lang="en-IN" sz="2090" dirty="0"/>
              <a:t>The Number of Orders having Discounted Products and not having Discounted Products is almost the same.</a:t>
            </a:r>
          </a:p>
          <a:p>
            <a:pPr marL="457200" lvl="0" indent="-361315" algn="l" rtl="0">
              <a:lnSpc>
                <a:spcPct val="80000"/>
              </a:lnSpc>
              <a:spcBef>
                <a:spcPts val="0"/>
              </a:spcBef>
              <a:spcAft>
                <a:spcPts val="0"/>
              </a:spcAft>
              <a:buSzPts val="2090"/>
              <a:buAutoNum type="arabicPeriod"/>
            </a:pPr>
            <a:endParaRPr sz="2090" dirty="0"/>
          </a:p>
          <a:p>
            <a:pPr marL="457200" lvl="0" indent="-361315" algn="l" rtl="0">
              <a:lnSpc>
                <a:spcPct val="80000"/>
              </a:lnSpc>
              <a:spcBef>
                <a:spcPts val="0"/>
              </a:spcBef>
              <a:spcAft>
                <a:spcPts val="0"/>
              </a:spcAft>
              <a:buSzPts val="2090"/>
              <a:buAutoNum type="arabicPeriod"/>
            </a:pPr>
            <a:r>
              <a:rPr lang="en-IN" sz="2090" dirty="0"/>
              <a:t>This Shows present Discount Scheme is not working.</a:t>
            </a:r>
            <a:endParaRPr sz="2090" dirty="0"/>
          </a:p>
        </p:txBody>
      </p:sp>
      <p:pic>
        <p:nvPicPr>
          <p:cNvPr id="249" name="Google Shape;249;g195ce442002_0_112"/>
          <p:cNvPicPr preferRelativeResize="0"/>
          <p:nvPr/>
        </p:nvPicPr>
        <p:blipFill>
          <a:blip r:embed="rId3">
            <a:alphaModFix/>
          </a:blip>
          <a:stretch>
            <a:fillRect/>
          </a:stretch>
        </p:blipFill>
        <p:spPr>
          <a:xfrm>
            <a:off x="152400" y="2129075"/>
            <a:ext cx="4069375" cy="4069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4"/>
        <p:cNvGrpSpPr/>
        <p:nvPr/>
      </p:nvGrpSpPr>
      <p:grpSpPr>
        <a:xfrm>
          <a:off x="0" y="0"/>
          <a:ext cx="0" cy="0"/>
          <a:chOff x="0" y="0"/>
          <a:chExt cx="0" cy="0"/>
        </a:xfrm>
      </p:grpSpPr>
      <p:sp>
        <p:nvSpPr>
          <p:cNvPr id="255" name="Google Shape;255;g195ce442002_3_1"/>
          <p:cNvSpPr txBox="1">
            <a:spLocks noGrp="1"/>
          </p:cNvSpPr>
          <p:nvPr>
            <p:ph type="ctrTitle"/>
          </p:nvPr>
        </p:nvSpPr>
        <p:spPr>
          <a:xfrm>
            <a:off x="455400" y="101250"/>
            <a:ext cx="8233200" cy="815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IN" sz="4100" b="1" i="1"/>
              <a:t>Multivariate analysis</a:t>
            </a:r>
            <a:endParaRPr sz="4100" b="1" i="1"/>
          </a:p>
        </p:txBody>
      </p:sp>
      <p:sp>
        <p:nvSpPr>
          <p:cNvPr id="256" name="Google Shape;256;g195ce442002_3_1"/>
          <p:cNvSpPr txBox="1">
            <a:spLocks noGrp="1"/>
          </p:cNvSpPr>
          <p:nvPr>
            <p:ph type="subTitle" idx="1"/>
          </p:nvPr>
        </p:nvSpPr>
        <p:spPr>
          <a:xfrm>
            <a:off x="361650" y="5627475"/>
            <a:ext cx="8693100" cy="1150200"/>
          </a:xfrm>
          <a:prstGeom prst="rect">
            <a:avLst/>
          </a:prstGeom>
          <a:solidFill>
            <a:schemeClr val="lt2"/>
          </a:solidFill>
        </p:spPr>
        <p:txBody>
          <a:bodyPr spcFirstLastPara="1" wrap="square" lIns="91425" tIns="91425" rIns="91425" bIns="91425" anchor="t" anchorCtr="0">
            <a:normAutofit/>
          </a:bodyPr>
          <a:lstStyle/>
          <a:p>
            <a:pPr marL="469900" lvl="0" indent="-342900" algn="l" rtl="0">
              <a:spcBef>
                <a:spcPts val="0"/>
              </a:spcBef>
              <a:spcAft>
                <a:spcPts val="0"/>
              </a:spcAft>
              <a:buSzPts val="1600"/>
              <a:buFont typeface="+mj-lt"/>
              <a:buAutoNum type="arabicPeriod"/>
            </a:pPr>
            <a:r>
              <a:rPr lang="en-IN" sz="1600" dirty="0"/>
              <a:t>The correlation between  the variable with each order is very low so we believe that the multicollinearity is also low in them.</a:t>
            </a:r>
            <a:endParaRPr sz="1600" dirty="0"/>
          </a:p>
          <a:p>
            <a:pPr marL="469900" lvl="0" indent="-342900" algn="l" rtl="0">
              <a:spcBef>
                <a:spcPts val="0"/>
              </a:spcBef>
              <a:spcAft>
                <a:spcPts val="0"/>
              </a:spcAft>
              <a:buSzPts val="1600"/>
              <a:buFont typeface="+mj-lt"/>
              <a:buAutoNum type="arabicPeriod"/>
            </a:pPr>
            <a:r>
              <a:rPr lang="en-IN" sz="1600" dirty="0"/>
              <a:t>But </a:t>
            </a:r>
            <a:r>
              <a:rPr lang="en-IN" sz="1600" dirty="0" err="1"/>
              <a:t>base_price</a:t>
            </a:r>
            <a:r>
              <a:rPr lang="en-IN" sz="1600" dirty="0"/>
              <a:t> &amp; </a:t>
            </a:r>
            <a:r>
              <a:rPr lang="en-IN" sz="1600" dirty="0" err="1"/>
              <a:t>checkout_price</a:t>
            </a:r>
            <a:r>
              <a:rPr lang="en-IN" sz="1600" dirty="0"/>
              <a:t> shows high correlation.</a:t>
            </a:r>
            <a:endParaRPr sz="1600" dirty="0"/>
          </a:p>
        </p:txBody>
      </p:sp>
      <p:pic>
        <p:nvPicPr>
          <p:cNvPr id="257" name="Google Shape;257;g195ce442002_3_1"/>
          <p:cNvPicPr preferRelativeResize="0"/>
          <p:nvPr/>
        </p:nvPicPr>
        <p:blipFill>
          <a:blip r:embed="rId3">
            <a:alphaModFix/>
          </a:blip>
          <a:stretch>
            <a:fillRect/>
          </a:stretch>
        </p:blipFill>
        <p:spPr>
          <a:xfrm>
            <a:off x="420260" y="916950"/>
            <a:ext cx="8233276" cy="4595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2"/>
        <p:cNvGrpSpPr/>
        <p:nvPr/>
      </p:nvGrpSpPr>
      <p:grpSpPr>
        <a:xfrm>
          <a:off x="0" y="0"/>
          <a:ext cx="0" cy="0"/>
          <a:chOff x="0" y="0"/>
          <a:chExt cx="0" cy="0"/>
        </a:xfrm>
      </p:grpSpPr>
      <p:sp>
        <p:nvSpPr>
          <p:cNvPr id="263" name="Google Shape;263;g195ce442002_0_46"/>
          <p:cNvSpPr txBox="1">
            <a:spLocks noGrp="1"/>
          </p:cNvSpPr>
          <p:nvPr>
            <p:ph type="ctrTitle"/>
          </p:nvPr>
        </p:nvSpPr>
        <p:spPr>
          <a:xfrm>
            <a:off x="685800" y="162800"/>
            <a:ext cx="7772400" cy="1470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IN" sz="3100" b="1" i="1"/>
              <a:t>Missing Value</a:t>
            </a:r>
            <a:endParaRPr sz="5800" b="1" i="1"/>
          </a:p>
        </p:txBody>
      </p:sp>
      <p:sp>
        <p:nvSpPr>
          <p:cNvPr id="264" name="Google Shape;264;g195ce442002_0_46"/>
          <p:cNvSpPr txBox="1">
            <a:spLocks noGrp="1"/>
          </p:cNvSpPr>
          <p:nvPr>
            <p:ph type="subTitle" idx="1"/>
          </p:nvPr>
        </p:nvSpPr>
        <p:spPr>
          <a:xfrm>
            <a:off x="685800" y="1517425"/>
            <a:ext cx="3037800" cy="3505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endParaRPr sz="2100" i="1" dirty="0"/>
          </a:p>
          <a:p>
            <a:pPr marL="0" lvl="0" indent="0" algn="l" rtl="0">
              <a:spcBef>
                <a:spcPts val="0"/>
              </a:spcBef>
              <a:spcAft>
                <a:spcPts val="0"/>
              </a:spcAft>
              <a:buNone/>
            </a:pPr>
            <a:endParaRPr sz="2100" i="1" dirty="0"/>
          </a:p>
          <a:p>
            <a:pPr lvl="0" indent="-457200" algn="l" rtl="0">
              <a:spcBef>
                <a:spcPts val="0"/>
              </a:spcBef>
              <a:spcAft>
                <a:spcPts val="0"/>
              </a:spcAft>
              <a:buSzPct val="80000"/>
              <a:buFont typeface="+mj-lt"/>
              <a:buAutoNum type="arabicPeriod"/>
            </a:pPr>
            <a:r>
              <a:rPr lang="en-IN" sz="2100" i="1" dirty="0"/>
              <a:t>There are no missing value in the Data set </a:t>
            </a:r>
            <a:endParaRPr sz="2100" i="1" dirty="0"/>
          </a:p>
          <a:p>
            <a:pPr lvl="0" indent="-457200" algn="l" rtl="0">
              <a:spcBef>
                <a:spcPts val="0"/>
              </a:spcBef>
              <a:spcAft>
                <a:spcPts val="0"/>
              </a:spcAft>
              <a:buFont typeface="+mj-lt"/>
              <a:buAutoNum type="arabicPeriod"/>
            </a:pPr>
            <a:endParaRPr sz="2100" i="1" dirty="0"/>
          </a:p>
          <a:p>
            <a:pPr lvl="0" indent="-457200" algn="l" rtl="0">
              <a:spcBef>
                <a:spcPts val="0"/>
              </a:spcBef>
              <a:spcAft>
                <a:spcPts val="0"/>
              </a:spcAft>
              <a:buSzPct val="80000"/>
              <a:buFont typeface="+mj-lt"/>
              <a:buAutoNum type="arabicPeriod"/>
            </a:pPr>
            <a:r>
              <a:rPr lang="en-IN" sz="2100" i="1" dirty="0"/>
              <a:t>Details are given on right side</a:t>
            </a:r>
            <a:endParaRPr sz="2100" i="1" dirty="0"/>
          </a:p>
        </p:txBody>
      </p:sp>
      <p:pic>
        <p:nvPicPr>
          <p:cNvPr id="265" name="Google Shape;265;g195ce442002_0_46"/>
          <p:cNvPicPr preferRelativeResize="0"/>
          <p:nvPr/>
        </p:nvPicPr>
        <p:blipFill>
          <a:blip r:embed="rId3">
            <a:alphaModFix/>
          </a:blip>
          <a:stretch>
            <a:fillRect/>
          </a:stretch>
        </p:blipFill>
        <p:spPr>
          <a:xfrm>
            <a:off x="4795250" y="566300"/>
            <a:ext cx="3319850" cy="4845100"/>
          </a:xfrm>
          <a:prstGeom prst="rect">
            <a:avLst/>
          </a:prstGeom>
          <a:noFill/>
          <a:ln w="9525" cap="flat" cmpd="sng">
            <a:solidFill>
              <a:schemeClr val="lt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0"/>
        <p:cNvGrpSpPr/>
        <p:nvPr/>
      </p:nvGrpSpPr>
      <p:grpSpPr>
        <a:xfrm>
          <a:off x="0" y="0"/>
          <a:ext cx="0" cy="0"/>
          <a:chOff x="0" y="0"/>
          <a:chExt cx="0" cy="0"/>
        </a:xfrm>
      </p:grpSpPr>
      <p:sp>
        <p:nvSpPr>
          <p:cNvPr id="271" name="Google Shape;271;g195ce442002_0_52"/>
          <p:cNvSpPr txBox="1">
            <a:spLocks noGrp="1"/>
          </p:cNvSpPr>
          <p:nvPr>
            <p:ph type="ctrTitle"/>
          </p:nvPr>
        </p:nvSpPr>
        <p:spPr>
          <a:xfrm>
            <a:off x="685800" y="353825"/>
            <a:ext cx="7772400" cy="678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IN" sz="2900" b="1" i="1">
                <a:latin typeface="Arial"/>
                <a:ea typeface="Arial"/>
                <a:cs typeface="Arial"/>
                <a:sym typeface="Arial"/>
              </a:rPr>
              <a:t>Outlier Analysis</a:t>
            </a:r>
            <a:endParaRPr sz="4800" b="1" i="1"/>
          </a:p>
        </p:txBody>
      </p:sp>
      <p:sp>
        <p:nvSpPr>
          <p:cNvPr id="272" name="Google Shape;272;g195ce442002_0_52"/>
          <p:cNvSpPr txBox="1">
            <a:spLocks noGrp="1"/>
          </p:cNvSpPr>
          <p:nvPr>
            <p:ph type="subTitle" idx="1"/>
          </p:nvPr>
        </p:nvSpPr>
        <p:spPr>
          <a:xfrm>
            <a:off x="428625" y="5692725"/>
            <a:ext cx="8652900" cy="1031400"/>
          </a:xfrm>
          <a:prstGeom prst="rect">
            <a:avLst/>
          </a:prstGeom>
          <a:solidFill>
            <a:schemeClr val="lt2"/>
          </a:solidFill>
        </p:spPr>
        <p:txBody>
          <a:bodyPr spcFirstLastPara="1" wrap="square" lIns="91425" tIns="91425" rIns="91425" bIns="91425" anchor="t" anchorCtr="0">
            <a:noAutofit/>
          </a:bodyPr>
          <a:lstStyle/>
          <a:p>
            <a:pPr marL="561975" lvl="0" indent="-457200" algn="l" rtl="0">
              <a:spcBef>
                <a:spcPts val="0"/>
              </a:spcBef>
              <a:spcAft>
                <a:spcPts val="0"/>
              </a:spcAft>
              <a:buSzPts val="1950"/>
              <a:buFont typeface="+mj-lt"/>
              <a:buAutoNum type="arabicPeriod"/>
            </a:pPr>
            <a:r>
              <a:rPr lang="en-IN" sz="1950" i="1" dirty="0"/>
              <a:t>We have seen few outlier in the </a:t>
            </a:r>
            <a:r>
              <a:rPr lang="en-IN" sz="1950" i="1" dirty="0" err="1"/>
              <a:t>checkout_price</a:t>
            </a:r>
            <a:r>
              <a:rPr lang="en-IN" sz="1950" i="1" dirty="0"/>
              <a:t> , </a:t>
            </a:r>
            <a:r>
              <a:rPr lang="en-IN" sz="1950" i="1" dirty="0" err="1"/>
              <a:t>op_area</a:t>
            </a:r>
            <a:r>
              <a:rPr lang="en-IN" sz="1950" i="1" dirty="0"/>
              <a:t> &amp; </a:t>
            </a:r>
            <a:r>
              <a:rPr lang="en-IN" sz="1950" i="1" dirty="0" err="1"/>
              <a:t>base_price</a:t>
            </a:r>
            <a:r>
              <a:rPr lang="en-IN" sz="1950" i="1" dirty="0"/>
              <a:t> .</a:t>
            </a:r>
            <a:endParaRPr sz="1950" i="1" dirty="0"/>
          </a:p>
          <a:p>
            <a:pPr marL="561975" lvl="0" indent="-457200" algn="l" rtl="0">
              <a:spcBef>
                <a:spcPts val="0"/>
              </a:spcBef>
              <a:spcAft>
                <a:spcPts val="0"/>
              </a:spcAft>
              <a:buSzPts val="1950"/>
              <a:buFont typeface="+mj-lt"/>
              <a:buAutoNum type="arabicPeriod"/>
            </a:pPr>
            <a:r>
              <a:rPr lang="en-IN" sz="1950" i="1" dirty="0" err="1"/>
              <a:t>Num_orders</a:t>
            </a:r>
            <a:r>
              <a:rPr lang="en-IN" sz="1950" i="1" dirty="0"/>
              <a:t> is the target variable. It has  many outlier .  </a:t>
            </a:r>
            <a:endParaRPr sz="1950" i="1" dirty="0"/>
          </a:p>
          <a:p>
            <a:pPr marL="561975" lvl="0" indent="-457200" algn="l" rtl="0">
              <a:spcBef>
                <a:spcPts val="0"/>
              </a:spcBef>
              <a:spcAft>
                <a:spcPts val="0"/>
              </a:spcAft>
              <a:buSzPts val="1950"/>
              <a:buFont typeface="+mj-lt"/>
              <a:buAutoNum type="arabicPeriod"/>
            </a:pPr>
            <a:r>
              <a:rPr lang="en-IN" sz="1950" i="1" dirty="0"/>
              <a:t>We have used Capping to remove the Outliers</a:t>
            </a:r>
            <a:endParaRPr sz="1950" i="1" dirty="0"/>
          </a:p>
        </p:txBody>
      </p:sp>
      <p:pic>
        <p:nvPicPr>
          <p:cNvPr id="273" name="Google Shape;273;g195ce442002_0_52"/>
          <p:cNvPicPr preferRelativeResize="0"/>
          <p:nvPr/>
        </p:nvPicPr>
        <p:blipFill>
          <a:blip r:embed="rId3">
            <a:alphaModFix/>
          </a:blip>
          <a:stretch>
            <a:fillRect/>
          </a:stretch>
        </p:blipFill>
        <p:spPr>
          <a:xfrm>
            <a:off x="321475" y="1219675"/>
            <a:ext cx="8760049" cy="416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8"/>
        <p:cNvGrpSpPr/>
        <p:nvPr/>
      </p:nvGrpSpPr>
      <p:grpSpPr>
        <a:xfrm>
          <a:off x="0" y="0"/>
          <a:ext cx="0" cy="0"/>
          <a:chOff x="0" y="0"/>
          <a:chExt cx="0" cy="0"/>
        </a:xfrm>
      </p:grpSpPr>
      <p:sp>
        <p:nvSpPr>
          <p:cNvPr id="279" name="Google Shape;279;g195ce442002_0_40"/>
          <p:cNvSpPr txBox="1">
            <a:spLocks noGrp="1"/>
          </p:cNvSpPr>
          <p:nvPr>
            <p:ph type="ctrTitle"/>
          </p:nvPr>
        </p:nvSpPr>
        <p:spPr>
          <a:xfrm>
            <a:off x="685800" y="124600"/>
            <a:ext cx="7772400" cy="1831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IN" sz="3800" b="1">
                <a:latin typeface="Calibri"/>
                <a:ea typeface="Calibri"/>
                <a:cs typeface="Calibri"/>
                <a:sym typeface="Calibri"/>
              </a:rPr>
              <a:t>Data Encoding &amp;  Scaling</a:t>
            </a:r>
            <a:endParaRPr sz="3800" b="1">
              <a:latin typeface="Calibri"/>
              <a:ea typeface="Calibri"/>
              <a:cs typeface="Calibri"/>
              <a:sym typeface="Calibri"/>
            </a:endParaRPr>
          </a:p>
          <a:p>
            <a:pPr marL="0" lvl="0" indent="0" algn="l" rtl="0">
              <a:spcBef>
                <a:spcPts val="1200"/>
              </a:spcBef>
              <a:spcAft>
                <a:spcPts val="0"/>
              </a:spcAft>
              <a:buNone/>
            </a:pPr>
            <a:endParaRPr/>
          </a:p>
        </p:txBody>
      </p:sp>
      <p:sp>
        <p:nvSpPr>
          <p:cNvPr id="280" name="Google Shape;280;g195ce442002_0_40"/>
          <p:cNvSpPr txBox="1"/>
          <p:nvPr/>
        </p:nvSpPr>
        <p:spPr>
          <a:xfrm>
            <a:off x="685800" y="967975"/>
            <a:ext cx="8120700" cy="56799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100" b="1">
                <a:solidFill>
                  <a:schemeClr val="lt1"/>
                </a:solidFill>
                <a:latin typeface="Calibri"/>
                <a:ea typeface="Calibri"/>
                <a:cs typeface="Calibri"/>
                <a:sym typeface="Calibri"/>
              </a:rPr>
              <a:t>ENCODING </a:t>
            </a:r>
            <a:endParaRPr sz="2100" b="1">
              <a:solidFill>
                <a:schemeClr val="lt1"/>
              </a:solidFill>
              <a:latin typeface="Calibri"/>
              <a:ea typeface="Calibri"/>
              <a:cs typeface="Calibri"/>
              <a:sym typeface="Calibri"/>
            </a:endParaRPr>
          </a:p>
          <a:p>
            <a:pPr marL="0" lvl="0" indent="0" algn="l" rtl="0">
              <a:spcBef>
                <a:spcPts val="0"/>
              </a:spcBef>
              <a:spcAft>
                <a:spcPts val="0"/>
              </a:spcAft>
              <a:buNone/>
            </a:pPr>
            <a:r>
              <a:rPr lang="en-IN" sz="2100">
                <a:solidFill>
                  <a:schemeClr val="lt1"/>
                </a:solidFill>
                <a:latin typeface="Calibri"/>
                <a:ea typeface="Calibri"/>
                <a:cs typeface="Calibri"/>
                <a:sym typeface="Calibri"/>
              </a:rPr>
              <a:t>We would be using frequency encoding for categorical columns . As  the frequency encoding would  prevent explosion of columns, which is  the case in DUMMY ENCODING or ONE-HOT ENCODING. </a:t>
            </a:r>
            <a:endParaRPr sz="2100">
              <a:solidFill>
                <a:schemeClr val="lt1"/>
              </a:solidFill>
              <a:latin typeface="Calibri"/>
              <a:ea typeface="Calibri"/>
              <a:cs typeface="Calibri"/>
              <a:sym typeface="Calibri"/>
            </a:endParaRPr>
          </a:p>
          <a:p>
            <a:pPr marL="0" lvl="0" indent="0" algn="l" rtl="0">
              <a:spcBef>
                <a:spcPts val="0"/>
              </a:spcBef>
              <a:spcAft>
                <a:spcPts val="0"/>
              </a:spcAft>
              <a:buNone/>
            </a:pPr>
            <a:endParaRPr sz="2100" b="1">
              <a:solidFill>
                <a:schemeClr val="lt1"/>
              </a:solidFill>
              <a:latin typeface="Calibri"/>
              <a:ea typeface="Calibri"/>
              <a:cs typeface="Calibri"/>
              <a:sym typeface="Calibri"/>
            </a:endParaRPr>
          </a:p>
          <a:p>
            <a:pPr marL="0" lvl="0" indent="0" algn="l" rtl="0">
              <a:spcBef>
                <a:spcPts val="0"/>
              </a:spcBef>
              <a:spcAft>
                <a:spcPts val="0"/>
              </a:spcAft>
              <a:buNone/>
            </a:pPr>
            <a:endParaRPr sz="2100" b="1">
              <a:solidFill>
                <a:schemeClr val="lt1"/>
              </a:solidFill>
              <a:latin typeface="Calibri"/>
              <a:ea typeface="Calibri"/>
              <a:cs typeface="Calibri"/>
              <a:sym typeface="Calibri"/>
            </a:endParaRPr>
          </a:p>
          <a:p>
            <a:pPr marL="0" lvl="0" indent="0" algn="l" rtl="0">
              <a:spcBef>
                <a:spcPts val="0"/>
              </a:spcBef>
              <a:spcAft>
                <a:spcPts val="0"/>
              </a:spcAft>
              <a:buNone/>
            </a:pPr>
            <a:r>
              <a:rPr lang="en-IN" sz="2100" b="1">
                <a:solidFill>
                  <a:schemeClr val="lt1"/>
                </a:solidFill>
                <a:latin typeface="Calibri"/>
                <a:ea typeface="Calibri"/>
                <a:cs typeface="Calibri"/>
                <a:sym typeface="Calibri"/>
              </a:rPr>
              <a:t>STANDARDSCALER</a:t>
            </a:r>
            <a:endParaRPr sz="2100" b="1">
              <a:solidFill>
                <a:schemeClr val="lt1"/>
              </a:solidFill>
              <a:latin typeface="Calibri"/>
              <a:ea typeface="Calibri"/>
              <a:cs typeface="Calibri"/>
              <a:sym typeface="Calibri"/>
            </a:endParaRPr>
          </a:p>
          <a:p>
            <a:pPr marL="0" lvl="0" indent="0" algn="l" rtl="0">
              <a:spcBef>
                <a:spcPts val="0"/>
              </a:spcBef>
              <a:spcAft>
                <a:spcPts val="0"/>
              </a:spcAft>
              <a:buNone/>
            </a:pPr>
            <a:r>
              <a:rPr lang="en-IN" sz="2100">
                <a:solidFill>
                  <a:schemeClr val="lt1"/>
                </a:solidFill>
                <a:latin typeface="Calibri"/>
                <a:ea typeface="Calibri"/>
                <a:cs typeface="Calibri"/>
                <a:sym typeface="Calibri"/>
              </a:rPr>
              <a:t>We would be using the STANDARDSCALER  for scaling the numerical columns. Data is Scaled after the Splitting the Data into Train Set and Test Set.</a:t>
            </a:r>
            <a:endParaRPr sz="2100">
              <a:solidFill>
                <a:schemeClr val="lt1"/>
              </a:solidFill>
              <a:latin typeface="Calibri"/>
              <a:ea typeface="Calibri"/>
              <a:cs typeface="Calibri"/>
              <a:sym typeface="Calibri"/>
            </a:endParaRPr>
          </a:p>
          <a:p>
            <a:pPr marL="0" lvl="0" indent="0" algn="l" rtl="0">
              <a:spcBef>
                <a:spcPts val="0"/>
              </a:spcBef>
              <a:spcAft>
                <a:spcPts val="0"/>
              </a:spcAft>
              <a:buNone/>
            </a:pPr>
            <a:endParaRPr sz="2100">
              <a:solidFill>
                <a:schemeClr val="lt1"/>
              </a:solidFill>
              <a:latin typeface="Calibri"/>
              <a:ea typeface="Calibri"/>
              <a:cs typeface="Calibri"/>
              <a:sym typeface="Calibri"/>
            </a:endParaRPr>
          </a:p>
          <a:p>
            <a:pPr marL="0" lvl="0" indent="0" algn="l" rtl="0">
              <a:spcBef>
                <a:spcPts val="0"/>
              </a:spcBef>
              <a:spcAft>
                <a:spcPts val="0"/>
              </a:spcAft>
              <a:buNone/>
            </a:pPr>
            <a:endParaRPr sz="2100">
              <a:solidFill>
                <a:schemeClr val="lt1"/>
              </a:solidFill>
              <a:latin typeface="Calibri"/>
              <a:ea typeface="Calibri"/>
              <a:cs typeface="Calibri"/>
              <a:sym typeface="Calibri"/>
            </a:endParaRPr>
          </a:p>
          <a:p>
            <a:pPr marL="0" lvl="0" indent="0" algn="l" rtl="0">
              <a:spcBef>
                <a:spcPts val="0"/>
              </a:spcBef>
              <a:spcAft>
                <a:spcPts val="0"/>
              </a:spcAft>
              <a:buNone/>
            </a:pPr>
            <a:endParaRPr sz="2100">
              <a:solidFill>
                <a:schemeClr val="lt1"/>
              </a:solidFill>
              <a:latin typeface="Calibri"/>
              <a:ea typeface="Calibri"/>
              <a:cs typeface="Calibri"/>
              <a:sym typeface="Calibri"/>
            </a:endParaRPr>
          </a:p>
          <a:p>
            <a:pPr marL="0" lvl="0" indent="0" algn="l" rtl="0">
              <a:spcBef>
                <a:spcPts val="0"/>
              </a:spcBef>
              <a:spcAft>
                <a:spcPts val="0"/>
              </a:spcAft>
              <a:buNone/>
            </a:pPr>
            <a:endParaRPr sz="2100">
              <a:solidFill>
                <a:schemeClr val="lt1"/>
              </a:solidFill>
              <a:latin typeface="Calibri"/>
              <a:ea typeface="Calibri"/>
              <a:cs typeface="Calibri"/>
              <a:sym typeface="Calibri"/>
            </a:endParaRPr>
          </a:p>
          <a:p>
            <a:pPr marL="0" lvl="0" indent="0" algn="l" rtl="0">
              <a:spcBef>
                <a:spcPts val="0"/>
              </a:spcBef>
              <a:spcAft>
                <a:spcPts val="0"/>
              </a:spcAft>
              <a:buNone/>
            </a:pPr>
            <a:endParaRPr sz="2100">
              <a:solidFill>
                <a:schemeClr val="lt1"/>
              </a:solidFill>
              <a:latin typeface="Calibri"/>
              <a:ea typeface="Calibri"/>
              <a:cs typeface="Calibri"/>
              <a:sym typeface="Calibri"/>
            </a:endParaRPr>
          </a:p>
          <a:p>
            <a:pPr marL="0" lvl="0" indent="0" algn="l" rtl="0">
              <a:spcBef>
                <a:spcPts val="0"/>
              </a:spcBef>
              <a:spcAft>
                <a:spcPts val="0"/>
              </a:spcAft>
              <a:buNone/>
            </a:pPr>
            <a:endParaRPr sz="2100">
              <a:solidFill>
                <a:schemeClr val="lt1"/>
              </a:solidFill>
              <a:latin typeface="Calibri"/>
              <a:ea typeface="Calibri"/>
              <a:cs typeface="Calibri"/>
              <a:sym typeface="Calibri"/>
            </a:endParaRPr>
          </a:p>
          <a:p>
            <a:pPr marL="0" lvl="0" indent="0" algn="l" rtl="0">
              <a:spcBef>
                <a:spcPts val="0"/>
              </a:spcBef>
              <a:spcAft>
                <a:spcPts val="0"/>
              </a:spcAft>
              <a:buNone/>
            </a:pPr>
            <a:endParaRPr sz="2100">
              <a:solidFill>
                <a:schemeClr val="lt1"/>
              </a:solidFill>
              <a:latin typeface="Calibri"/>
              <a:ea typeface="Calibri"/>
              <a:cs typeface="Calibri"/>
              <a:sym typeface="Calibri"/>
            </a:endParaRPr>
          </a:p>
        </p:txBody>
      </p:sp>
      <p:pic>
        <p:nvPicPr>
          <p:cNvPr id="281" name="Google Shape;281;g195ce442002_0_40"/>
          <p:cNvPicPr preferRelativeResize="0"/>
          <p:nvPr/>
        </p:nvPicPr>
        <p:blipFill>
          <a:blip r:embed="rId3">
            <a:alphaModFix/>
          </a:blip>
          <a:stretch>
            <a:fillRect/>
          </a:stretch>
        </p:blipFill>
        <p:spPr>
          <a:xfrm>
            <a:off x="685800" y="5195075"/>
            <a:ext cx="7059374" cy="573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6"/>
        <p:cNvGrpSpPr/>
        <p:nvPr/>
      </p:nvGrpSpPr>
      <p:grpSpPr>
        <a:xfrm>
          <a:off x="0" y="0"/>
          <a:ext cx="0" cy="0"/>
          <a:chOff x="0" y="0"/>
          <a:chExt cx="0" cy="0"/>
        </a:xfrm>
      </p:grpSpPr>
      <p:sp>
        <p:nvSpPr>
          <p:cNvPr id="287" name="Google Shape;287;g1bf6a456d60_0_0"/>
          <p:cNvSpPr txBox="1">
            <a:spLocks noGrp="1"/>
          </p:cNvSpPr>
          <p:nvPr>
            <p:ph type="ctrTitle"/>
          </p:nvPr>
        </p:nvSpPr>
        <p:spPr>
          <a:xfrm>
            <a:off x="802325" y="423475"/>
            <a:ext cx="7889700" cy="137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latin typeface="Calibri"/>
                <a:ea typeface="Calibri"/>
                <a:cs typeface="Calibri"/>
                <a:sym typeface="Calibri"/>
              </a:rPr>
              <a:t>Train Test Split</a:t>
            </a:r>
            <a:endParaRPr>
              <a:latin typeface="Calibri"/>
              <a:ea typeface="Calibri"/>
              <a:cs typeface="Calibri"/>
              <a:sym typeface="Calibri"/>
            </a:endParaRPr>
          </a:p>
        </p:txBody>
      </p:sp>
      <p:sp>
        <p:nvSpPr>
          <p:cNvPr id="288" name="Google Shape;288;g1bf6a456d60_0_0"/>
          <p:cNvSpPr txBox="1"/>
          <p:nvPr/>
        </p:nvSpPr>
        <p:spPr>
          <a:xfrm>
            <a:off x="945725" y="1795675"/>
            <a:ext cx="7602900" cy="1800463"/>
          </a:xfrm>
          <a:prstGeom prst="rect">
            <a:avLst/>
          </a:prstGeom>
          <a:solidFill>
            <a:schemeClr val="lt2"/>
          </a:solid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lt1"/>
              </a:buClr>
              <a:buSzPts val="2100"/>
              <a:buFont typeface="Calibri"/>
              <a:buAutoNum type="arabicPeriod"/>
            </a:pPr>
            <a:r>
              <a:rPr lang="en-IN" sz="2100" dirty="0">
                <a:solidFill>
                  <a:schemeClr val="lt1"/>
                </a:solidFill>
                <a:latin typeface="Calibri"/>
                <a:ea typeface="Calibri"/>
                <a:cs typeface="Calibri"/>
                <a:sym typeface="Calibri"/>
              </a:rPr>
              <a:t>Data has been Split  into 70:30 ratio of Train and Test set.</a:t>
            </a:r>
          </a:p>
          <a:p>
            <a:pPr marL="457200" lvl="0" indent="-361950" algn="l" rtl="0">
              <a:spcBef>
                <a:spcPts val="0"/>
              </a:spcBef>
              <a:spcAft>
                <a:spcPts val="0"/>
              </a:spcAft>
              <a:buClr>
                <a:schemeClr val="lt1"/>
              </a:buClr>
              <a:buSzPts val="2100"/>
              <a:buFont typeface="Calibri"/>
              <a:buAutoNum type="arabicPeriod"/>
            </a:pPr>
            <a:endParaRPr sz="2100" dirty="0">
              <a:solidFill>
                <a:schemeClr val="lt1"/>
              </a:solidFill>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IN" sz="2100" dirty="0">
                <a:solidFill>
                  <a:schemeClr val="lt1"/>
                </a:solidFill>
                <a:latin typeface="Calibri"/>
                <a:ea typeface="Calibri"/>
                <a:cs typeface="Calibri"/>
                <a:sym typeface="Calibri"/>
              </a:rPr>
              <a:t>Train Test Split Function from </a:t>
            </a:r>
            <a:r>
              <a:rPr lang="en-IN" sz="2100" dirty="0" err="1">
                <a:solidFill>
                  <a:schemeClr val="lt1"/>
                </a:solidFill>
                <a:latin typeface="Calibri"/>
                <a:ea typeface="Calibri"/>
                <a:cs typeface="Calibri"/>
                <a:sym typeface="Calibri"/>
              </a:rPr>
              <a:t>sklearn</a:t>
            </a:r>
            <a:r>
              <a:rPr lang="en-IN" sz="2100" dirty="0">
                <a:solidFill>
                  <a:schemeClr val="lt1"/>
                </a:solidFill>
                <a:latin typeface="Calibri"/>
                <a:ea typeface="Calibri"/>
                <a:cs typeface="Calibri"/>
                <a:sym typeface="Calibri"/>
              </a:rPr>
              <a:t> library has been used for the same.</a:t>
            </a:r>
            <a:endParaRPr sz="2100" dirty="0">
              <a:solidFill>
                <a:schemeClr val="lt1"/>
              </a:solidFill>
              <a:latin typeface="Calibri"/>
              <a:ea typeface="Calibri"/>
              <a:cs typeface="Calibri"/>
              <a:sym typeface="Calibri"/>
            </a:endParaRPr>
          </a:p>
          <a:p>
            <a:pPr marL="457200" lvl="0" indent="0" algn="l" rtl="0">
              <a:spcBef>
                <a:spcPts val="0"/>
              </a:spcBef>
              <a:spcAft>
                <a:spcPts val="0"/>
              </a:spcAft>
              <a:buNone/>
            </a:pPr>
            <a:endParaRPr sz="2100" dirty="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6"/>
        <p:cNvGrpSpPr/>
        <p:nvPr/>
      </p:nvGrpSpPr>
      <p:grpSpPr>
        <a:xfrm>
          <a:off x="0" y="0"/>
          <a:ext cx="0" cy="0"/>
          <a:chOff x="0" y="0"/>
          <a:chExt cx="0" cy="0"/>
        </a:xfrm>
      </p:grpSpPr>
      <p:sp>
        <p:nvSpPr>
          <p:cNvPr id="147" name="Google Shape;147;p2"/>
          <p:cNvSpPr/>
          <p:nvPr/>
        </p:nvSpPr>
        <p:spPr>
          <a:xfrm>
            <a:off x="45026" y="588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2"/>
          <p:cNvSpPr/>
          <p:nvPr/>
        </p:nvSpPr>
        <p:spPr>
          <a:xfrm>
            <a:off x="45026" y="2313700"/>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2"/>
          <p:cNvSpPr txBox="1"/>
          <p:nvPr/>
        </p:nvSpPr>
        <p:spPr>
          <a:xfrm>
            <a:off x="429658" y="980501"/>
            <a:ext cx="8485742" cy="5648899"/>
          </a:xfrm>
          <a:prstGeom prst="rect">
            <a:avLst/>
          </a:prstGeom>
          <a:solidFill>
            <a:schemeClr val="lt2"/>
          </a:solidFill>
          <a:ln>
            <a:noFill/>
          </a:ln>
        </p:spPr>
        <p:txBody>
          <a:bodyPr spcFirstLastPara="1" wrap="square" lIns="91425" tIns="45700" rIns="91425" bIns="45700" anchor="t" anchorCtr="0">
            <a:noAutofit/>
          </a:bodyPr>
          <a:lstStyle/>
          <a:p>
            <a:pPr marL="457042" marR="0" lvl="0" indent="-457200" algn="l" rtl="0">
              <a:lnSpc>
                <a:spcPct val="80000"/>
              </a:lnSpc>
              <a:spcBef>
                <a:spcPts val="0"/>
              </a:spcBef>
              <a:spcAft>
                <a:spcPts val="0"/>
              </a:spcAft>
              <a:buClr>
                <a:schemeClr val="lt1"/>
              </a:buClr>
              <a:buSzPts val="2403"/>
              <a:buFont typeface="+mj-lt"/>
              <a:buAutoNum type="arabicPeriod"/>
            </a:pPr>
            <a:r>
              <a:rPr lang="en-IN" sz="2402" dirty="0">
                <a:solidFill>
                  <a:schemeClr val="lt1"/>
                </a:solidFill>
                <a:latin typeface="Calibri"/>
                <a:ea typeface="Calibri"/>
                <a:cs typeface="Calibri"/>
                <a:sym typeface="Calibri"/>
              </a:rPr>
              <a:t>Define the technology and business problem you have solved</a:t>
            </a:r>
            <a:endParaRPr sz="2402" dirty="0">
              <a:solidFill>
                <a:schemeClr val="lt1"/>
              </a:solidFill>
              <a:latin typeface="Calibri"/>
              <a:ea typeface="Calibri"/>
              <a:cs typeface="Calibri"/>
              <a:sym typeface="Calibri"/>
            </a:endParaRPr>
          </a:p>
          <a:p>
            <a:pPr marL="1077119" marR="0" lvl="1" indent="-514350" algn="l" rtl="0">
              <a:lnSpc>
                <a:spcPct val="80000"/>
              </a:lnSpc>
              <a:spcBef>
                <a:spcPts val="0"/>
              </a:spcBef>
              <a:spcAft>
                <a:spcPts val="0"/>
              </a:spcAft>
              <a:buClr>
                <a:schemeClr val="lt1"/>
              </a:buClr>
              <a:buSzPts val="1938"/>
              <a:buFont typeface="+mj-lt"/>
              <a:buAutoNum type="romanLcPeriod"/>
            </a:pPr>
            <a:r>
              <a:rPr lang="en-IN" sz="1937" dirty="0">
                <a:solidFill>
                  <a:schemeClr val="lt1"/>
                </a:solidFill>
                <a:latin typeface="Calibri"/>
                <a:ea typeface="Calibri"/>
                <a:cs typeface="Calibri"/>
                <a:sym typeface="Calibri"/>
              </a:rPr>
              <a:t>Food Demand forecasting for upcoming weeks of a meal delivery company</a:t>
            </a:r>
            <a:endParaRPr sz="1937" dirty="0">
              <a:solidFill>
                <a:schemeClr val="lt1"/>
              </a:solidFill>
              <a:latin typeface="Calibri"/>
              <a:ea typeface="Calibri"/>
              <a:cs typeface="Calibri"/>
              <a:sym typeface="Calibri"/>
            </a:endParaRPr>
          </a:p>
          <a:p>
            <a:pPr marL="1077119" marR="0" lvl="1" indent="-514350" algn="l" rtl="0">
              <a:lnSpc>
                <a:spcPct val="80000"/>
              </a:lnSpc>
              <a:spcBef>
                <a:spcPts val="0"/>
              </a:spcBef>
              <a:spcAft>
                <a:spcPts val="0"/>
              </a:spcAft>
              <a:buClr>
                <a:schemeClr val="lt1"/>
              </a:buClr>
              <a:buSzPts val="1938"/>
              <a:buFont typeface="+mj-lt"/>
              <a:buAutoNum type="romanLcPeriod"/>
            </a:pPr>
            <a:r>
              <a:rPr lang="en-IN" sz="1937" dirty="0">
                <a:solidFill>
                  <a:schemeClr val="lt1"/>
                </a:solidFill>
                <a:latin typeface="Calibri"/>
                <a:ea typeface="Calibri"/>
                <a:cs typeface="Calibri"/>
                <a:sym typeface="Calibri"/>
              </a:rPr>
              <a:t>Tool :- Python </a:t>
            </a:r>
            <a:endParaRPr sz="1937" dirty="0">
              <a:solidFill>
                <a:schemeClr val="lt1"/>
              </a:solidFill>
              <a:latin typeface="Calibri"/>
              <a:ea typeface="Calibri"/>
              <a:cs typeface="Calibri"/>
              <a:sym typeface="Calibri"/>
            </a:endParaRPr>
          </a:p>
          <a:p>
            <a:pPr marL="1077119" marR="0" lvl="1" indent="-514350" algn="l" rtl="0">
              <a:lnSpc>
                <a:spcPct val="80000"/>
              </a:lnSpc>
              <a:spcBef>
                <a:spcPts val="0"/>
              </a:spcBef>
              <a:spcAft>
                <a:spcPts val="0"/>
              </a:spcAft>
              <a:buClr>
                <a:schemeClr val="lt1"/>
              </a:buClr>
              <a:buSzPts val="1938"/>
              <a:buFont typeface="+mj-lt"/>
              <a:buAutoNum type="romanLcPeriod"/>
            </a:pPr>
            <a:r>
              <a:rPr lang="en-IN" sz="1937" dirty="0">
                <a:solidFill>
                  <a:schemeClr val="lt1"/>
                </a:solidFill>
                <a:latin typeface="Calibri"/>
                <a:ea typeface="Calibri"/>
                <a:cs typeface="Calibri"/>
                <a:sym typeface="Calibri"/>
              </a:rPr>
              <a:t>Library used :- NumPy, Pandas, Seaborn, </a:t>
            </a:r>
            <a:r>
              <a:rPr lang="en-IN" sz="1937" dirty="0" err="1">
                <a:solidFill>
                  <a:schemeClr val="lt1"/>
                </a:solidFill>
                <a:latin typeface="Calibri"/>
                <a:ea typeface="Calibri"/>
                <a:cs typeface="Calibri"/>
                <a:sym typeface="Calibri"/>
              </a:rPr>
              <a:t>MatplotLib</a:t>
            </a:r>
            <a:r>
              <a:rPr lang="en-IN" sz="1937" dirty="0">
                <a:solidFill>
                  <a:schemeClr val="lt1"/>
                </a:solidFill>
                <a:latin typeface="Calibri"/>
                <a:ea typeface="Calibri"/>
                <a:cs typeface="Calibri"/>
                <a:sym typeface="Calibri"/>
              </a:rPr>
              <a:t> ,</a:t>
            </a:r>
            <a:r>
              <a:rPr lang="en-IN" sz="1937" dirty="0" err="1">
                <a:solidFill>
                  <a:schemeClr val="lt1"/>
                </a:solidFill>
                <a:latin typeface="Calibri"/>
                <a:ea typeface="Calibri"/>
                <a:cs typeface="Calibri"/>
                <a:sym typeface="Calibri"/>
              </a:rPr>
              <a:t>Sklearn</a:t>
            </a:r>
            <a:r>
              <a:rPr lang="en-IN" sz="1937" dirty="0">
                <a:solidFill>
                  <a:schemeClr val="lt1"/>
                </a:solidFill>
                <a:latin typeface="Calibri"/>
                <a:ea typeface="Calibri"/>
                <a:cs typeface="Calibri"/>
                <a:sym typeface="Calibri"/>
              </a:rPr>
              <a:t>, </a:t>
            </a:r>
            <a:r>
              <a:rPr lang="en-IN" sz="1937" dirty="0" err="1">
                <a:solidFill>
                  <a:schemeClr val="lt1"/>
                </a:solidFill>
                <a:latin typeface="Calibri"/>
                <a:ea typeface="Calibri"/>
                <a:cs typeface="Calibri"/>
                <a:sym typeface="Calibri"/>
              </a:rPr>
              <a:t>Scipy</a:t>
            </a:r>
            <a:r>
              <a:rPr lang="en-IN" sz="1937" dirty="0">
                <a:solidFill>
                  <a:schemeClr val="lt1"/>
                </a:solidFill>
                <a:latin typeface="Calibri"/>
                <a:ea typeface="Calibri"/>
                <a:cs typeface="Calibri"/>
                <a:sym typeface="Calibri"/>
              </a:rPr>
              <a:t>, </a:t>
            </a:r>
            <a:r>
              <a:rPr lang="en-IN" sz="1937" dirty="0" err="1">
                <a:solidFill>
                  <a:schemeClr val="lt1"/>
                </a:solidFill>
                <a:latin typeface="Calibri"/>
                <a:ea typeface="Calibri"/>
                <a:cs typeface="Calibri"/>
                <a:sym typeface="Calibri"/>
              </a:rPr>
              <a:t>Jupyter</a:t>
            </a:r>
            <a:r>
              <a:rPr lang="en-IN" sz="1937" dirty="0">
                <a:solidFill>
                  <a:schemeClr val="lt1"/>
                </a:solidFill>
                <a:latin typeface="Calibri"/>
                <a:ea typeface="Calibri"/>
                <a:cs typeface="Calibri"/>
                <a:sym typeface="Calibri"/>
              </a:rPr>
              <a:t> Notebook.</a:t>
            </a:r>
          </a:p>
          <a:p>
            <a:pPr marL="1077119" marR="0" lvl="1" indent="-514350" algn="l" rtl="0">
              <a:lnSpc>
                <a:spcPct val="80000"/>
              </a:lnSpc>
              <a:spcBef>
                <a:spcPts val="0"/>
              </a:spcBef>
              <a:spcAft>
                <a:spcPts val="0"/>
              </a:spcAft>
              <a:buClr>
                <a:schemeClr val="lt1"/>
              </a:buClr>
              <a:buSzPts val="1938"/>
              <a:buFont typeface="+mj-lt"/>
              <a:buAutoNum type="romanLcPeriod"/>
            </a:pPr>
            <a:endParaRPr sz="1937" dirty="0">
              <a:solidFill>
                <a:schemeClr val="lt1"/>
              </a:solidFill>
              <a:latin typeface="Calibri"/>
              <a:ea typeface="Calibri"/>
              <a:cs typeface="Calibri"/>
              <a:sym typeface="Calibri"/>
            </a:endParaRPr>
          </a:p>
          <a:p>
            <a:pPr marL="457200" marR="0" lvl="0" indent="-457200" algn="l" rtl="0">
              <a:lnSpc>
                <a:spcPct val="80000"/>
              </a:lnSpc>
              <a:spcBef>
                <a:spcPts val="480"/>
              </a:spcBef>
              <a:spcAft>
                <a:spcPts val="0"/>
              </a:spcAft>
              <a:buClr>
                <a:schemeClr val="lt1"/>
              </a:buClr>
              <a:buSzPts val="2403"/>
              <a:buFont typeface="+mj-lt"/>
              <a:buAutoNum type="arabicPeriod"/>
            </a:pPr>
            <a:r>
              <a:rPr lang="en-IN" sz="2402" dirty="0">
                <a:solidFill>
                  <a:schemeClr val="lt1"/>
                </a:solidFill>
                <a:latin typeface="Calibri"/>
                <a:ea typeface="Calibri"/>
                <a:cs typeface="Calibri"/>
                <a:sym typeface="Calibri"/>
              </a:rPr>
              <a:t>Why it is important problem</a:t>
            </a:r>
            <a:endParaRPr sz="2402" dirty="0">
              <a:solidFill>
                <a:schemeClr val="lt1"/>
              </a:solidFill>
              <a:latin typeface="Calibri"/>
              <a:ea typeface="Calibri"/>
              <a:cs typeface="Calibri"/>
              <a:sym typeface="Calibri"/>
            </a:endParaRPr>
          </a:p>
          <a:p>
            <a:pPr marL="1077119" marR="0" lvl="1" indent="-514350" algn="l" rtl="0">
              <a:lnSpc>
                <a:spcPct val="80000"/>
              </a:lnSpc>
              <a:spcBef>
                <a:spcPts val="0"/>
              </a:spcBef>
              <a:spcAft>
                <a:spcPts val="0"/>
              </a:spcAft>
              <a:buClr>
                <a:schemeClr val="lt1"/>
              </a:buClr>
              <a:buSzPts val="1938"/>
              <a:buFont typeface="+mj-lt"/>
              <a:buAutoNum type="romanLcPeriod"/>
            </a:pPr>
            <a:r>
              <a:rPr lang="en-IN" sz="1937" dirty="0">
                <a:solidFill>
                  <a:schemeClr val="lt1"/>
                </a:solidFill>
                <a:latin typeface="Calibri"/>
                <a:ea typeface="Calibri"/>
                <a:cs typeface="Calibri"/>
                <a:sym typeface="Calibri"/>
              </a:rPr>
              <a:t>A food delivery service has to deal with a lot of perishable raw materials which makes it all the more important for such a company to accurately forecast daily and weekly demand</a:t>
            </a:r>
            <a:endParaRPr sz="1937" dirty="0">
              <a:solidFill>
                <a:schemeClr val="lt1"/>
              </a:solidFill>
              <a:latin typeface="Calibri"/>
              <a:ea typeface="Calibri"/>
              <a:cs typeface="Calibri"/>
              <a:sym typeface="Calibri"/>
            </a:endParaRPr>
          </a:p>
          <a:p>
            <a:pPr marL="1371600" marR="0" lvl="0" indent="-457200" algn="l" rtl="0">
              <a:lnSpc>
                <a:spcPct val="80000"/>
              </a:lnSpc>
              <a:spcBef>
                <a:spcPts val="0"/>
              </a:spcBef>
              <a:spcAft>
                <a:spcPts val="0"/>
              </a:spcAft>
              <a:buSzPts val="852"/>
              <a:buFont typeface="+mj-lt"/>
              <a:buAutoNum type="arabicPeriod"/>
            </a:pPr>
            <a:endParaRPr sz="1937" dirty="0">
              <a:solidFill>
                <a:schemeClr val="lt1"/>
              </a:solidFill>
              <a:latin typeface="Calibri"/>
              <a:ea typeface="Calibri"/>
              <a:cs typeface="Calibri"/>
              <a:sym typeface="Calibri"/>
            </a:endParaRPr>
          </a:p>
          <a:p>
            <a:pPr marL="457200" marR="0" lvl="0" indent="-457200" algn="l" rtl="0">
              <a:lnSpc>
                <a:spcPct val="80000"/>
              </a:lnSpc>
              <a:spcBef>
                <a:spcPts val="480"/>
              </a:spcBef>
              <a:spcAft>
                <a:spcPts val="0"/>
              </a:spcAft>
              <a:buClr>
                <a:schemeClr val="lt1"/>
              </a:buClr>
              <a:buSzPts val="2403"/>
              <a:buFont typeface="+mj-lt"/>
              <a:buAutoNum type="arabicPeriod"/>
            </a:pPr>
            <a:r>
              <a:rPr lang="en-IN" sz="2402" dirty="0">
                <a:solidFill>
                  <a:schemeClr val="lt1"/>
                </a:solidFill>
                <a:latin typeface="Calibri"/>
                <a:ea typeface="Calibri"/>
                <a:cs typeface="Calibri"/>
                <a:sym typeface="Calibri"/>
              </a:rPr>
              <a:t>What are the value additions you planned</a:t>
            </a:r>
            <a:endParaRPr sz="2402" dirty="0">
              <a:solidFill>
                <a:schemeClr val="lt1"/>
              </a:solidFill>
              <a:latin typeface="Calibri"/>
              <a:ea typeface="Calibri"/>
              <a:cs typeface="Calibri"/>
              <a:sym typeface="Calibri"/>
            </a:endParaRPr>
          </a:p>
          <a:p>
            <a:pPr marL="1079580" marR="0" lvl="1" indent="-514350" algn="l" rtl="0">
              <a:lnSpc>
                <a:spcPct val="80000"/>
              </a:lnSpc>
              <a:spcBef>
                <a:spcPts val="480"/>
              </a:spcBef>
              <a:spcAft>
                <a:spcPts val="0"/>
              </a:spcAft>
              <a:buClr>
                <a:schemeClr val="lt1"/>
              </a:buClr>
              <a:buSzPts val="1899"/>
              <a:buFont typeface="+mj-lt"/>
              <a:buAutoNum type="romanLcPeriod"/>
            </a:pPr>
            <a:r>
              <a:rPr lang="en-IN" sz="1898" dirty="0">
                <a:solidFill>
                  <a:schemeClr val="lt1"/>
                </a:solidFill>
                <a:latin typeface="Calibri"/>
                <a:ea typeface="Calibri"/>
                <a:cs typeface="Calibri"/>
                <a:sym typeface="Calibri"/>
              </a:rPr>
              <a:t>Extracted new features like Discount which may give insights for future orders.</a:t>
            </a:r>
            <a:endParaRPr sz="1898" dirty="0">
              <a:solidFill>
                <a:schemeClr val="lt1"/>
              </a:solidFill>
              <a:latin typeface="Calibri"/>
              <a:ea typeface="Calibri"/>
              <a:cs typeface="Calibri"/>
              <a:sym typeface="Calibri"/>
            </a:endParaRPr>
          </a:p>
          <a:p>
            <a:pPr marL="1079580" marR="0" lvl="1" indent="-514350" algn="l" rtl="0">
              <a:lnSpc>
                <a:spcPct val="80000"/>
              </a:lnSpc>
              <a:spcBef>
                <a:spcPts val="480"/>
              </a:spcBef>
              <a:spcAft>
                <a:spcPts val="0"/>
              </a:spcAft>
              <a:buClr>
                <a:schemeClr val="lt1"/>
              </a:buClr>
              <a:buSzPts val="1899"/>
              <a:buFont typeface="+mj-lt"/>
              <a:buAutoNum type="romanLcPeriod"/>
            </a:pPr>
            <a:r>
              <a:rPr lang="en-IN" sz="1898" dirty="0">
                <a:solidFill>
                  <a:schemeClr val="lt1"/>
                </a:solidFill>
                <a:latin typeface="Calibri"/>
                <a:ea typeface="Calibri"/>
                <a:cs typeface="Calibri"/>
                <a:sym typeface="Calibri"/>
              </a:rPr>
              <a:t>Providing insights into the data in order to optimize  inventory which would lead to cost minimisation and thus increase a better resource planning of man and material.</a:t>
            </a:r>
            <a:endParaRPr sz="1898" dirty="0">
              <a:solidFill>
                <a:schemeClr val="lt1"/>
              </a:solidFill>
              <a:latin typeface="Calibri"/>
              <a:ea typeface="Calibri"/>
              <a:cs typeface="Calibri"/>
              <a:sym typeface="Calibri"/>
            </a:endParaRPr>
          </a:p>
          <a:p>
            <a:pPr marL="1082675" lvl="1" indent="-514350" algn="l" rtl="0">
              <a:spcBef>
                <a:spcPts val="0"/>
              </a:spcBef>
              <a:spcAft>
                <a:spcPts val="0"/>
              </a:spcAft>
              <a:buClr>
                <a:schemeClr val="lt1"/>
              </a:buClr>
              <a:buSzPts val="1850"/>
              <a:buFont typeface="+mj-lt"/>
              <a:buAutoNum type="romanLcPeriod"/>
            </a:pPr>
            <a:r>
              <a:rPr lang="en-IN" sz="1850" dirty="0">
                <a:solidFill>
                  <a:schemeClr val="lt1"/>
                </a:solidFill>
                <a:latin typeface="Calibri"/>
                <a:ea typeface="Calibri"/>
                <a:cs typeface="Calibri"/>
                <a:sym typeface="Calibri"/>
              </a:rPr>
              <a:t>Increased customer satisfaction by timely fulfilling their expectations and requirements</a:t>
            </a:r>
            <a:endParaRPr sz="1850" dirty="0">
              <a:solidFill>
                <a:schemeClr val="lt1"/>
              </a:solidFill>
              <a:latin typeface="Calibri"/>
              <a:ea typeface="Calibri"/>
              <a:cs typeface="Calibri"/>
              <a:sym typeface="Calibri"/>
            </a:endParaRPr>
          </a:p>
          <a:p>
            <a:pPr marL="457200" marR="0" lvl="0" indent="0" algn="l" rtl="0">
              <a:lnSpc>
                <a:spcPct val="80000"/>
              </a:lnSpc>
              <a:spcBef>
                <a:spcPts val="480"/>
              </a:spcBef>
              <a:spcAft>
                <a:spcPts val="0"/>
              </a:spcAft>
              <a:buSzPts val="852"/>
              <a:buNone/>
            </a:pPr>
            <a:endParaRPr sz="2602" dirty="0">
              <a:solidFill>
                <a:srgbClr val="0055A0"/>
              </a:solidFill>
              <a:latin typeface="Calibri"/>
              <a:ea typeface="Calibri"/>
              <a:cs typeface="Calibri"/>
              <a:sym typeface="Calibri"/>
            </a:endParaRPr>
          </a:p>
        </p:txBody>
      </p:sp>
      <p:sp>
        <p:nvSpPr>
          <p:cNvPr id="150" name="Google Shape;150;p2"/>
          <p:cNvSpPr txBox="1"/>
          <p:nvPr/>
        </p:nvSpPr>
        <p:spPr>
          <a:xfrm>
            <a:off x="454231" y="54114"/>
            <a:ext cx="853736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i="1">
                <a:solidFill>
                  <a:schemeClr val="lt1"/>
                </a:solidFill>
                <a:latin typeface="Calibri"/>
                <a:ea typeface="Calibri"/>
                <a:cs typeface="Calibri"/>
                <a:sym typeface="Calibri"/>
              </a:rPr>
              <a:t>Problem Definition</a:t>
            </a:r>
            <a:endParaRPr sz="4000" b="1" i="1">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93"/>
        <p:cNvGrpSpPr/>
        <p:nvPr/>
      </p:nvGrpSpPr>
      <p:grpSpPr>
        <a:xfrm>
          <a:off x="0" y="0"/>
          <a:ext cx="0" cy="0"/>
          <a:chOff x="0" y="0"/>
          <a:chExt cx="0" cy="0"/>
        </a:xfrm>
      </p:grpSpPr>
      <p:sp>
        <p:nvSpPr>
          <p:cNvPr id="294" name="Google Shape;294;g1bf6a456d60_0_66"/>
          <p:cNvSpPr txBox="1">
            <a:spLocks noGrp="1"/>
          </p:cNvSpPr>
          <p:nvPr>
            <p:ph type="ctrTitle"/>
          </p:nvPr>
        </p:nvSpPr>
        <p:spPr>
          <a:xfrm>
            <a:off x="193975" y="194225"/>
            <a:ext cx="8134500" cy="7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3800">
                <a:latin typeface="Calibri"/>
                <a:ea typeface="Calibri"/>
                <a:cs typeface="Calibri"/>
                <a:sym typeface="Calibri"/>
              </a:rPr>
              <a:t>Base Model</a:t>
            </a:r>
            <a:br>
              <a:rPr lang="en-IN" sz="3800">
                <a:latin typeface="Calibri"/>
                <a:ea typeface="Calibri"/>
                <a:cs typeface="Calibri"/>
                <a:sym typeface="Calibri"/>
              </a:rPr>
            </a:br>
            <a:endParaRPr sz="3800">
              <a:latin typeface="Calibri"/>
              <a:ea typeface="Calibri"/>
              <a:cs typeface="Calibri"/>
              <a:sym typeface="Calibri"/>
            </a:endParaRPr>
          </a:p>
        </p:txBody>
      </p:sp>
      <p:sp>
        <p:nvSpPr>
          <p:cNvPr id="295" name="Google Shape;295;g1bf6a456d60_0_66"/>
          <p:cNvSpPr txBox="1">
            <a:spLocks noGrp="1"/>
          </p:cNvSpPr>
          <p:nvPr>
            <p:ph type="subTitle" idx="1"/>
          </p:nvPr>
        </p:nvSpPr>
        <p:spPr>
          <a:xfrm>
            <a:off x="362950" y="859700"/>
            <a:ext cx="8558100" cy="975000"/>
          </a:xfrm>
          <a:prstGeom prst="rect">
            <a:avLst/>
          </a:prstGeom>
          <a:solidFill>
            <a:schemeClr val="lt2"/>
          </a:solidFill>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IN" sz="2355">
                <a:latin typeface="Calibri"/>
                <a:ea typeface="Calibri"/>
                <a:cs typeface="Calibri"/>
                <a:sym typeface="Calibri"/>
              </a:rPr>
              <a:t>It is the Ordinary Least Square Linear Regression Model from Statsmodel Library.</a:t>
            </a:r>
            <a:endParaRPr sz="2355">
              <a:latin typeface="Calibri"/>
              <a:ea typeface="Calibri"/>
              <a:cs typeface="Calibri"/>
              <a:sym typeface="Calibri"/>
            </a:endParaRPr>
          </a:p>
          <a:p>
            <a:pPr marL="0" lvl="0" indent="0" algn="l" rtl="0">
              <a:lnSpc>
                <a:spcPct val="90000"/>
              </a:lnSpc>
              <a:spcBef>
                <a:spcPts val="0"/>
              </a:spcBef>
              <a:spcAft>
                <a:spcPts val="0"/>
              </a:spcAft>
              <a:buSzPts val="605"/>
              <a:buNone/>
            </a:pPr>
            <a:endParaRPr sz="2355">
              <a:latin typeface="Calibri"/>
              <a:ea typeface="Calibri"/>
              <a:cs typeface="Calibri"/>
              <a:sym typeface="Calibri"/>
            </a:endParaRPr>
          </a:p>
          <a:p>
            <a:pPr marL="0" lvl="0" indent="0" algn="l" rtl="0">
              <a:lnSpc>
                <a:spcPct val="90000"/>
              </a:lnSpc>
              <a:spcBef>
                <a:spcPts val="0"/>
              </a:spcBef>
              <a:spcAft>
                <a:spcPts val="0"/>
              </a:spcAft>
              <a:buSzPts val="605"/>
              <a:buNone/>
            </a:pPr>
            <a:endParaRPr sz="2355">
              <a:latin typeface="Calibri"/>
              <a:ea typeface="Calibri"/>
              <a:cs typeface="Calibri"/>
              <a:sym typeface="Calibri"/>
            </a:endParaRPr>
          </a:p>
          <a:p>
            <a:pPr marL="0" lvl="0" indent="0" algn="l" rtl="0">
              <a:lnSpc>
                <a:spcPct val="90000"/>
              </a:lnSpc>
              <a:spcBef>
                <a:spcPts val="0"/>
              </a:spcBef>
              <a:spcAft>
                <a:spcPts val="0"/>
              </a:spcAft>
              <a:buSzPts val="605"/>
              <a:buNone/>
            </a:pPr>
            <a:endParaRPr sz="2355">
              <a:latin typeface="Calibri"/>
              <a:ea typeface="Calibri"/>
              <a:cs typeface="Calibri"/>
              <a:sym typeface="Calibri"/>
            </a:endParaRPr>
          </a:p>
          <a:p>
            <a:pPr marL="0" lvl="0" indent="0" algn="l" rtl="0">
              <a:lnSpc>
                <a:spcPct val="90000"/>
              </a:lnSpc>
              <a:spcBef>
                <a:spcPts val="0"/>
              </a:spcBef>
              <a:spcAft>
                <a:spcPts val="0"/>
              </a:spcAft>
              <a:buSzPts val="605"/>
              <a:buNone/>
            </a:pPr>
            <a:endParaRPr sz="2355">
              <a:latin typeface="Calibri"/>
              <a:ea typeface="Calibri"/>
              <a:cs typeface="Calibri"/>
              <a:sym typeface="Calibri"/>
            </a:endParaRPr>
          </a:p>
        </p:txBody>
      </p:sp>
      <p:pic>
        <p:nvPicPr>
          <p:cNvPr id="296" name="Google Shape;296;g1bf6a456d60_0_66"/>
          <p:cNvPicPr preferRelativeResize="0"/>
          <p:nvPr/>
        </p:nvPicPr>
        <p:blipFill>
          <a:blip r:embed="rId3">
            <a:alphaModFix/>
          </a:blip>
          <a:stretch>
            <a:fillRect/>
          </a:stretch>
        </p:blipFill>
        <p:spPr>
          <a:xfrm>
            <a:off x="362950" y="1968425"/>
            <a:ext cx="5616300" cy="4641225"/>
          </a:xfrm>
          <a:prstGeom prst="rect">
            <a:avLst/>
          </a:prstGeom>
          <a:noFill/>
          <a:ln>
            <a:noFill/>
          </a:ln>
        </p:spPr>
      </p:pic>
      <p:sp>
        <p:nvSpPr>
          <p:cNvPr id="297" name="Google Shape;297;g1bf6a456d60_0_66"/>
          <p:cNvSpPr txBox="1"/>
          <p:nvPr/>
        </p:nvSpPr>
        <p:spPr>
          <a:xfrm>
            <a:off x="6074775" y="1968425"/>
            <a:ext cx="2961000" cy="4279200"/>
          </a:xfrm>
          <a:prstGeom prst="rect">
            <a:avLst/>
          </a:prstGeom>
          <a:solidFill>
            <a:schemeClr val="lt2"/>
          </a:solid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lt1"/>
              </a:buClr>
              <a:buSzPts val="2100"/>
              <a:buFont typeface="Lato"/>
              <a:buAutoNum type="arabicPeriod"/>
            </a:pPr>
            <a:r>
              <a:rPr lang="en-IN" sz="2100">
                <a:solidFill>
                  <a:schemeClr val="lt1"/>
                </a:solidFill>
                <a:latin typeface="Lato"/>
                <a:ea typeface="Lato"/>
                <a:cs typeface="Lato"/>
                <a:sym typeface="Lato"/>
              </a:rPr>
              <a:t>R-Squared is 20.1%, which means that the all the Independent Variables explain 20.1% Variation in the Dependent Variable.</a:t>
            </a:r>
            <a:endParaRPr sz="2100">
              <a:solidFill>
                <a:schemeClr val="lt1"/>
              </a:solidFill>
              <a:latin typeface="Lato"/>
              <a:ea typeface="Lato"/>
              <a:cs typeface="Lato"/>
              <a:sym typeface="Lato"/>
            </a:endParaRPr>
          </a:p>
          <a:p>
            <a:pPr marL="457200" lvl="0" indent="-361950" algn="l" rtl="0">
              <a:spcBef>
                <a:spcPts val="0"/>
              </a:spcBef>
              <a:spcAft>
                <a:spcPts val="0"/>
              </a:spcAft>
              <a:buClr>
                <a:schemeClr val="lt1"/>
              </a:buClr>
              <a:buSzPts val="2100"/>
              <a:buFont typeface="Lato"/>
              <a:buAutoNum type="arabicPeriod"/>
            </a:pPr>
            <a:r>
              <a:rPr lang="en-IN" sz="2100">
                <a:solidFill>
                  <a:schemeClr val="lt1"/>
                </a:solidFill>
                <a:latin typeface="Lato"/>
                <a:ea typeface="Lato"/>
                <a:cs typeface="Lato"/>
                <a:sym typeface="Lato"/>
              </a:rPr>
              <a:t>P-Value of F-Statistic is Zero, showing the Model is Significant.</a:t>
            </a:r>
            <a:endParaRPr sz="2100">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02"/>
        <p:cNvGrpSpPr/>
        <p:nvPr/>
      </p:nvGrpSpPr>
      <p:grpSpPr>
        <a:xfrm>
          <a:off x="0" y="0"/>
          <a:ext cx="0" cy="0"/>
          <a:chOff x="0" y="0"/>
          <a:chExt cx="0" cy="0"/>
        </a:xfrm>
      </p:grpSpPr>
      <p:sp>
        <p:nvSpPr>
          <p:cNvPr id="303" name="Google Shape;303;g1bf6a456d60_0_94"/>
          <p:cNvSpPr txBox="1">
            <a:spLocks noGrp="1"/>
          </p:cNvSpPr>
          <p:nvPr>
            <p:ph type="ctrTitle"/>
          </p:nvPr>
        </p:nvSpPr>
        <p:spPr>
          <a:xfrm>
            <a:off x="534750" y="98700"/>
            <a:ext cx="8019900" cy="131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Base Model Summary-2</a:t>
            </a:r>
            <a:endParaRPr/>
          </a:p>
        </p:txBody>
      </p:sp>
      <p:sp>
        <p:nvSpPr>
          <p:cNvPr id="304" name="Google Shape;304;g1bf6a456d60_0_9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05" name="Google Shape;305;g1bf6a456d60_0_94"/>
          <p:cNvPicPr preferRelativeResize="0"/>
          <p:nvPr/>
        </p:nvPicPr>
        <p:blipFill>
          <a:blip r:embed="rId3">
            <a:alphaModFix/>
          </a:blip>
          <a:stretch>
            <a:fillRect/>
          </a:stretch>
        </p:blipFill>
        <p:spPr>
          <a:xfrm>
            <a:off x="378000" y="1076675"/>
            <a:ext cx="5868699" cy="5303751"/>
          </a:xfrm>
          <a:prstGeom prst="rect">
            <a:avLst/>
          </a:prstGeom>
          <a:noFill/>
          <a:ln>
            <a:noFill/>
          </a:ln>
        </p:spPr>
      </p:pic>
      <p:sp>
        <p:nvSpPr>
          <p:cNvPr id="306" name="Google Shape;306;g1bf6a456d60_0_94"/>
          <p:cNvSpPr txBox="1">
            <a:spLocks noGrp="1"/>
          </p:cNvSpPr>
          <p:nvPr>
            <p:ph type="ctrTitle"/>
          </p:nvPr>
        </p:nvSpPr>
        <p:spPr>
          <a:xfrm>
            <a:off x="6781600" y="1413600"/>
            <a:ext cx="2063100" cy="3443100"/>
          </a:xfrm>
          <a:prstGeom prst="rect">
            <a:avLst/>
          </a:prstGeom>
          <a:solidFill>
            <a:schemeClr val="lt2"/>
          </a:solidFill>
        </p:spPr>
        <p:txBody>
          <a:bodyPr spcFirstLastPara="1" wrap="square" lIns="91425" tIns="91425" rIns="91425" bIns="91425" anchor="t" anchorCtr="0">
            <a:normAutofit/>
          </a:bodyPr>
          <a:lstStyle/>
          <a:p>
            <a:pPr marL="0" lvl="0" indent="0" algn="l" rtl="0">
              <a:spcBef>
                <a:spcPts val="0"/>
              </a:spcBef>
              <a:spcAft>
                <a:spcPts val="0"/>
              </a:spcAft>
              <a:buNone/>
            </a:pPr>
            <a:r>
              <a:rPr lang="en-IN" sz="2600">
                <a:latin typeface="Lato"/>
                <a:ea typeface="Lato"/>
                <a:cs typeface="Lato"/>
                <a:sym typeface="Lato"/>
              </a:rPr>
              <a:t>All Variables are Significant apart from Meal_ID, Discount and Difference.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11"/>
        <p:cNvGrpSpPr/>
        <p:nvPr/>
      </p:nvGrpSpPr>
      <p:grpSpPr>
        <a:xfrm>
          <a:off x="0" y="0"/>
          <a:ext cx="0" cy="0"/>
          <a:chOff x="0" y="0"/>
          <a:chExt cx="0" cy="0"/>
        </a:xfrm>
      </p:grpSpPr>
      <p:sp>
        <p:nvSpPr>
          <p:cNvPr id="312" name="Google Shape;312;g1bf6a456d60_0_100"/>
          <p:cNvSpPr txBox="1">
            <a:spLocks noGrp="1"/>
          </p:cNvSpPr>
          <p:nvPr>
            <p:ph type="ctrTitle"/>
          </p:nvPr>
        </p:nvSpPr>
        <p:spPr>
          <a:xfrm>
            <a:off x="515775" y="117800"/>
            <a:ext cx="7927800" cy="99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Base Model Summary-3</a:t>
            </a:r>
            <a:endParaRPr/>
          </a:p>
        </p:txBody>
      </p:sp>
      <p:sp>
        <p:nvSpPr>
          <p:cNvPr id="313" name="Google Shape;313;g1bf6a456d60_0_100"/>
          <p:cNvSpPr txBox="1">
            <a:spLocks noGrp="1"/>
          </p:cNvSpPr>
          <p:nvPr>
            <p:ph type="subTitle" idx="1"/>
          </p:nvPr>
        </p:nvSpPr>
        <p:spPr>
          <a:xfrm>
            <a:off x="855625" y="3744200"/>
            <a:ext cx="7698900" cy="2163900"/>
          </a:xfrm>
          <a:prstGeom prst="rect">
            <a:avLst/>
          </a:prstGeom>
          <a:solidFill>
            <a:schemeClr val="lt2"/>
          </a:solidFill>
        </p:spPr>
        <p:txBody>
          <a:bodyPr spcFirstLastPara="1" wrap="square" lIns="91425" tIns="91425" rIns="91425" bIns="91425" anchor="t" anchorCtr="0">
            <a:normAutofit/>
          </a:bodyPr>
          <a:lstStyle/>
          <a:p>
            <a:pPr marL="457200" lvl="0" indent="-361950" algn="l" rtl="0">
              <a:spcBef>
                <a:spcPts val="0"/>
              </a:spcBef>
              <a:spcAft>
                <a:spcPts val="0"/>
              </a:spcAft>
              <a:buSzPts val="2100"/>
              <a:buAutoNum type="arabicPeriod"/>
            </a:pPr>
            <a:r>
              <a:rPr lang="en-IN" sz="2100"/>
              <a:t>DW statistic is close to 2, which means there is no Auto-Correlation.</a:t>
            </a:r>
            <a:endParaRPr sz="2100"/>
          </a:p>
          <a:p>
            <a:pPr marL="457200" lvl="0" indent="-361950" algn="l" rtl="0">
              <a:spcBef>
                <a:spcPts val="0"/>
              </a:spcBef>
              <a:spcAft>
                <a:spcPts val="0"/>
              </a:spcAft>
              <a:buSzPts val="2100"/>
              <a:buAutoNum type="arabicPeriod"/>
            </a:pPr>
            <a:r>
              <a:rPr lang="en-IN" sz="2100"/>
              <a:t>The Condition number is Greater than 1000, which means there is High Multicollinearity.</a:t>
            </a:r>
            <a:endParaRPr sz="2100"/>
          </a:p>
          <a:p>
            <a:pPr marL="457200" lvl="0" indent="-361950" algn="l" rtl="0">
              <a:spcBef>
                <a:spcPts val="0"/>
              </a:spcBef>
              <a:spcAft>
                <a:spcPts val="0"/>
              </a:spcAft>
              <a:buSzPts val="2100"/>
              <a:buAutoNum type="arabicPeriod"/>
            </a:pPr>
            <a:r>
              <a:rPr lang="en-IN" sz="2100"/>
              <a:t>P value of Jarque Bera Test indicates that the Data is Not Normal.</a:t>
            </a:r>
            <a:endParaRPr sz="2100"/>
          </a:p>
        </p:txBody>
      </p:sp>
      <p:pic>
        <p:nvPicPr>
          <p:cNvPr id="314" name="Google Shape;314;g1bf6a456d60_0_100"/>
          <p:cNvPicPr preferRelativeResize="0"/>
          <p:nvPr/>
        </p:nvPicPr>
        <p:blipFill>
          <a:blip r:embed="rId3">
            <a:alphaModFix/>
          </a:blip>
          <a:stretch>
            <a:fillRect/>
          </a:stretch>
        </p:blipFill>
        <p:spPr>
          <a:xfrm>
            <a:off x="630200" y="1525225"/>
            <a:ext cx="7698950" cy="1903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19"/>
        <p:cNvGrpSpPr/>
        <p:nvPr/>
      </p:nvGrpSpPr>
      <p:grpSpPr>
        <a:xfrm>
          <a:off x="0" y="0"/>
          <a:ext cx="0" cy="0"/>
          <a:chOff x="0" y="0"/>
          <a:chExt cx="0" cy="0"/>
        </a:xfrm>
      </p:grpSpPr>
      <p:sp>
        <p:nvSpPr>
          <p:cNvPr id="320" name="Google Shape;320;g1bf6a456d60_0_42"/>
          <p:cNvSpPr txBox="1">
            <a:spLocks noGrp="1"/>
          </p:cNvSpPr>
          <p:nvPr>
            <p:ph type="ctrTitle"/>
          </p:nvPr>
        </p:nvSpPr>
        <p:spPr>
          <a:xfrm>
            <a:off x="362950" y="461675"/>
            <a:ext cx="8539200" cy="210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Statistical Tests to find Significant Columns</a:t>
            </a:r>
            <a:br>
              <a:rPr lang="en-IN"/>
            </a:br>
            <a:endParaRPr/>
          </a:p>
        </p:txBody>
      </p:sp>
      <p:sp>
        <p:nvSpPr>
          <p:cNvPr id="321" name="Google Shape;321;g1bf6a456d60_0_42"/>
          <p:cNvSpPr txBox="1">
            <a:spLocks noGrp="1"/>
          </p:cNvSpPr>
          <p:nvPr>
            <p:ph type="subTitle" idx="1"/>
          </p:nvPr>
        </p:nvSpPr>
        <p:spPr>
          <a:xfrm>
            <a:off x="554000" y="1853000"/>
            <a:ext cx="8348100" cy="4756800"/>
          </a:xfrm>
          <a:prstGeom prst="rect">
            <a:avLst/>
          </a:prstGeom>
          <a:solidFill>
            <a:schemeClr val="lt2"/>
          </a:solidFill>
        </p:spPr>
        <p:txBody>
          <a:bodyPr spcFirstLastPara="1" wrap="square" lIns="91425" tIns="91425" rIns="91425" bIns="91425" anchor="t" anchorCtr="0">
            <a:normAutofit/>
          </a:bodyPr>
          <a:lstStyle/>
          <a:p>
            <a:pPr marL="457200" lvl="0" indent="-361950" algn="l" rtl="0">
              <a:spcBef>
                <a:spcPts val="0"/>
              </a:spcBef>
              <a:spcAft>
                <a:spcPts val="0"/>
              </a:spcAft>
              <a:buSzPts val="2100"/>
              <a:buAutoNum type="arabicPeriod"/>
            </a:pPr>
            <a:r>
              <a:rPr lang="en-IN" sz="2100" dirty="0"/>
              <a:t>Numerical Features: We have used Mann-Whitney U Test which is a Non-Parametric Test.</a:t>
            </a:r>
          </a:p>
          <a:p>
            <a:pPr marL="457200" lvl="0" indent="-361950" algn="l" rtl="0">
              <a:spcBef>
                <a:spcPts val="0"/>
              </a:spcBef>
              <a:spcAft>
                <a:spcPts val="0"/>
              </a:spcAft>
              <a:buSzPts val="2100"/>
              <a:buAutoNum type="arabicPeriod"/>
            </a:pPr>
            <a:endParaRPr sz="2100" dirty="0"/>
          </a:p>
          <a:p>
            <a:pPr marL="457200" lvl="0" indent="-361950" algn="l" rtl="0">
              <a:spcBef>
                <a:spcPts val="0"/>
              </a:spcBef>
              <a:spcAft>
                <a:spcPts val="0"/>
              </a:spcAft>
              <a:buSzPts val="2100"/>
              <a:buAutoNum type="arabicPeriod"/>
            </a:pPr>
            <a:r>
              <a:rPr lang="en-IN" sz="2100" dirty="0"/>
              <a:t>Hypothesis for Mann-Whitney U Test is:</a:t>
            </a:r>
            <a:endParaRPr sz="2100" dirty="0"/>
          </a:p>
          <a:p>
            <a:pPr marL="914400" lvl="1" indent="-361950" algn="l" rtl="0">
              <a:spcBef>
                <a:spcPts val="0"/>
              </a:spcBef>
              <a:spcAft>
                <a:spcPts val="0"/>
              </a:spcAft>
              <a:buSzPts val="2100"/>
              <a:buAutoNum type="alphaLcPeriod"/>
            </a:pPr>
            <a:r>
              <a:rPr lang="en-IN" sz="2100" dirty="0"/>
              <a:t>Ho: Two Populations are equal.</a:t>
            </a:r>
            <a:endParaRPr sz="2100" dirty="0"/>
          </a:p>
          <a:p>
            <a:pPr marL="914400" lvl="1" indent="-361950" algn="l" rtl="0">
              <a:spcBef>
                <a:spcPts val="0"/>
              </a:spcBef>
              <a:spcAft>
                <a:spcPts val="0"/>
              </a:spcAft>
              <a:buSzPts val="2100"/>
              <a:buAutoNum type="alphaLcPeriod"/>
            </a:pPr>
            <a:r>
              <a:rPr lang="en-IN" sz="2100" dirty="0"/>
              <a:t>Ha: Two Populations are not equal.</a:t>
            </a:r>
          </a:p>
          <a:p>
            <a:pPr marL="914400" lvl="1" indent="-361950" algn="l" rtl="0">
              <a:spcBef>
                <a:spcPts val="0"/>
              </a:spcBef>
              <a:spcAft>
                <a:spcPts val="0"/>
              </a:spcAft>
              <a:buSzPts val="2100"/>
              <a:buAutoNum type="alphaLcPeriod"/>
            </a:pPr>
            <a:endParaRPr sz="2100" dirty="0"/>
          </a:p>
          <a:p>
            <a:pPr marL="457200" lvl="0" indent="-361950" algn="l" rtl="0">
              <a:spcBef>
                <a:spcPts val="0"/>
              </a:spcBef>
              <a:spcAft>
                <a:spcPts val="0"/>
              </a:spcAft>
              <a:buSzPts val="2100"/>
              <a:buAutoNum type="arabicPeriod"/>
            </a:pPr>
            <a:r>
              <a:rPr lang="en-IN" sz="2100" dirty="0"/>
              <a:t>Decision to accept or reject Ho was made on the basis of P-Value @ 5% level of Significance.</a:t>
            </a:r>
          </a:p>
          <a:p>
            <a:pPr marL="457200" lvl="0" indent="-361950" algn="l" rtl="0">
              <a:spcBef>
                <a:spcPts val="0"/>
              </a:spcBef>
              <a:spcAft>
                <a:spcPts val="0"/>
              </a:spcAft>
              <a:buSzPts val="2100"/>
              <a:buAutoNum type="arabicPeriod"/>
            </a:pPr>
            <a:endParaRPr sz="2100" dirty="0"/>
          </a:p>
          <a:p>
            <a:pPr marL="457200" lvl="0" indent="-361950" algn="l" rtl="0">
              <a:spcBef>
                <a:spcPts val="0"/>
              </a:spcBef>
              <a:spcAft>
                <a:spcPts val="0"/>
              </a:spcAft>
              <a:buSzPts val="2100"/>
              <a:buAutoNum type="arabicPeriod"/>
            </a:pPr>
            <a:r>
              <a:rPr lang="en-IN" sz="2100" dirty="0"/>
              <a:t>Significant Features:  ‘ Week’, ‘</a:t>
            </a:r>
            <a:r>
              <a:rPr lang="en-IN" sz="2100" dirty="0" err="1"/>
              <a:t>Check_Out</a:t>
            </a:r>
            <a:r>
              <a:rPr lang="en-IN" sz="2100" dirty="0"/>
              <a:t> Price’ , ‘Base Price’,  ‘</a:t>
            </a:r>
            <a:r>
              <a:rPr lang="en-IN" sz="2100" dirty="0" err="1"/>
              <a:t>Op_Area</a:t>
            </a:r>
            <a:r>
              <a:rPr lang="en-IN" sz="2100" dirty="0"/>
              <a:t>’,  ‘</a:t>
            </a:r>
            <a:r>
              <a:rPr lang="en-IN" sz="2100" dirty="0" err="1"/>
              <a:t>Meal_ID</a:t>
            </a:r>
            <a:r>
              <a:rPr lang="en-IN" sz="2100" dirty="0"/>
              <a:t>’</a:t>
            </a:r>
            <a:endParaRPr sz="2100" dirty="0"/>
          </a:p>
          <a:p>
            <a:pPr marL="914400" lvl="1" indent="-361950" algn="l" rtl="0">
              <a:spcBef>
                <a:spcPts val="0"/>
              </a:spcBef>
              <a:spcAft>
                <a:spcPts val="0"/>
              </a:spcAft>
              <a:buSzPts val="2100"/>
              <a:buAutoNum type="alphaLcPeriod"/>
            </a:pPr>
            <a:r>
              <a:rPr lang="en-IN" sz="2100" dirty="0"/>
              <a:t>P-Value was less than 0.05 for these Features.</a:t>
            </a:r>
            <a:endParaRPr sz="2100" dirty="0"/>
          </a:p>
          <a:p>
            <a:pPr marL="0" lvl="0" indent="0" algn="l" rtl="0">
              <a:spcBef>
                <a:spcPts val="0"/>
              </a:spcBef>
              <a:spcAft>
                <a:spcPts val="0"/>
              </a:spcAft>
              <a:buNone/>
            </a:pPr>
            <a:endParaRPr sz="2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6"/>
        <p:cNvGrpSpPr/>
        <p:nvPr/>
      </p:nvGrpSpPr>
      <p:grpSpPr>
        <a:xfrm>
          <a:off x="0" y="0"/>
          <a:ext cx="0" cy="0"/>
          <a:chOff x="0" y="0"/>
          <a:chExt cx="0" cy="0"/>
        </a:xfrm>
      </p:grpSpPr>
      <p:sp>
        <p:nvSpPr>
          <p:cNvPr id="327" name="Google Shape;327;g1bf6a456d60_0_48"/>
          <p:cNvSpPr txBox="1">
            <a:spLocks noGrp="1"/>
          </p:cNvSpPr>
          <p:nvPr>
            <p:ph type="ctrTitle"/>
          </p:nvPr>
        </p:nvSpPr>
        <p:spPr>
          <a:xfrm>
            <a:off x="538650" y="347050"/>
            <a:ext cx="7847700" cy="1238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Statistical Tests to find Significant Columns</a:t>
            </a:r>
            <a:br>
              <a:rPr lang="en-IN"/>
            </a:br>
            <a:endParaRPr/>
          </a:p>
        </p:txBody>
      </p:sp>
      <p:sp>
        <p:nvSpPr>
          <p:cNvPr id="328" name="Google Shape;328;g1bf6a456d60_0_48"/>
          <p:cNvSpPr txBox="1">
            <a:spLocks noGrp="1"/>
          </p:cNvSpPr>
          <p:nvPr>
            <p:ph type="subTitle" idx="1"/>
          </p:nvPr>
        </p:nvSpPr>
        <p:spPr>
          <a:xfrm>
            <a:off x="687700" y="1585450"/>
            <a:ext cx="8042400" cy="5177100"/>
          </a:xfrm>
          <a:prstGeom prst="rect">
            <a:avLst/>
          </a:prstGeom>
          <a:solidFill>
            <a:schemeClr val="lt2"/>
          </a:solidFill>
        </p:spPr>
        <p:txBody>
          <a:bodyPr spcFirstLastPara="1" wrap="square" lIns="91425" tIns="91425" rIns="91425" bIns="91425" anchor="t" anchorCtr="0">
            <a:normAutofit/>
          </a:bodyPr>
          <a:lstStyle/>
          <a:p>
            <a:pPr marL="457200" lvl="0" indent="-361950" algn="l" rtl="0">
              <a:spcBef>
                <a:spcPts val="0"/>
              </a:spcBef>
              <a:spcAft>
                <a:spcPts val="0"/>
              </a:spcAft>
              <a:buSzPts val="2100"/>
              <a:buAutoNum type="arabicPeriod"/>
            </a:pPr>
            <a:r>
              <a:rPr lang="en-IN" sz="2100" dirty="0"/>
              <a:t>Categorical Features: We have used </a:t>
            </a:r>
            <a:r>
              <a:rPr lang="en-IN" sz="2100" dirty="0" err="1"/>
              <a:t>Anova</a:t>
            </a:r>
            <a:r>
              <a:rPr lang="en-IN" sz="2100" dirty="0"/>
              <a:t> or Analysis of Variance to determine the significant Columns.</a:t>
            </a:r>
          </a:p>
          <a:p>
            <a:pPr marL="457200" lvl="0" indent="-361950" algn="l" rtl="0">
              <a:spcBef>
                <a:spcPts val="0"/>
              </a:spcBef>
              <a:spcAft>
                <a:spcPts val="0"/>
              </a:spcAft>
              <a:buSzPts val="2100"/>
              <a:buAutoNum type="arabicPeriod"/>
            </a:pPr>
            <a:endParaRPr sz="2100" dirty="0"/>
          </a:p>
          <a:p>
            <a:pPr marL="457200" lvl="0" indent="-361950" algn="l" rtl="0">
              <a:spcBef>
                <a:spcPts val="0"/>
              </a:spcBef>
              <a:spcAft>
                <a:spcPts val="0"/>
              </a:spcAft>
              <a:buSzPts val="2100"/>
              <a:buAutoNum type="arabicPeriod"/>
            </a:pPr>
            <a:r>
              <a:rPr lang="en-IN" sz="2100" dirty="0"/>
              <a:t>Hypothesis for </a:t>
            </a:r>
            <a:r>
              <a:rPr lang="en-IN" sz="2100" dirty="0" err="1"/>
              <a:t>Anova</a:t>
            </a:r>
            <a:r>
              <a:rPr lang="en-IN" sz="2100" dirty="0"/>
              <a:t>:</a:t>
            </a:r>
            <a:endParaRPr sz="2100" dirty="0"/>
          </a:p>
          <a:p>
            <a:pPr marL="914400" lvl="1" indent="-361950" algn="l" rtl="0">
              <a:spcBef>
                <a:spcPts val="0"/>
              </a:spcBef>
              <a:spcAft>
                <a:spcPts val="0"/>
              </a:spcAft>
              <a:buSzPts val="2100"/>
              <a:buAutoNum type="alphaLcPeriod"/>
            </a:pPr>
            <a:r>
              <a:rPr lang="en-IN" sz="2100" dirty="0"/>
              <a:t>Ho: Beta is Zero or Feature is Insignificant </a:t>
            </a:r>
            <a:endParaRPr sz="2100" dirty="0"/>
          </a:p>
          <a:p>
            <a:pPr marL="914400" lvl="1" indent="-361950" algn="l" rtl="0">
              <a:spcBef>
                <a:spcPts val="0"/>
              </a:spcBef>
              <a:spcAft>
                <a:spcPts val="0"/>
              </a:spcAft>
              <a:buSzPts val="2100"/>
              <a:buAutoNum type="alphaLcPeriod"/>
            </a:pPr>
            <a:r>
              <a:rPr lang="en-IN" sz="2100" dirty="0"/>
              <a:t>Ha: Beta is not equal to Zero or Feature is Significant</a:t>
            </a:r>
          </a:p>
          <a:p>
            <a:pPr marL="914400" lvl="1" indent="-361950" algn="l" rtl="0">
              <a:spcBef>
                <a:spcPts val="0"/>
              </a:spcBef>
              <a:spcAft>
                <a:spcPts val="0"/>
              </a:spcAft>
              <a:buSzPts val="2100"/>
              <a:buAutoNum type="alphaLcPeriod"/>
            </a:pPr>
            <a:endParaRPr sz="2100" dirty="0"/>
          </a:p>
          <a:p>
            <a:pPr marL="457200" lvl="0" indent="-361950" algn="l" rtl="0">
              <a:spcBef>
                <a:spcPts val="0"/>
              </a:spcBef>
              <a:spcAft>
                <a:spcPts val="0"/>
              </a:spcAft>
              <a:buSzPts val="2100"/>
              <a:buAutoNum type="arabicPeriod"/>
            </a:pPr>
            <a:r>
              <a:rPr lang="en-IN" sz="2100" dirty="0"/>
              <a:t>The Decision was made on the basis of P-Value @ 5% level f significance.</a:t>
            </a:r>
          </a:p>
          <a:p>
            <a:pPr marL="457200" lvl="0" indent="-361950" algn="l" rtl="0">
              <a:spcBef>
                <a:spcPts val="0"/>
              </a:spcBef>
              <a:spcAft>
                <a:spcPts val="0"/>
              </a:spcAft>
              <a:buSzPts val="2100"/>
              <a:buAutoNum type="arabicPeriod"/>
            </a:pPr>
            <a:endParaRPr sz="2100" dirty="0"/>
          </a:p>
          <a:p>
            <a:pPr marL="457200" lvl="0" indent="-361950" algn="l" rtl="0">
              <a:spcBef>
                <a:spcPts val="0"/>
              </a:spcBef>
              <a:spcAft>
                <a:spcPts val="0"/>
              </a:spcAft>
              <a:buSzPts val="2100"/>
              <a:buAutoNum type="arabicPeriod"/>
            </a:pPr>
            <a:r>
              <a:rPr lang="en-IN" sz="2100" dirty="0"/>
              <a:t>All Categorical Columns had a P-Value around Zero, which indicates that the Variables are Significant.</a:t>
            </a:r>
            <a:endParaRPr sz="2100" dirty="0"/>
          </a:p>
          <a:p>
            <a:pPr marL="914400" lvl="1" indent="-361950" algn="l" rtl="0">
              <a:spcBef>
                <a:spcPts val="0"/>
              </a:spcBef>
              <a:spcAft>
                <a:spcPts val="0"/>
              </a:spcAft>
              <a:buSzPts val="2100"/>
              <a:buAutoNum type="alphaLcPeriod"/>
            </a:pPr>
            <a:r>
              <a:rPr lang="en-IN" sz="2100" dirty="0"/>
              <a:t>'</a:t>
            </a:r>
            <a:r>
              <a:rPr lang="en-IN" sz="2100" dirty="0" err="1"/>
              <a:t>center_id</a:t>
            </a:r>
            <a:r>
              <a:rPr lang="en-IN" sz="2100" dirty="0"/>
              <a:t>', '</a:t>
            </a:r>
            <a:r>
              <a:rPr lang="en-IN" sz="2100" dirty="0" err="1"/>
              <a:t>emailer_for_promotion</a:t>
            </a:r>
            <a:r>
              <a:rPr lang="en-IN" sz="2100" dirty="0"/>
              <a:t>', '</a:t>
            </a:r>
            <a:r>
              <a:rPr lang="en-IN" sz="2100" dirty="0" err="1"/>
              <a:t>homepage_featured</a:t>
            </a:r>
            <a:r>
              <a:rPr lang="en-IN" sz="2100" dirty="0"/>
              <a:t>', 'category',  'cuisine', '</a:t>
            </a:r>
            <a:r>
              <a:rPr lang="en-IN" sz="2100" dirty="0" err="1"/>
              <a:t>city_code</a:t>
            </a:r>
            <a:r>
              <a:rPr lang="en-IN" sz="2100" dirty="0"/>
              <a:t>', '</a:t>
            </a:r>
            <a:r>
              <a:rPr lang="en-IN" sz="2100" dirty="0" err="1"/>
              <a:t>region_code</a:t>
            </a:r>
            <a:r>
              <a:rPr lang="en-IN" sz="2100" dirty="0"/>
              <a:t>', '</a:t>
            </a:r>
            <a:r>
              <a:rPr lang="en-IN" sz="2100" dirty="0" err="1"/>
              <a:t>center_type</a:t>
            </a:r>
            <a:r>
              <a:rPr lang="en-IN" sz="2100" dirty="0"/>
              <a:t>'</a:t>
            </a:r>
            <a:endParaRPr sz="2100" dirty="0"/>
          </a:p>
          <a:p>
            <a:pPr marL="0" lvl="0" indent="0" algn="l" rtl="0">
              <a:spcBef>
                <a:spcPts val="0"/>
              </a:spcBef>
              <a:spcAft>
                <a:spcPts val="0"/>
              </a:spcAft>
              <a:buNone/>
            </a:pPr>
            <a:endParaRPr sz="2100" dirty="0"/>
          </a:p>
          <a:p>
            <a:pPr marL="0" lvl="0" indent="0" algn="l" rtl="0">
              <a:spcBef>
                <a:spcPts val="0"/>
              </a:spcBef>
              <a:spcAft>
                <a:spcPts val="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33"/>
        <p:cNvGrpSpPr/>
        <p:nvPr/>
      </p:nvGrpSpPr>
      <p:grpSpPr>
        <a:xfrm>
          <a:off x="0" y="0"/>
          <a:ext cx="0" cy="0"/>
          <a:chOff x="0" y="0"/>
          <a:chExt cx="0" cy="0"/>
        </a:xfrm>
      </p:grpSpPr>
      <p:sp>
        <p:nvSpPr>
          <p:cNvPr id="334" name="Google Shape;334;g1bf6a456d60_0_54"/>
          <p:cNvSpPr txBox="1">
            <a:spLocks noGrp="1"/>
          </p:cNvSpPr>
          <p:nvPr>
            <p:ph type="ctrTitle"/>
          </p:nvPr>
        </p:nvSpPr>
        <p:spPr>
          <a:xfrm>
            <a:off x="362850" y="327950"/>
            <a:ext cx="8191800" cy="183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Statistical Tests to test the Assumption of Base Model</a:t>
            </a:r>
            <a:endParaRPr/>
          </a:p>
        </p:txBody>
      </p:sp>
      <p:sp>
        <p:nvSpPr>
          <p:cNvPr id="335" name="Google Shape;335;g1bf6a456d60_0_54"/>
          <p:cNvSpPr txBox="1">
            <a:spLocks noGrp="1"/>
          </p:cNvSpPr>
          <p:nvPr>
            <p:ph type="subTitle" idx="1"/>
          </p:nvPr>
        </p:nvSpPr>
        <p:spPr>
          <a:xfrm>
            <a:off x="499200" y="1909250"/>
            <a:ext cx="7810500" cy="4012800"/>
          </a:xfrm>
          <a:prstGeom prst="rect">
            <a:avLst/>
          </a:prstGeom>
          <a:solidFill>
            <a:schemeClr val="lt2"/>
          </a:solidFill>
        </p:spPr>
        <p:txBody>
          <a:bodyPr spcFirstLastPara="1" wrap="square" lIns="91425" tIns="91425" rIns="91425" bIns="91425" anchor="t" anchorCtr="0">
            <a:noAutofit/>
          </a:bodyPr>
          <a:lstStyle/>
          <a:p>
            <a:pPr marL="557054" lvl="0" indent="-457200" algn="l" rtl="0">
              <a:lnSpc>
                <a:spcPct val="80000"/>
              </a:lnSpc>
              <a:spcBef>
                <a:spcPts val="0"/>
              </a:spcBef>
              <a:spcAft>
                <a:spcPts val="0"/>
              </a:spcAft>
              <a:buSzPts val="2028"/>
              <a:buFont typeface="+mj-lt"/>
              <a:buAutoNum type="arabicPeriod"/>
            </a:pPr>
            <a:r>
              <a:rPr lang="en-IN" sz="2027" dirty="0"/>
              <a:t>Before Model Assumptions:</a:t>
            </a:r>
            <a:endParaRPr sz="2027" dirty="0"/>
          </a:p>
          <a:p>
            <a:pPr marL="914400" lvl="0" indent="-457200" algn="l" rtl="0">
              <a:lnSpc>
                <a:spcPct val="80000"/>
              </a:lnSpc>
              <a:spcBef>
                <a:spcPts val="0"/>
              </a:spcBef>
              <a:spcAft>
                <a:spcPts val="0"/>
              </a:spcAft>
              <a:buSzPts val="852"/>
              <a:buFont typeface="+mj-lt"/>
              <a:buAutoNum type="arabicPeriod"/>
            </a:pPr>
            <a:endParaRPr sz="2027" dirty="0"/>
          </a:p>
          <a:p>
            <a:pPr marL="1071404" lvl="1" indent="-514350" algn="l" rtl="0">
              <a:lnSpc>
                <a:spcPct val="80000"/>
              </a:lnSpc>
              <a:spcBef>
                <a:spcPts val="0"/>
              </a:spcBef>
              <a:spcAft>
                <a:spcPts val="0"/>
              </a:spcAft>
              <a:buSzPts val="2028"/>
              <a:buFont typeface="+mj-lt"/>
              <a:buAutoNum type="romanLcPeriod"/>
            </a:pPr>
            <a:r>
              <a:rPr lang="en-IN" sz="2027" dirty="0"/>
              <a:t>Dependent Variable or Target Variable shall be Numeric.</a:t>
            </a:r>
          </a:p>
          <a:p>
            <a:pPr marL="1071404" lvl="1" indent="-514350" algn="l" rtl="0">
              <a:lnSpc>
                <a:spcPct val="80000"/>
              </a:lnSpc>
              <a:spcBef>
                <a:spcPts val="0"/>
              </a:spcBef>
              <a:spcAft>
                <a:spcPts val="0"/>
              </a:spcAft>
              <a:buSzPts val="2028"/>
              <a:buFont typeface="+mj-lt"/>
              <a:buAutoNum type="romanLcPeriod"/>
            </a:pPr>
            <a:endParaRPr sz="2027" dirty="0"/>
          </a:p>
          <a:p>
            <a:pPr marL="1071404" lvl="1" indent="-514350" algn="l" rtl="0">
              <a:lnSpc>
                <a:spcPct val="80000"/>
              </a:lnSpc>
              <a:spcBef>
                <a:spcPts val="0"/>
              </a:spcBef>
              <a:spcAft>
                <a:spcPts val="0"/>
              </a:spcAft>
              <a:buSzPts val="2028"/>
              <a:buFont typeface="+mj-lt"/>
              <a:buAutoNum type="romanLcPeriod"/>
            </a:pPr>
            <a:r>
              <a:rPr lang="en-IN" sz="2027" dirty="0"/>
              <a:t>No Multicollinearity</a:t>
            </a:r>
            <a:endParaRPr sz="2027" dirty="0"/>
          </a:p>
          <a:p>
            <a:pPr marL="1371600" lvl="0" indent="-457200" algn="l" rtl="0">
              <a:lnSpc>
                <a:spcPct val="80000"/>
              </a:lnSpc>
              <a:spcBef>
                <a:spcPts val="0"/>
              </a:spcBef>
              <a:spcAft>
                <a:spcPts val="0"/>
              </a:spcAft>
              <a:buSzPts val="852"/>
              <a:buFont typeface="+mj-lt"/>
              <a:buAutoNum type="arabicPeriod"/>
            </a:pPr>
            <a:endParaRPr sz="2027" dirty="0"/>
          </a:p>
          <a:p>
            <a:pPr marL="557054" lvl="0" indent="-457200" algn="l" rtl="0">
              <a:lnSpc>
                <a:spcPct val="80000"/>
              </a:lnSpc>
              <a:spcBef>
                <a:spcPts val="0"/>
              </a:spcBef>
              <a:spcAft>
                <a:spcPts val="0"/>
              </a:spcAft>
              <a:buSzPts val="2028"/>
              <a:buFont typeface="+mj-lt"/>
              <a:buAutoNum type="arabicPeriod"/>
            </a:pPr>
            <a:r>
              <a:rPr lang="en-IN" sz="2027" dirty="0"/>
              <a:t>After Model Assumptions:</a:t>
            </a:r>
            <a:endParaRPr sz="2027" dirty="0"/>
          </a:p>
          <a:p>
            <a:pPr marL="914400" lvl="0" indent="-457200" algn="l" rtl="0">
              <a:lnSpc>
                <a:spcPct val="80000"/>
              </a:lnSpc>
              <a:spcBef>
                <a:spcPts val="0"/>
              </a:spcBef>
              <a:spcAft>
                <a:spcPts val="0"/>
              </a:spcAft>
              <a:buSzPts val="852"/>
              <a:buFont typeface="+mj-lt"/>
              <a:buAutoNum type="arabicPeriod"/>
            </a:pPr>
            <a:endParaRPr sz="2027" dirty="0"/>
          </a:p>
          <a:p>
            <a:pPr marL="1071404" lvl="1" indent="-514350" algn="l" rtl="0">
              <a:lnSpc>
                <a:spcPct val="80000"/>
              </a:lnSpc>
              <a:spcBef>
                <a:spcPts val="0"/>
              </a:spcBef>
              <a:spcAft>
                <a:spcPts val="0"/>
              </a:spcAft>
              <a:buSzPts val="2028"/>
              <a:buFont typeface="+mj-lt"/>
              <a:buAutoNum type="romanLcPeriod"/>
            </a:pPr>
            <a:r>
              <a:rPr lang="en-IN" sz="2027" dirty="0"/>
              <a:t>Linearity</a:t>
            </a:r>
          </a:p>
          <a:p>
            <a:pPr marL="1071404" lvl="1" indent="-514350" algn="l" rtl="0">
              <a:lnSpc>
                <a:spcPct val="80000"/>
              </a:lnSpc>
              <a:spcBef>
                <a:spcPts val="0"/>
              </a:spcBef>
              <a:spcAft>
                <a:spcPts val="0"/>
              </a:spcAft>
              <a:buSzPts val="2028"/>
              <a:buFont typeface="+mj-lt"/>
              <a:buAutoNum type="romanLcPeriod"/>
            </a:pPr>
            <a:endParaRPr sz="2027" dirty="0"/>
          </a:p>
          <a:p>
            <a:pPr marL="1071404" lvl="1" indent="-514350" algn="l" rtl="0">
              <a:lnSpc>
                <a:spcPct val="80000"/>
              </a:lnSpc>
              <a:spcBef>
                <a:spcPts val="0"/>
              </a:spcBef>
              <a:spcAft>
                <a:spcPts val="0"/>
              </a:spcAft>
              <a:buSzPts val="2028"/>
              <a:buFont typeface="+mj-lt"/>
              <a:buAutoNum type="romanLcPeriod"/>
            </a:pPr>
            <a:r>
              <a:rPr lang="en-IN" sz="2027" dirty="0"/>
              <a:t>No Autocorrelation</a:t>
            </a:r>
          </a:p>
          <a:p>
            <a:pPr marL="1071404" lvl="1" indent="-514350" algn="l" rtl="0">
              <a:lnSpc>
                <a:spcPct val="80000"/>
              </a:lnSpc>
              <a:spcBef>
                <a:spcPts val="0"/>
              </a:spcBef>
              <a:spcAft>
                <a:spcPts val="0"/>
              </a:spcAft>
              <a:buSzPts val="2028"/>
              <a:buFont typeface="+mj-lt"/>
              <a:buAutoNum type="romanLcPeriod"/>
            </a:pPr>
            <a:endParaRPr sz="2027" dirty="0"/>
          </a:p>
          <a:p>
            <a:pPr marL="1071404" lvl="1" indent="-514350" algn="l" rtl="0">
              <a:lnSpc>
                <a:spcPct val="80000"/>
              </a:lnSpc>
              <a:spcBef>
                <a:spcPts val="0"/>
              </a:spcBef>
              <a:spcAft>
                <a:spcPts val="0"/>
              </a:spcAft>
              <a:buSzPts val="2028"/>
              <a:buFont typeface="+mj-lt"/>
              <a:buAutoNum type="romanLcPeriod"/>
            </a:pPr>
            <a:r>
              <a:rPr lang="en-IN" sz="2027" dirty="0"/>
              <a:t>Heteroskedasticity</a:t>
            </a:r>
          </a:p>
          <a:p>
            <a:pPr marL="1071404" lvl="1" indent="-514350" algn="l" rtl="0">
              <a:lnSpc>
                <a:spcPct val="80000"/>
              </a:lnSpc>
              <a:spcBef>
                <a:spcPts val="0"/>
              </a:spcBef>
              <a:spcAft>
                <a:spcPts val="0"/>
              </a:spcAft>
              <a:buSzPts val="2028"/>
              <a:buFont typeface="+mj-lt"/>
              <a:buAutoNum type="romanLcPeriod"/>
            </a:pPr>
            <a:endParaRPr sz="2027" dirty="0"/>
          </a:p>
          <a:p>
            <a:pPr marL="1071404" lvl="1" indent="-514350" algn="l" rtl="0">
              <a:lnSpc>
                <a:spcPct val="80000"/>
              </a:lnSpc>
              <a:spcBef>
                <a:spcPts val="0"/>
              </a:spcBef>
              <a:spcAft>
                <a:spcPts val="0"/>
              </a:spcAft>
              <a:buSzPts val="2028"/>
              <a:buFont typeface="+mj-lt"/>
              <a:buAutoNum type="romanLcPeriod"/>
            </a:pPr>
            <a:r>
              <a:rPr lang="en-IN" sz="2027" dirty="0"/>
              <a:t>Normality of Residuals</a:t>
            </a:r>
            <a:endParaRPr sz="2027" dirty="0"/>
          </a:p>
          <a:p>
            <a:pPr marL="0" lvl="0" indent="0" algn="l" rtl="0">
              <a:lnSpc>
                <a:spcPct val="80000"/>
              </a:lnSpc>
              <a:spcBef>
                <a:spcPts val="0"/>
              </a:spcBef>
              <a:spcAft>
                <a:spcPts val="0"/>
              </a:spcAft>
              <a:buSzPts val="852"/>
              <a:buNone/>
            </a:pPr>
            <a:endParaRPr sz="2027" dirty="0"/>
          </a:p>
          <a:p>
            <a:pPr marL="0" lvl="0" indent="0" algn="l" rtl="0">
              <a:lnSpc>
                <a:spcPct val="80000"/>
              </a:lnSpc>
              <a:spcBef>
                <a:spcPts val="0"/>
              </a:spcBef>
              <a:spcAft>
                <a:spcPts val="0"/>
              </a:spcAft>
              <a:buSzPts val="852"/>
              <a:buNone/>
            </a:pPr>
            <a:endParaRPr sz="2027" dirty="0"/>
          </a:p>
          <a:p>
            <a:pPr marL="0" lvl="0" indent="0" algn="l" rtl="0">
              <a:lnSpc>
                <a:spcPct val="80000"/>
              </a:lnSpc>
              <a:spcBef>
                <a:spcPts val="0"/>
              </a:spcBef>
              <a:spcAft>
                <a:spcPts val="0"/>
              </a:spcAft>
              <a:buSzPts val="852"/>
              <a:buNone/>
            </a:pPr>
            <a:endParaRPr sz="2027"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40"/>
        <p:cNvGrpSpPr/>
        <p:nvPr/>
      </p:nvGrpSpPr>
      <p:grpSpPr>
        <a:xfrm>
          <a:off x="0" y="0"/>
          <a:ext cx="0" cy="0"/>
          <a:chOff x="0" y="0"/>
          <a:chExt cx="0" cy="0"/>
        </a:xfrm>
      </p:grpSpPr>
      <p:sp>
        <p:nvSpPr>
          <p:cNvPr id="341" name="Google Shape;341;g1bf6a456d60_0_60"/>
          <p:cNvSpPr txBox="1">
            <a:spLocks noGrp="1"/>
          </p:cNvSpPr>
          <p:nvPr>
            <p:ph type="ctrTitle"/>
          </p:nvPr>
        </p:nvSpPr>
        <p:spPr>
          <a:xfrm>
            <a:off x="343850" y="382050"/>
            <a:ext cx="8210700" cy="24261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IN" sz="3800">
                <a:latin typeface="Lato"/>
                <a:ea typeface="Lato"/>
                <a:cs typeface="Lato"/>
                <a:sym typeface="Lato"/>
              </a:rPr>
              <a:t>Before Model Assumptions:</a:t>
            </a:r>
            <a:endParaRPr sz="3800">
              <a:latin typeface="Lato"/>
              <a:ea typeface="Lato"/>
              <a:cs typeface="Lato"/>
              <a:sym typeface="Lato"/>
            </a:endParaRPr>
          </a:p>
          <a:p>
            <a:pPr marL="457200" lvl="0" indent="0" algn="l" rtl="0">
              <a:spcBef>
                <a:spcPts val="0"/>
              </a:spcBef>
              <a:spcAft>
                <a:spcPts val="0"/>
              </a:spcAft>
              <a:buNone/>
            </a:pPr>
            <a:endParaRPr sz="2100">
              <a:latin typeface="Lato"/>
              <a:ea typeface="Lato"/>
              <a:cs typeface="Lato"/>
              <a:sym typeface="Lato"/>
            </a:endParaRPr>
          </a:p>
          <a:p>
            <a:pPr marL="0" lvl="0" indent="0" algn="l" rtl="0">
              <a:spcBef>
                <a:spcPts val="0"/>
              </a:spcBef>
              <a:spcAft>
                <a:spcPts val="0"/>
              </a:spcAft>
              <a:buNone/>
            </a:pPr>
            <a:endParaRPr/>
          </a:p>
        </p:txBody>
      </p:sp>
      <p:sp>
        <p:nvSpPr>
          <p:cNvPr id="342" name="Google Shape;342;g1bf6a456d60_0_60"/>
          <p:cNvSpPr txBox="1">
            <a:spLocks noGrp="1"/>
          </p:cNvSpPr>
          <p:nvPr>
            <p:ph type="subTitle" idx="1"/>
          </p:nvPr>
        </p:nvSpPr>
        <p:spPr>
          <a:xfrm>
            <a:off x="343900" y="1184400"/>
            <a:ext cx="8210700" cy="4723500"/>
          </a:xfrm>
          <a:prstGeom prst="rect">
            <a:avLst/>
          </a:prstGeom>
          <a:solidFill>
            <a:schemeClr val="lt2"/>
          </a:solidFill>
        </p:spPr>
        <p:txBody>
          <a:bodyPr spcFirstLastPara="1" wrap="square" lIns="91425" tIns="91425" rIns="91425" bIns="91425" anchor="t" anchorCtr="0">
            <a:normAutofit lnSpcReduction="10000"/>
          </a:bodyPr>
          <a:lstStyle/>
          <a:p>
            <a:pPr marL="914400" lvl="0" indent="0" algn="l" rtl="0">
              <a:spcBef>
                <a:spcPts val="0"/>
              </a:spcBef>
              <a:spcAft>
                <a:spcPts val="0"/>
              </a:spcAft>
              <a:buNone/>
            </a:pPr>
            <a:endParaRPr sz="2100"/>
          </a:p>
          <a:p>
            <a:pPr marL="914400" lvl="1" indent="-361950" algn="l" rtl="0">
              <a:spcBef>
                <a:spcPts val="0"/>
              </a:spcBef>
              <a:spcAft>
                <a:spcPts val="0"/>
              </a:spcAft>
              <a:buSzPts val="2100"/>
              <a:buAutoNum type="alphaLcPeriod"/>
            </a:pPr>
            <a:r>
              <a:rPr lang="en-IN" sz="2100"/>
              <a:t>Dependent Variable or Target Variable shall be Numeric :</a:t>
            </a:r>
            <a:endParaRPr sz="2100"/>
          </a:p>
          <a:p>
            <a:pPr marL="914400" lvl="0" indent="0" algn="l" rtl="0">
              <a:spcBef>
                <a:spcPts val="0"/>
              </a:spcBef>
              <a:spcAft>
                <a:spcPts val="0"/>
              </a:spcAft>
              <a:buNone/>
            </a:pPr>
            <a:endParaRPr sz="2100"/>
          </a:p>
          <a:p>
            <a:pPr marL="1371600" lvl="2" indent="-361950" algn="l" rtl="0">
              <a:spcBef>
                <a:spcPts val="0"/>
              </a:spcBef>
              <a:spcAft>
                <a:spcPts val="0"/>
              </a:spcAft>
              <a:buSzPts val="2100"/>
              <a:buAutoNum type="romanLcPeriod"/>
            </a:pPr>
            <a:r>
              <a:rPr lang="en-IN" sz="2100"/>
              <a:t>Dependent Variable in this Analysis is Number of Orders.</a:t>
            </a:r>
            <a:endParaRPr sz="2100"/>
          </a:p>
          <a:p>
            <a:pPr marL="1371600" lvl="2" indent="-361950" algn="l" rtl="0">
              <a:spcBef>
                <a:spcPts val="0"/>
              </a:spcBef>
              <a:spcAft>
                <a:spcPts val="0"/>
              </a:spcAft>
              <a:buSzPts val="2100"/>
              <a:buAutoNum type="romanLcPeriod"/>
            </a:pPr>
            <a:r>
              <a:rPr lang="en-IN" sz="2100"/>
              <a:t>It is Continuous Numerical Variable.</a:t>
            </a:r>
            <a:endParaRPr sz="2100"/>
          </a:p>
          <a:p>
            <a:pPr marL="1371600" lvl="0" indent="0" algn="l" rtl="0">
              <a:spcBef>
                <a:spcPts val="0"/>
              </a:spcBef>
              <a:spcAft>
                <a:spcPts val="0"/>
              </a:spcAft>
              <a:buNone/>
            </a:pPr>
            <a:endParaRPr sz="2100"/>
          </a:p>
          <a:p>
            <a:pPr marL="914400" lvl="1" indent="-361950" algn="l" rtl="0">
              <a:spcBef>
                <a:spcPts val="0"/>
              </a:spcBef>
              <a:spcAft>
                <a:spcPts val="0"/>
              </a:spcAft>
              <a:buSzPts val="2100"/>
              <a:buAutoNum type="alphaLcPeriod"/>
            </a:pPr>
            <a:r>
              <a:rPr lang="en-IN" sz="2100"/>
              <a:t>No Multicollinearity: The Presence of Strong Correlation among Independent Variables is Called Multicolliearity.</a:t>
            </a:r>
            <a:endParaRPr sz="2100"/>
          </a:p>
          <a:p>
            <a:pPr marL="914400" lvl="0" indent="0" algn="l" rtl="0">
              <a:spcBef>
                <a:spcPts val="0"/>
              </a:spcBef>
              <a:spcAft>
                <a:spcPts val="0"/>
              </a:spcAft>
              <a:buNone/>
            </a:pPr>
            <a:endParaRPr sz="2100"/>
          </a:p>
          <a:p>
            <a:pPr marL="1371600" lvl="2" indent="-361950" algn="l" rtl="0">
              <a:spcBef>
                <a:spcPts val="0"/>
              </a:spcBef>
              <a:spcAft>
                <a:spcPts val="0"/>
              </a:spcAft>
              <a:buSzPts val="2100"/>
              <a:buAutoNum type="romanLcPeriod"/>
            </a:pPr>
            <a:r>
              <a:rPr lang="en-IN" sz="2100"/>
              <a:t>It was checked by Heatmap and VIF Analysis.</a:t>
            </a:r>
            <a:endParaRPr sz="2100"/>
          </a:p>
          <a:p>
            <a:pPr marL="0" lvl="0" indent="0" algn="l" rtl="0">
              <a:spcBef>
                <a:spcPts val="0"/>
              </a:spcBef>
              <a:spcAft>
                <a:spcPts val="0"/>
              </a:spcAft>
              <a:buNone/>
            </a:pPr>
            <a:endParaRPr sz="2100"/>
          </a:p>
          <a:p>
            <a:pPr marL="0" lvl="0" indent="0" algn="l" rtl="0">
              <a:spcBef>
                <a:spcPts val="0"/>
              </a:spcBef>
              <a:spcAft>
                <a:spcPts val="0"/>
              </a:spcAft>
              <a:buNone/>
            </a:pPr>
            <a:endParaRPr sz="2100"/>
          </a:p>
          <a:p>
            <a:pPr marL="914400" lvl="0" indent="0" algn="l" rtl="0">
              <a:spcBef>
                <a:spcPts val="0"/>
              </a:spcBef>
              <a:spcAft>
                <a:spcPts val="0"/>
              </a:spcAft>
              <a:buNone/>
            </a:pPr>
            <a:endParaRPr sz="2100"/>
          </a:p>
          <a:p>
            <a:pPr marL="914400" lvl="0" indent="0" algn="l" rtl="0">
              <a:spcBef>
                <a:spcPts val="0"/>
              </a:spcBef>
              <a:spcAft>
                <a:spcPts val="0"/>
              </a:spcAft>
              <a:buNone/>
            </a:pPr>
            <a:endParaRPr sz="2100"/>
          </a:p>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47"/>
        <p:cNvGrpSpPr/>
        <p:nvPr/>
      </p:nvGrpSpPr>
      <p:grpSpPr>
        <a:xfrm>
          <a:off x="0" y="0"/>
          <a:ext cx="0" cy="0"/>
          <a:chOff x="0" y="0"/>
          <a:chExt cx="0" cy="0"/>
        </a:xfrm>
      </p:grpSpPr>
      <p:sp>
        <p:nvSpPr>
          <p:cNvPr id="348" name="Google Shape;348;g1bf6a456d60_0_86"/>
          <p:cNvSpPr txBox="1">
            <a:spLocks noGrp="1"/>
          </p:cNvSpPr>
          <p:nvPr>
            <p:ph type="ctrTitle"/>
          </p:nvPr>
        </p:nvSpPr>
        <p:spPr>
          <a:xfrm>
            <a:off x="592200" y="270200"/>
            <a:ext cx="8290800" cy="1028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VIF Analysis for Multicollinearity :</a:t>
            </a:r>
            <a:endParaRPr/>
          </a:p>
        </p:txBody>
      </p:sp>
      <p:sp>
        <p:nvSpPr>
          <p:cNvPr id="349" name="Google Shape;349;g1bf6a456d60_0_86"/>
          <p:cNvSpPr txBox="1">
            <a:spLocks noGrp="1"/>
          </p:cNvSpPr>
          <p:nvPr>
            <p:ph type="subTitle" idx="1"/>
          </p:nvPr>
        </p:nvSpPr>
        <p:spPr>
          <a:xfrm>
            <a:off x="4572000" y="1547375"/>
            <a:ext cx="4572000" cy="4871400"/>
          </a:xfrm>
          <a:prstGeom prst="rect">
            <a:avLst/>
          </a:prstGeom>
          <a:solidFill>
            <a:schemeClr val="lt2"/>
          </a:solidFill>
        </p:spPr>
        <p:txBody>
          <a:bodyPr spcFirstLastPara="1" wrap="square" lIns="91425" tIns="91425" rIns="91425" bIns="91425" anchor="t" anchorCtr="0">
            <a:normAutofit/>
          </a:bodyPr>
          <a:lstStyle/>
          <a:p>
            <a:pPr marL="0" lvl="0" indent="0" algn="l" rtl="0">
              <a:spcBef>
                <a:spcPts val="0"/>
              </a:spcBef>
              <a:spcAft>
                <a:spcPts val="0"/>
              </a:spcAft>
              <a:buNone/>
            </a:pPr>
            <a:r>
              <a:rPr lang="en-IN" sz="2100"/>
              <a:t>No Multicollinearity:</a:t>
            </a:r>
            <a:endParaRPr sz="2100"/>
          </a:p>
          <a:p>
            <a:pPr marL="914400" lvl="0" indent="0" algn="l" rtl="0">
              <a:spcBef>
                <a:spcPts val="0"/>
              </a:spcBef>
              <a:spcAft>
                <a:spcPts val="0"/>
              </a:spcAft>
              <a:buNone/>
            </a:pPr>
            <a:endParaRPr sz="2100"/>
          </a:p>
          <a:p>
            <a:pPr marL="457200" lvl="0" indent="-361950" algn="l" rtl="0">
              <a:spcBef>
                <a:spcPts val="0"/>
              </a:spcBef>
              <a:spcAft>
                <a:spcPts val="0"/>
              </a:spcAft>
              <a:buSzPts val="2100"/>
              <a:buAutoNum type="arabicPeriod"/>
            </a:pPr>
            <a:r>
              <a:rPr lang="en-IN" sz="2100"/>
              <a:t>VIF Analysis: Variance Inflation Factor Analysis was conducted. </a:t>
            </a:r>
            <a:endParaRPr sz="2100"/>
          </a:p>
          <a:p>
            <a:pPr marL="457200" lvl="0" indent="-361950" algn="l" rtl="0">
              <a:spcBef>
                <a:spcPts val="0"/>
              </a:spcBef>
              <a:spcAft>
                <a:spcPts val="0"/>
              </a:spcAft>
              <a:buSzPts val="2100"/>
              <a:buAutoNum type="arabicPeriod"/>
            </a:pPr>
            <a:r>
              <a:rPr lang="en-IN" sz="2100"/>
              <a:t>We can see that discount, cuisine, center_id, base_price, Check_out Price have VIF greater than 10. </a:t>
            </a:r>
            <a:endParaRPr sz="2100"/>
          </a:p>
          <a:p>
            <a:pPr marL="457200" lvl="0" indent="-361950" algn="l" rtl="0">
              <a:spcBef>
                <a:spcPts val="0"/>
              </a:spcBef>
              <a:spcAft>
                <a:spcPts val="0"/>
              </a:spcAft>
              <a:buSzPts val="2100"/>
              <a:buAutoNum type="arabicPeriod"/>
            </a:pPr>
            <a:r>
              <a:rPr lang="en-IN" sz="2100"/>
              <a:t>This means these variables contribute to Multicollinearity.</a:t>
            </a:r>
            <a:endParaRPr sz="2100"/>
          </a:p>
          <a:p>
            <a:pPr marL="457200" lvl="0" indent="-361950" algn="l" rtl="0">
              <a:spcBef>
                <a:spcPts val="0"/>
              </a:spcBef>
              <a:spcAft>
                <a:spcPts val="0"/>
              </a:spcAft>
              <a:buSzPts val="2100"/>
              <a:buAutoNum type="arabicPeriod"/>
            </a:pPr>
            <a:r>
              <a:rPr lang="en-IN" sz="2100"/>
              <a:t>Another model is run leaving out these Variables.</a:t>
            </a:r>
            <a:endParaRPr sz="2100"/>
          </a:p>
        </p:txBody>
      </p:sp>
      <p:pic>
        <p:nvPicPr>
          <p:cNvPr id="350" name="Google Shape;350;g1bf6a456d60_0_86"/>
          <p:cNvPicPr preferRelativeResize="0"/>
          <p:nvPr/>
        </p:nvPicPr>
        <p:blipFill>
          <a:blip r:embed="rId3">
            <a:alphaModFix/>
          </a:blip>
          <a:stretch>
            <a:fillRect/>
          </a:stretch>
        </p:blipFill>
        <p:spPr>
          <a:xfrm>
            <a:off x="592200" y="1298600"/>
            <a:ext cx="3266625" cy="5040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55"/>
        <p:cNvGrpSpPr/>
        <p:nvPr/>
      </p:nvGrpSpPr>
      <p:grpSpPr>
        <a:xfrm>
          <a:off x="0" y="0"/>
          <a:ext cx="0" cy="0"/>
          <a:chOff x="0" y="0"/>
          <a:chExt cx="0" cy="0"/>
        </a:xfrm>
      </p:grpSpPr>
      <p:sp>
        <p:nvSpPr>
          <p:cNvPr id="356" name="Google Shape;356;g1bf6a456d60_0_6"/>
          <p:cNvSpPr txBox="1">
            <a:spLocks noGrp="1"/>
          </p:cNvSpPr>
          <p:nvPr>
            <p:ph type="ctrTitle"/>
          </p:nvPr>
        </p:nvSpPr>
        <p:spPr>
          <a:xfrm>
            <a:off x="485700" y="423475"/>
            <a:ext cx="8172600" cy="10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3800">
                <a:latin typeface="Lato"/>
                <a:ea typeface="Lato"/>
                <a:cs typeface="Lato"/>
                <a:sym typeface="Lato"/>
              </a:rPr>
              <a:t>After Model Assumptions: Linearity</a:t>
            </a:r>
            <a:endParaRPr sz="3800">
              <a:latin typeface="Lato"/>
              <a:ea typeface="Lato"/>
              <a:cs typeface="Lato"/>
              <a:sym typeface="Lato"/>
            </a:endParaRPr>
          </a:p>
          <a:p>
            <a:pPr marL="0" lvl="0" indent="0" algn="l" rtl="0">
              <a:spcBef>
                <a:spcPts val="0"/>
              </a:spcBef>
              <a:spcAft>
                <a:spcPts val="0"/>
              </a:spcAft>
              <a:buSzPts val="990"/>
              <a:buNone/>
            </a:pPr>
            <a:endParaRPr sz="3800">
              <a:latin typeface="Lato"/>
              <a:ea typeface="Lato"/>
              <a:cs typeface="Lato"/>
              <a:sym typeface="Lato"/>
            </a:endParaRPr>
          </a:p>
        </p:txBody>
      </p:sp>
      <p:sp>
        <p:nvSpPr>
          <p:cNvPr id="357" name="Google Shape;357;g1bf6a456d60_0_6"/>
          <p:cNvSpPr txBox="1">
            <a:spLocks noGrp="1"/>
          </p:cNvSpPr>
          <p:nvPr>
            <p:ph type="subTitle" idx="1"/>
          </p:nvPr>
        </p:nvSpPr>
        <p:spPr>
          <a:xfrm>
            <a:off x="485700" y="1299000"/>
            <a:ext cx="8172600" cy="5100600"/>
          </a:xfrm>
          <a:prstGeom prst="rect">
            <a:avLst/>
          </a:prstGeom>
          <a:solidFill>
            <a:schemeClr val="lt2"/>
          </a:solidFill>
        </p:spPr>
        <p:txBody>
          <a:bodyPr spcFirstLastPara="1" wrap="square" lIns="91425" tIns="91425" rIns="91425" bIns="91425" anchor="t" anchorCtr="0">
            <a:normAutofit/>
          </a:bodyPr>
          <a:lstStyle/>
          <a:p>
            <a:pPr marL="457200" lvl="0" indent="0" algn="l" rtl="0">
              <a:spcBef>
                <a:spcPts val="0"/>
              </a:spcBef>
              <a:spcAft>
                <a:spcPts val="0"/>
              </a:spcAft>
              <a:buNone/>
            </a:pPr>
            <a:endParaRPr sz="2100"/>
          </a:p>
          <a:p>
            <a:pPr marL="457200" lvl="0" indent="-355600" algn="l" rtl="0">
              <a:spcBef>
                <a:spcPts val="0"/>
              </a:spcBef>
              <a:spcAft>
                <a:spcPts val="0"/>
              </a:spcAft>
              <a:buSzPts val="2000"/>
              <a:buFont typeface="Calibri"/>
              <a:buAutoNum type="arabicPeriod"/>
            </a:pPr>
            <a:r>
              <a:rPr lang="en-IN" sz="2300">
                <a:latin typeface="Calibri"/>
                <a:ea typeface="Calibri"/>
                <a:cs typeface="Calibri"/>
                <a:sym typeface="Calibri"/>
              </a:rPr>
              <a:t>Linearity</a:t>
            </a:r>
            <a:r>
              <a:rPr lang="en-IN" sz="2000">
                <a:latin typeface="Calibri"/>
                <a:ea typeface="Calibri"/>
                <a:cs typeface="Calibri"/>
                <a:sym typeface="Calibri"/>
              </a:rPr>
              <a:t>: Multiple linear regression requires the relationship between the independent and dependent variables to be linear, i.e. it should be linear in the parameters. </a:t>
            </a:r>
            <a:endParaRPr sz="200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IN" sz="2000">
                <a:latin typeface="Calibri"/>
                <a:ea typeface="Calibri"/>
                <a:cs typeface="Calibri"/>
                <a:sym typeface="Calibri"/>
              </a:rPr>
              <a:t>The linearity assumption can best be tested with scatterplots.</a:t>
            </a:r>
            <a:endParaRPr sz="200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IN" sz="2000">
                <a:latin typeface="Calibri"/>
                <a:ea typeface="Calibri"/>
                <a:cs typeface="Calibri"/>
                <a:sym typeface="Calibri"/>
              </a:rPr>
              <a:t>The independent variables must have a linear relationship with the dependent variable.</a:t>
            </a:r>
            <a:endParaRPr sz="200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IN" sz="2000">
                <a:latin typeface="Calibri"/>
                <a:ea typeface="Calibri"/>
                <a:cs typeface="Calibri"/>
                <a:sym typeface="Calibri"/>
              </a:rPr>
              <a:t>As seen in the Bi-Variate Analysis, the Scatter Plot between independent Variable and Dependent Variable doesn’t show any specific pattern. </a:t>
            </a:r>
            <a:endParaRPr sz="2000">
              <a:latin typeface="Calibri"/>
              <a:ea typeface="Calibri"/>
              <a:cs typeface="Calibri"/>
              <a:sym typeface="Calibri"/>
            </a:endParaRPr>
          </a:p>
          <a:p>
            <a:pPr marL="457200" lvl="0" indent="-355600" algn="l" rtl="0">
              <a:spcBef>
                <a:spcPts val="0"/>
              </a:spcBef>
              <a:spcAft>
                <a:spcPts val="0"/>
              </a:spcAft>
              <a:buSzPts val="2000"/>
              <a:buFont typeface="Calibri"/>
              <a:buAutoNum type="arabicPeriod"/>
            </a:pPr>
            <a:r>
              <a:rPr lang="en-IN" sz="2000">
                <a:latin typeface="Calibri"/>
                <a:ea typeface="Calibri"/>
                <a:cs typeface="Calibri"/>
                <a:sym typeface="Calibri"/>
              </a:rPr>
              <a:t>Hence, we may conclude that the variables are linearly related to the dependent variable.</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914400" lvl="0" indent="0" algn="l" rtl="0">
              <a:spcBef>
                <a:spcPts val="0"/>
              </a:spcBef>
              <a:spcAft>
                <a:spcPts val="0"/>
              </a:spcAft>
              <a:buNone/>
            </a:pPr>
            <a:endParaRPr sz="2208"/>
          </a:p>
          <a:p>
            <a:pPr marL="914400" lvl="0" indent="0" algn="l" rtl="0">
              <a:spcBef>
                <a:spcPts val="0"/>
              </a:spcBef>
              <a:spcAft>
                <a:spcPts val="0"/>
              </a:spcAft>
              <a:buNone/>
            </a:pPr>
            <a:endParaRPr sz="2100"/>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62"/>
        <p:cNvGrpSpPr/>
        <p:nvPr/>
      </p:nvGrpSpPr>
      <p:grpSpPr>
        <a:xfrm>
          <a:off x="0" y="0"/>
          <a:ext cx="0" cy="0"/>
          <a:chOff x="0" y="0"/>
          <a:chExt cx="0" cy="0"/>
        </a:xfrm>
      </p:grpSpPr>
      <p:sp>
        <p:nvSpPr>
          <p:cNvPr id="363" name="Google Shape;363;g1bf6a456d60_0_217"/>
          <p:cNvSpPr txBox="1">
            <a:spLocks noGrp="1"/>
          </p:cNvSpPr>
          <p:nvPr>
            <p:ph type="ctrTitle"/>
          </p:nvPr>
        </p:nvSpPr>
        <p:spPr>
          <a:xfrm>
            <a:off x="725925" y="308825"/>
            <a:ext cx="8004300" cy="125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sz="3800" dirty="0">
                <a:latin typeface="Lato"/>
                <a:ea typeface="Lato"/>
                <a:cs typeface="Lato"/>
                <a:sym typeface="Lato"/>
              </a:rPr>
              <a:t>After Model Assumptions: </a:t>
            </a:r>
            <a:endParaRPr sz="3800" dirty="0">
              <a:latin typeface="Lato"/>
              <a:ea typeface="Lato"/>
              <a:cs typeface="Lato"/>
              <a:sym typeface="Lato"/>
            </a:endParaRPr>
          </a:p>
          <a:p>
            <a:pPr marL="0" lvl="0" indent="0" algn="l" rtl="0">
              <a:spcBef>
                <a:spcPts val="0"/>
              </a:spcBef>
              <a:spcAft>
                <a:spcPts val="0"/>
              </a:spcAft>
              <a:buClr>
                <a:srgbClr val="000000"/>
              </a:buClr>
              <a:buSzPct val="26052"/>
              <a:buFont typeface="Arial"/>
              <a:buNone/>
            </a:pPr>
            <a:r>
              <a:rPr lang="en-IN" sz="3800" dirty="0">
                <a:latin typeface="Lato"/>
                <a:ea typeface="Lato"/>
                <a:cs typeface="Lato"/>
                <a:sym typeface="Lato"/>
              </a:rPr>
              <a:t>                                 No </a:t>
            </a:r>
            <a:r>
              <a:rPr lang="en-IN" sz="3800" dirty="0" err="1">
                <a:latin typeface="Lato"/>
                <a:ea typeface="Lato"/>
                <a:cs typeface="Lato"/>
                <a:sym typeface="Lato"/>
              </a:rPr>
              <a:t>AutoCorrelation</a:t>
            </a:r>
            <a:endParaRPr dirty="0"/>
          </a:p>
        </p:txBody>
      </p:sp>
      <p:sp>
        <p:nvSpPr>
          <p:cNvPr id="364" name="Google Shape;364;g1bf6a456d60_0_217"/>
          <p:cNvSpPr txBox="1">
            <a:spLocks noGrp="1"/>
          </p:cNvSpPr>
          <p:nvPr>
            <p:ph type="subTitle" idx="1"/>
          </p:nvPr>
        </p:nvSpPr>
        <p:spPr>
          <a:xfrm>
            <a:off x="725925" y="1833900"/>
            <a:ext cx="7828800" cy="4074000"/>
          </a:xfrm>
          <a:prstGeom prst="rect">
            <a:avLst/>
          </a:prstGeom>
          <a:solidFill>
            <a:schemeClr val="lt2"/>
          </a:solidFill>
        </p:spPr>
        <p:txBody>
          <a:bodyPr spcFirstLastPara="1" wrap="square" lIns="91425" tIns="91425" rIns="91425" bIns="91425" anchor="t" anchorCtr="0">
            <a:noAutofit/>
          </a:bodyPr>
          <a:lstStyle/>
          <a:p>
            <a:pPr marL="457200" lvl="0" indent="-355600" algn="l" rtl="0">
              <a:spcBef>
                <a:spcPts val="0"/>
              </a:spcBef>
              <a:spcAft>
                <a:spcPts val="0"/>
              </a:spcAft>
              <a:buSzPts val="2000"/>
              <a:buFont typeface="Calibri"/>
              <a:buAutoNum type="arabicPeriod"/>
            </a:pPr>
            <a:r>
              <a:rPr lang="en-IN" sz="2000" dirty="0">
                <a:latin typeface="Calibri"/>
                <a:ea typeface="Calibri"/>
                <a:cs typeface="Calibri"/>
                <a:sym typeface="Calibri"/>
              </a:rPr>
              <a:t>No Autocorrelation:  Durbin Watson Test</a:t>
            </a:r>
            <a:endParaRPr sz="2000" dirty="0">
              <a:latin typeface="Calibri"/>
              <a:ea typeface="Calibri"/>
              <a:cs typeface="Calibri"/>
              <a:sym typeface="Calibri"/>
            </a:endParaRPr>
          </a:p>
          <a:p>
            <a:pPr marL="914400" lvl="0" indent="0" algn="l" rtl="0">
              <a:spcBef>
                <a:spcPts val="0"/>
              </a:spcBef>
              <a:spcAft>
                <a:spcPts val="0"/>
              </a:spcAft>
              <a:buNone/>
            </a:pPr>
            <a:endParaRPr sz="2000" dirty="0">
              <a:latin typeface="Calibri"/>
              <a:ea typeface="Calibri"/>
              <a:cs typeface="Calibri"/>
              <a:sym typeface="Calibri"/>
            </a:endParaRPr>
          </a:p>
          <a:p>
            <a:pPr marL="1371600" lvl="2" indent="-355600" algn="l" rtl="0">
              <a:spcBef>
                <a:spcPts val="0"/>
              </a:spcBef>
              <a:spcAft>
                <a:spcPts val="0"/>
              </a:spcAft>
              <a:buSzPts val="2000"/>
              <a:buFont typeface="Calibri"/>
              <a:buAutoNum type="romanLcPeriod"/>
            </a:pPr>
            <a:r>
              <a:rPr lang="en-IN" sz="2000" dirty="0">
                <a:latin typeface="Calibri"/>
                <a:ea typeface="Calibri"/>
                <a:cs typeface="Calibri"/>
                <a:sym typeface="Calibri"/>
              </a:rPr>
              <a:t>If the Durbin-Watson test statistic is near to 2: No autocorrelation</a:t>
            </a:r>
            <a:endParaRPr sz="2000" dirty="0">
              <a:latin typeface="Calibri"/>
              <a:ea typeface="Calibri"/>
              <a:cs typeface="Calibri"/>
              <a:sym typeface="Calibri"/>
            </a:endParaRPr>
          </a:p>
          <a:p>
            <a:pPr marL="1371600" lvl="2" indent="-355600" algn="l" rtl="0">
              <a:spcBef>
                <a:spcPts val="0"/>
              </a:spcBef>
              <a:spcAft>
                <a:spcPts val="0"/>
              </a:spcAft>
              <a:buSzPts val="2000"/>
              <a:buFont typeface="Calibri"/>
              <a:buAutoNum type="romanLcPeriod"/>
            </a:pPr>
            <a:r>
              <a:rPr lang="en-IN" sz="2000" dirty="0">
                <a:latin typeface="Calibri"/>
                <a:ea typeface="Calibri"/>
                <a:cs typeface="Calibri"/>
                <a:sym typeface="Calibri"/>
              </a:rPr>
              <a:t>If the Durbin-Watson test statistic is between 0 and 2: positive autocorrelation</a:t>
            </a:r>
            <a:endParaRPr sz="2000" dirty="0">
              <a:latin typeface="Calibri"/>
              <a:ea typeface="Calibri"/>
              <a:cs typeface="Calibri"/>
              <a:sym typeface="Calibri"/>
            </a:endParaRPr>
          </a:p>
          <a:p>
            <a:pPr marL="1371600" lvl="2" indent="-355600" algn="l" rtl="0">
              <a:spcBef>
                <a:spcPts val="0"/>
              </a:spcBef>
              <a:spcAft>
                <a:spcPts val="0"/>
              </a:spcAft>
              <a:buSzPts val="2000"/>
              <a:buFont typeface="Calibri"/>
              <a:buAutoNum type="romanLcPeriod"/>
            </a:pPr>
            <a:r>
              <a:rPr lang="en-IN" sz="2000" dirty="0">
                <a:latin typeface="Calibri"/>
                <a:ea typeface="Calibri"/>
                <a:cs typeface="Calibri"/>
                <a:sym typeface="Calibri"/>
              </a:rPr>
              <a:t>If the Durbin-Watson test statistic is between 2 and 4: negative autocorrelation</a:t>
            </a:r>
            <a:endParaRPr sz="2000" dirty="0">
              <a:latin typeface="Calibri"/>
              <a:ea typeface="Calibri"/>
              <a:cs typeface="Calibri"/>
              <a:sym typeface="Calibri"/>
            </a:endParaRPr>
          </a:p>
          <a:p>
            <a:pPr marL="1371600" lvl="2" indent="-355600" algn="l" rtl="0">
              <a:spcBef>
                <a:spcPts val="0"/>
              </a:spcBef>
              <a:spcAft>
                <a:spcPts val="0"/>
              </a:spcAft>
              <a:buSzPts val="2000"/>
              <a:buFont typeface="Calibri"/>
              <a:buAutoNum type="romanLcPeriod"/>
            </a:pPr>
            <a:r>
              <a:rPr lang="en-IN" sz="2000" dirty="0">
                <a:latin typeface="Calibri"/>
                <a:ea typeface="Calibri"/>
                <a:cs typeface="Calibri"/>
                <a:sym typeface="Calibri"/>
              </a:rPr>
              <a:t>DW Statistic for Base Model is 1.997, showing there is no Auto -Correlation.</a:t>
            </a:r>
            <a:endParaRPr sz="2000"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5"/>
        <p:cNvGrpSpPr/>
        <p:nvPr/>
      </p:nvGrpSpPr>
      <p:grpSpPr>
        <a:xfrm>
          <a:off x="0" y="0"/>
          <a:ext cx="0" cy="0"/>
          <a:chOff x="0" y="0"/>
          <a:chExt cx="0" cy="0"/>
        </a:xfrm>
      </p:grpSpPr>
      <p:sp>
        <p:nvSpPr>
          <p:cNvPr id="156" name="Google Shape;156;g195ce442002_0_2"/>
          <p:cNvSpPr txBox="1">
            <a:spLocks noGrp="1"/>
          </p:cNvSpPr>
          <p:nvPr>
            <p:ph type="ctrTitle"/>
          </p:nvPr>
        </p:nvSpPr>
        <p:spPr>
          <a:xfrm>
            <a:off x="571200" y="136075"/>
            <a:ext cx="7772400" cy="87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4480" b="1" i="1">
                <a:latin typeface="Calibri"/>
                <a:ea typeface="Calibri"/>
                <a:cs typeface="Calibri"/>
                <a:sym typeface="Calibri"/>
              </a:rPr>
              <a:t>Data Set</a:t>
            </a:r>
            <a:endParaRPr sz="4480" b="1" i="1">
              <a:latin typeface="Calibri"/>
              <a:ea typeface="Calibri"/>
              <a:cs typeface="Calibri"/>
              <a:sym typeface="Calibri"/>
            </a:endParaRPr>
          </a:p>
        </p:txBody>
      </p:sp>
      <p:pic>
        <p:nvPicPr>
          <p:cNvPr id="157" name="Google Shape;157;g195ce442002_0_2"/>
          <p:cNvPicPr preferRelativeResize="0"/>
          <p:nvPr/>
        </p:nvPicPr>
        <p:blipFill>
          <a:blip r:embed="rId3">
            <a:alphaModFix/>
          </a:blip>
          <a:stretch>
            <a:fillRect/>
          </a:stretch>
        </p:blipFill>
        <p:spPr>
          <a:xfrm>
            <a:off x="571200" y="909025"/>
            <a:ext cx="7772400" cy="4713351"/>
          </a:xfrm>
          <a:prstGeom prst="rect">
            <a:avLst/>
          </a:prstGeom>
          <a:noFill/>
          <a:ln>
            <a:noFill/>
          </a:ln>
        </p:spPr>
      </p:pic>
      <p:sp>
        <p:nvSpPr>
          <p:cNvPr id="158" name="Google Shape;158;g195ce442002_0_2"/>
          <p:cNvSpPr txBox="1"/>
          <p:nvPr/>
        </p:nvSpPr>
        <p:spPr>
          <a:xfrm>
            <a:off x="656900" y="5889850"/>
            <a:ext cx="8273100" cy="692467"/>
          </a:xfrm>
          <a:prstGeom prst="rect">
            <a:avLst/>
          </a:prstGeom>
          <a:solidFill>
            <a:schemeClr val="lt2"/>
          </a:solidFill>
          <a:ln>
            <a:noFill/>
          </a:ln>
        </p:spPr>
        <p:txBody>
          <a:bodyPr spcFirstLastPara="1" wrap="square" lIns="91425" tIns="91425" rIns="91425" bIns="91425" anchor="t" anchorCtr="0">
            <a:spAutoFit/>
          </a:bodyPr>
          <a:lstStyle/>
          <a:p>
            <a:pPr marL="990600" lvl="1" indent="-457200" algn="l" rtl="0">
              <a:lnSpc>
                <a:spcPct val="115000"/>
              </a:lnSpc>
              <a:spcBef>
                <a:spcPts val="1200"/>
              </a:spcBef>
              <a:spcAft>
                <a:spcPts val="0"/>
              </a:spcAft>
              <a:buClr>
                <a:schemeClr val="lt1"/>
              </a:buClr>
              <a:buSzPct val="90000"/>
              <a:buFont typeface="+mj-lt"/>
              <a:buAutoNum type="arabicPeriod"/>
            </a:pPr>
            <a:r>
              <a:rPr lang="en-IN" sz="2000" dirty="0">
                <a:solidFill>
                  <a:schemeClr val="lt1"/>
                </a:solidFill>
                <a:hlinkClick r:id="rId4">
                  <a:extLst>
                    <a:ext uri="{A12FA001-AC4F-418D-AE19-62706E023703}">
                      <ahyp:hlinkClr xmlns:ahyp="http://schemas.microsoft.com/office/drawing/2018/hyperlinkcolor" val="tx"/>
                    </a:ext>
                  </a:extLst>
                </a:hlinkClick>
              </a:rPr>
              <a:t>Food Demand Forecasting (analyticsvidhya.com)</a:t>
            </a:r>
            <a:endParaRPr sz="2400" dirty="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69"/>
        <p:cNvGrpSpPr/>
        <p:nvPr/>
      </p:nvGrpSpPr>
      <p:grpSpPr>
        <a:xfrm>
          <a:off x="0" y="0"/>
          <a:ext cx="0" cy="0"/>
          <a:chOff x="0" y="0"/>
          <a:chExt cx="0" cy="0"/>
        </a:xfrm>
      </p:grpSpPr>
      <p:sp>
        <p:nvSpPr>
          <p:cNvPr id="370" name="Google Shape;370;g1bf6a456d60_0_12"/>
          <p:cNvSpPr txBox="1">
            <a:spLocks noGrp="1"/>
          </p:cNvSpPr>
          <p:nvPr>
            <p:ph type="ctrTitle"/>
          </p:nvPr>
        </p:nvSpPr>
        <p:spPr>
          <a:xfrm>
            <a:off x="783225" y="156025"/>
            <a:ext cx="8061600" cy="856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sz="3800">
                <a:latin typeface="Lato"/>
                <a:ea typeface="Lato"/>
                <a:cs typeface="Lato"/>
                <a:sym typeface="Lato"/>
              </a:rPr>
              <a:t>After Model Assumptions: </a:t>
            </a:r>
            <a:endParaRPr sz="3800">
              <a:latin typeface="Lato"/>
              <a:ea typeface="Lato"/>
              <a:cs typeface="Lato"/>
              <a:sym typeface="Lato"/>
            </a:endParaRPr>
          </a:p>
          <a:p>
            <a:pPr marL="2286000" lvl="0" indent="457200" algn="l" rtl="0">
              <a:spcBef>
                <a:spcPts val="0"/>
              </a:spcBef>
              <a:spcAft>
                <a:spcPts val="0"/>
              </a:spcAft>
              <a:buClr>
                <a:srgbClr val="000000"/>
              </a:buClr>
              <a:buSzPct val="26052"/>
              <a:buFont typeface="Arial"/>
              <a:buNone/>
            </a:pPr>
            <a:r>
              <a:rPr lang="en-IN" sz="3800">
                <a:latin typeface="Lato"/>
                <a:ea typeface="Lato"/>
                <a:cs typeface="Lato"/>
                <a:sym typeface="Lato"/>
              </a:rPr>
              <a:t>No Heteroskedasticity</a:t>
            </a:r>
            <a:endParaRPr/>
          </a:p>
        </p:txBody>
      </p:sp>
      <p:sp>
        <p:nvSpPr>
          <p:cNvPr id="371" name="Google Shape;371;g1bf6a456d60_0_12"/>
          <p:cNvSpPr txBox="1">
            <a:spLocks noGrp="1"/>
          </p:cNvSpPr>
          <p:nvPr>
            <p:ph type="subTitle" idx="1"/>
          </p:nvPr>
        </p:nvSpPr>
        <p:spPr>
          <a:xfrm>
            <a:off x="783225" y="1604650"/>
            <a:ext cx="7771500" cy="4761600"/>
          </a:xfrm>
          <a:prstGeom prst="rect">
            <a:avLst/>
          </a:prstGeom>
          <a:solidFill>
            <a:schemeClr val="lt2"/>
          </a:solidFill>
        </p:spPr>
        <p:txBody>
          <a:bodyPr spcFirstLastPara="1" wrap="square" lIns="91425" tIns="91425" rIns="91425" bIns="91425" anchor="t" anchorCtr="0">
            <a:normAutofit lnSpcReduction="10000"/>
          </a:bodyPr>
          <a:lstStyle/>
          <a:p>
            <a:pPr marL="457200" lvl="0" indent="-361950" algn="l" rtl="0">
              <a:spcBef>
                <a:spcPts val="0"/>
              </a:spcBef>
              <a:spcAft>
                <a:spcPts val="0"/>
              </a:spcAft>
              <a:buSzPts val="2100"/>
              <a:buAutoNum type="arabicPeriod"/>
            </a:pPr>
            <a:r>
              <a:rPr lang="en-IN" sz="2100" dirty="0"/>
              <a:t>Heteroskedasticity: Breusch Pagan Test</a:t>
            </a:r>
            <a:endParaRPr sz="2100" dirty="0"/>
          </a:p>
          <a:p>
            <a:pPr marL="914400" lvl="0" indent="0" algn="l" rtl="0">
              <a:spcBef>
                <a:spcPts val="0"/>
              </a:spcBef>
              <a:spcAft>
                <a:spcPts val="0"/>
              </a:spcAft>
              <a:buNone/>
            </a:pPr>
            <a:endParaRPr sz="2100" dirty="0"/>
          </a:p>
          <a:p>
            <a:pPr marL="1524000" lvl="2" indent="-514350" algn="l" rtl="0">
              <a:spcBef>
                <a:spcPts val="0"/>
              </a:spcBef>
              <a:spcAft>
                <a:spcPts val="0"/>
              </a:spcAft>
              <a:buSzPts val="2100"/>
              <a:buFont typeface="+mj-lt"/>
              <a:buAutoNum type="romanLcPeriod"/>
            </a:pPr>
            <a:r>
              <a:rPr lang="en-IN" sz="2100" dirty="0"/>
              <a:t>Ho: Homoscedasticity is Present</a:t>
            </a:r>
          </a:p>
          <a:p>
            <a:pPr marL="1524000" lvl="2" indent="-514350" algn="l" rtl="0">
              <a:spcBef>
                <a:spcPts val="0"/>
              </a:spcBef>
              <a:spcAft>
                <a:spcPts val="0"/>
              </a:spcAft>
              <a:buSzPts val="2100"/>
              <a:buFont typeface="+mj-lt"/>
              <a:buAutoNum type="romanLcPeriod"/>
            </a:pPr>
            <a:endParaRPr sz="2100" dirty="0"/>
          </a:p>
          <a:p>
            <a:pPr marL="1524000" lvl="2" indent="-514350" algn="l" rtl="0">
              <a:spcBef>
                <a:spcPts val="0"/>
              </a:spcBef>
              <a:spcAft>
                <a:spcPts val="0"/>
              </a:spcAft>
              <a:buSzPts val="2100"/>
              <a:buFont typeface="+mj-lt"/>
              <a:buAutoNum type="romanLcPeriod"/>
            </a:pPr>
            <a:r>
              <a:rPr lang="en-IN" sz="2100" dirty="0"/>
              <a:t>Ha: Heteroscedasticity is Present</a:t>
            </a:r>
          </a:p>
          <a:p>
            <a:pPr marL="1524000" lvl="2" indent="-514350" algn="l" rtl="0">
              <a:spcBef>
                <a:spcPts val="0"/>
              </a:spcBef>
              <a:spcAft>
                <a:spcPts val="0"/>
              </a:spcAft>
              <a:buSzPts val="2100"/>
              <a:buFont typeface="+mj-lt"/>
              <a:buAutoNum type="romanLcPeriod"/>
            </a:pPr>
            <a:endParaRPr sz="2100" dirty="0"/>
          </a:p>
          <a:p>
            <a:pPr marL="1524000" lvl="2" indent="-514350" algn="l" rtl="0">
              <a:spcBef>
                <a:spcPts val="0"/>
              </a:spcBef>
              <a:spcAft>
                <a:spcPts val="0"/>
              </a:spcAft>
              <a:buSzPts val="2100"/>
              <a:buFont typeface="+mj-lt"/>
              <a:buAutoNum type="romanLcPeriod"/>
            </a:pPr>
            <a:r>
              <a:rPr lang="en-IN" sz="2100" dirty="0"/>
              <a:t>P-Value for Breusch Pagan Test is Zero for Base Model, showing presence of Heteroscedasticity.</a:t>
            </a:r>
            <a:endParaRPr sz="2100" dirty="0"/>
          </a:p>
          <a:p>
            <a:pPr marL="514350" lvl="0" indent="-514350" algn="l" rtl="0">
              <a:spcBef>
                <a:spcPts val="0"/>
              </a:spcBef>
              <a:spcAft>
                <a:spcPts val="0"/>
              </a:spcAft>
              <a:buFont typeface="+mj-lt"/>
              <a:buAutoNum type="arabicPeriod"/>
            </a:pPr>
            <a:endParaRPr sz="2100" dirty="0"/>
          </a:p>
          <a:p>
            <a:pPr marL="0" lvl="0" indent="0" algn="l" rtl="0">
              <a:spcBef>
                <a:spcPts val="0"/>
              </a:spcBef>
              <a:spcAft>
                <a:spcPts val="0"/>
              </a:spcAft>
              <a:buNone/>
            </a:pPr>
            <a:endParaRPr sz="2100" dirty="0"/>
          </a:p>
          <a:p>
            <a:pPr marL="0" lvl="0" indent="0" algn="l" rtl="0">
              <a:spcBef>
                <a:spcPts val="0"/>
              </a:spcBef>
              <a:spcAft>
                <a:spcPts val="0"/>
              </a:spcAft>
              <a:buNone/>
            </a:pPr>
            <a:endParaRPr sz="2100" dirty="0"/>
          </a:p>
          <a:p>
            <a:pPr marL="0" lvl="0" indent="0" algn="l" rtl="0">
              <a:spcBef>
                <a:spcPts val="0"/>
              </a:spcBef>
              <a:spcAft>
                <a:spcPts val="0"/>
              </a:spcAft>
              <a:buNone/>
            </a:pPr>
            <a:endParaRPr sz="2100" dirty="0"/>
          </a:p>
          <a:p>
            <a:pPr marL="1371600" lvl="0" indent="0" algn="l" rtl="0">
              <a:spcBef>
                <a:spcPts val="0"/>
              </a:spcBef>
              <a:spcAft>
                <a:spcPts val="0"/>
              </a:spcAft>
              <a:buNone/>
            </a:pPr>
            <a:endParaRPr sz="2100" dirty="0"/>
          </a:p>
          <a:p>
            <a:pPr marL="457200" lvl="0" indent="0" algn="l" rtl="0">
              <a:spcBef>
                <a:spcPts val="0"/>
              </a:spcBef>
              <a:spcAft>
                <a:spcPts val="0"/>
              </a:spcAft>
              <a:buNone/>
            </a:pPr>
            <a:r>
              <a:rPr lang="en-IN" sz="1700" dirty="0">
                <a:latin typeface="Calibri"/>
                <a:ea typeface="Calibri"/>
                <a:cs typeface="Calibri"/>
                <a:sym typeface="Calibri"/>
              </a:rPr>
              <a:t>Note:  In real life it might not be possible to meet all the assumptions of linear regression.</a:t>
            </a:r>
            <a:endParaRPr sz="1700" dirty="0">
              <a:latin typeface="Calibri"/>
              <a:ea typeface="Calibri"/>
              <a:cs typeface="Calibri"/>
              <a:sym typeface="Calibri"/>
            </a:endParaRPr>
          </a:p>
          <a:p>
            <a:pPr marL="0" lvl="0" indent="0" algn="l" rtl="0">
              <a:spcBef>
                <a:spcPts val="0"/>
              </a:spcBef>
              <a:spcAft>
                <a:spcPts val="0"/>
              </a:spcAft>
              <a:buNone/>
            </a:pPr>
            <a:endParaRPr sz="2100" dirty="0"/>
          </a:p>
          <a:p>
            <a:pPr marL="914400" lvl="0" indent="0" algn="l" rtl="0">
              <a:spcBef>
                <a:spcPts val="0"/>
              </a:spcBef>
              <a:spcAft>
                <a:spcPts val="0"/>
              </a:spcAft>
              <a:buNone/>
            </a:pPr>
            <a:endParaRPr sz="2100" dirty="0"/>
          </a:p>
          <a:p>
            <a:pPr marL="0" lvl="0" indent="0" algn="l" rtl="0">
              <a:spcBef>
                <a:spcPts val="0"/>
              </a:spcBef>
              <a:spcAft>
                <a:spcPts val="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76"/>
        <p:cNvGrpSpPr/>
        <p:nvPr/>
      </p:nvGrpSpPr>
      <p:grpSpPr>
        <a:xfrm>
          <a:off x="0" y="0"/>
          <a:ext cx="0" cy="0"/>
          <a:chOff x="0" y="0"/>
          <a:chExt cx="0" cy="0"/>
        </a:xfrm>
      </p:grpSpPr>
      <p:sp>
        <p:nvSpPr>
          <p:cNvPr id="377" name="Google Shape;377;g1bf6a456d60_0_18"/>
          <p:cNvSpPr txBox="1">
            <a:spLocks noGrp="1"/>
          </p:cNvSpPr>
          <p:nvPr>
            <p:ph type="subTitle" idx="1"/>
          </p:nvPr>
        </p:nvSpPr>
        <p:spPr>
          <a:xfrm>
            <a:off x="477575" y="229225"/>
            <a:ext cx="8214300" cy="6628800"/>
          </a:xfrm>
          <a:prstGeom prst="rect">
            <a:avLst/>
          </a:prstGeom>
          <a:solidFill>
            <a:schemeClr val="lt2"/>
          </a:solidFill>
        </p:spPr>
        <p:txBody>
          <a:bodyPr spcFirstLastPara="1" wrap="square" lIns="91425" tIns="91425" rIns="91425" bIns="91425" anchor="t" anchorCtr="0">
            <a:normAutofit/>
          </a:bodyPr>
          <a:lstStyle/>
          <a:p>
            <a:pPr marL="0" lvl="0" indent="0" algn="l" rtl="0">
              <a:spcBef>
                <a:spcPts val="0"/>
              </a:spcBef>
              <a:spcAft>
                <a:spcPts val="0"/>
              </a:spcAft>
              <a:buNone/>
            </a:pPr>
            <a:r>
              <a:rPr lang="en-IN" sz="2490" dirty="0"/>
              <a:t>After Model Assumptions:</a:t>
            </a:r>
            <a:endParaRPr sz="2490" dirty="0"/>
          </a:p>
          <a:p>
            <a:pPr marL="0" lvl="0" indent="0" algn="l" rtl="0">
              <a:spcBef>
                <a:spcPts val="0"/>
              </a:spcBef>
              <a:spcAft>
                <a:spcPts val="0"/>
              </a:spcAft>
              <a:buNone/>
            </a:pPr>
            <a:r>
              <a:rPr lang="en-IN" sz="2490" dirty="0"/>
              <a:t>Normality of Residuals :  Checked Using Shapiro Test		</a:t>
            </a:r>
            <a:endParaRPr sz="2490" dirty="0"/>
          </a:p>
          <a:p>
            <a:pPr marL="1371600" lvl="2" indent="-361950" algn="l" rtl="0">
              <a:spcBef>
                <a:spcPts val="0"/>
              </a:spcBef>
              <a:spcAft>
                <a:spcPts val="0"/>
              </a:spcAft>
              <a:buSzPts val="2100"/>
              <a:buAutoNum type="romanLcPeriod"/>
            </a:pPr>
            <a:r>
              <a:rPr lang="en-IN" sz="2100" dirty="0"/>
              <a:t>Ho: Residual are Normally Distributed</a:t>
            </a:r>
            <a:endParaRPr sz="2100" dirty="0"/>
          </a:p>
          <a:p>
            <a:pPr marL="1371600" lvl="2" indent="-361950" algn="l" rtl="0">
              <a:spcBef>
                <a:spcPts val="0"/>
              </a:spcBef>
              <a:spcAft>
                <a:spcPts val="0"/>
              </a:spcAft>
              <a:buSzPts val="2100"/>
              <a:buAutoNum type="romanLcPeriod"/>
            </a:pPr>
            <a:r>
              <a:rPr lang="en-IN" sz="2100" dirty="0"/>
              <a:t>Ha:  Residual are not Normally Distributed</a:t>
            </a:r>
            <a:endParaRPr sz="2100" dirty="0"/>
          </a:p>
          <a:p>
            <a:pPr marL="1371600" lvl="2" indent="-361950" algn="l" rtl="0">
              <a:spcBef>
                <a:spcPts val="0"/>
              </a:spcBef>
              <a:spcAft>
                <a:spcPts val="0"/>
              </a:spcAft>
              <a:buSzPts val="2100"/>
              <a:buAutoNum type="romanLcPeriod"/>
            </a:pPr>
            <a:r>
              <a:rPr lang="en-IN" sz="2100" dirty="0"/>
              <a:t>P-Value of Shapiro Test is Zero, showing Residuals are not normally Distributed. Same can be seen from Q-Q Plot.</a:t>
            </a:r>
            <a:endParaRPr sz="2100" dirty="0"/>
          </a:p>
          <a:p>
            <a:pPr marL="1371600" lvl="0" indent="0" algn="l" rtl="0">
              <a:spcBef>
                <a:spcPts val="0"/>
              </a:spcBef>
              <a:spcAft>
                <a:spcPts val="0"/>
              </a:spcAft>
              <a:buNone/>
            </a:pPr>
            <a:endParaRPr sz="21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378" name="Google Shape;378;g1bf6a456d60_0_18"/>
          <p:cNvPicPr preferRelativeResize="0"/>
          <p:nvPr/>
        </p:nvPicPr>
        <p:blipFill>
          <a:blip r:embed="rId3">
            <a:alphaModFix/>
          </a:blip>
          <a:stretch>
            <a:fillRect/>
          </a:stretch>
        </p:blipFill>
        <p:spPr>
          <a:xfrm>
            <a:off x="1831467" y="2693450"/>
            <a:ext cx="6389900" cy="4164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83"/>
        <p:cNvGrpSpPr/>
        <p:nvPr/>
      </p:nvGrpSpPr>
      <p:grpSpPr>
        <a:xfrm>
          <a:off x="0" y="0"/>
          <a:ext cx="0" cy="0"/>
          <a:chOff x="0" y="0"/>
          <a:chExt cx="0" cy="0"/>
        </a:xfrm>
      </p:grpSpPr>
      <p:sp>
        <p:nvSpPr>
          <p:cNvPr id="384" name="Google Shape;384;g1bf6a456d60_0_106"/>
          <p:cNvSpPr txBox="1">
            <a:spLocks noGrp="1"/>
          </p:cNvSpPr>
          <p:nvPr>
            <p:ph type="ctrTitle"/>
          </p:nvPr>
        </p:nvSpPr>
        <p:spPr>
          <a:xfrm>
            <a:off x="401175" y="343850"/>
            <a:ext cx="8153400" cy="149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Base Model using results of  VIF Analysis.</a:t>
            </a:r>
            <a:endParaRPr/>
          </a:p>
        </p:txBody>
      </p:sp>
      <p:sp>
        <p:nvSpPr>
          <p:cNvPr id="385" name="Google Shape;385;g1bf6a456d60_0_106"/>
          <p:cNvSpPr txBox="1">
            <a:spLocks noGrp="1"/>
          </p:cNvSpPr>
          <p:nvPr>
            <p:ph type="subTitle" idx="1"/>
          </p:nvPr>
        </p:nvSpPr>
        <p:spPr>
          <a:xfrm>
            <a:off x="5466025" y="2024725"/>
            <a:ext cx="3359700" cy="4150800"/>
          </a:xfrm>
          <a:prstGeom prst="rect">
            <a:avLst/>
          </a:prstGeom>
          <a:solidFill>
            <a:schemeClr val="lt2"/>
          </a:solidFill>
        </p:spPr>
        <p:txBody>
          <a:bodyPr spcFirstLastPara="1" wrap="square" lIns="91425" tIns="91425" rIns="91425" bIns="91425" anchor="t" anchorCtr="0">
            <a:normAutofit/>
          </a:bodyPr>
          <a:lstStyle/>
          <a:p>
            <a:pPr marL="457200" lvl="0" indent="-355600" algn="l" rtl="0">
              <a:spcBef>
                <a:spcPts val="0"/>
              </a:spcBef>
              <a:spcAft>
                <a:spcPts val="0"/>
              </a:spcAft>
              <a:buSzPts val="2000"/>
              <a:buAutoNum type="arabicPeriod"/>
            </a:pPr>
            <a:r>
              <a:rPr lang="en-IN" sz="2000" dirty="0" err="1"/>
              <a:t>R_Squared</a:t>
            </a:r>
            <a:r>
              <a:rPr lang="en-IN" sz="2000" dirty="0"/>
              <a:t> is 19.2%, Showing Independent Variables explain 19.2% of the variation in Dependent Variables.</a:t>
            </a:r>
            <a:endParaRPr sz="2000" dirty="0"/>
          </a:p>
          <a:p>
            <a:pPr marL="914400" lvl="0" indent="-457200" algn="l" rtl="0">
              <a:spcBef>
                <a:spcPts val="0"/>
              </a:spcBef>
              <a:spcAft>
                <a:spcPts val="0"/>
              </a:spcAft>
              <a:buFont typeface="+mj-lt"/>
              <a:buAutoNum type="arabicPeriod"/>
            </a:pPr>
            <a:endParaRPr sz="2000" dirty="0"/>
          </a:p>
          <a:p>
            <a:pPr marL="457200" lvl="0" indent="-355600" algn="l" rtl="0">
              <a:spcBef>
                <a:spcPts val="0"/>
              </a:spcBef>
              <a:spcAft>
                <a:spcPts val="0"/>
              </a:spcAft>
              <a:buSzPts val="2000"/>
              <a:buAutoNum type="arabicPeriod"/>
            </a:pPr>
            <a:r>
              <a:rPr lang="en-IN" sz="2000" dirty="0"/>
              <a:t>P-Value of the Model is Zero, showing that the Model is Significant.</a:t>
            </a:r>
            <a:endParaRPr sz="2000" dirty="0"/>
          </a:p>
        </p:txBody>
      </p:sp>
      <p:pic>
        <p:nvPicPr>
          <p:cNvPr id="386" name="Google Shape;386;g1bf6a456d60_0_106"/>
          <p:cNvPicPr preferRelativeResize="0"/>
          <p:nvPr/>
        </p:nvPicPr>
        <p:blipFill>
          <a:blip r:embed="rId3">
            <a:alphaModFix/>
          </a:blip>
          <a:stretch>
            <a:fillRect/>
          </a:stretch>
        </p:blipFill>
        <p:spPr>
          <a:xfrm>
            <a:off x="152400" y="1986350"/>
            <a:ext cx="5081850" cy="4189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1"/>
        <p:cNvGrpSpPr/>
        <p:nvPr/>
      </p:nvGrpSpPr>
      <p:grpSpPr>
        <a:xfrm>
          <a:off x="0" y="0"/>
          <a:ext cx="0" cy="0"/>
          <a:chOff x="0" y="0"/>
          <a:chExt cx="0" cy="0"/>
        </a:xfrm>
      </p:grpSpPr>
      <p:sp>
        <p:nvSpPr>
          <p:cNvPr id="392" name="Google Shape;392;g1bf6a456d60_0_112"/>
          <p:cNvSpPr txBox="1">
            <a:spLocks noGrp="1"/>
          </p:cNvSpPr>
          <p:nvPr>
            <p:ph type="ctrTitle"/>
          </p:nvPr>
        </p:nvSpPr>
        <p:spPr>
          <a:xfrm>
            <a:off x="5826425" y="1017525"/>
            <a:ext cx="3132900" cy="2688600"/>
          </a:xfrm>
          <a:prstGeom prst="rect">
            <a:avLst/>
          </a:prstGeom>
          <a:solidFill>
            <a:schemeClr val="lt2"/>
          </a:solidFill>
        </p:spPr>
        <p:txBody>
          <a:bodyPr spcFirstLastPara="1" wrap="square" lIns="91425" tIns="91425" rIns="91425" bIns="91425" anchor="t" anchorCtr="0">
            <a:normAutofit/>
          </a:bodyPr>
          <a:lstStyle/>
          <a:p>
            <a:pPr marL="457200" lvl="0" indent="-361950" algn="l" rtl="0">
              <a:spcBef>
                <a:spcPts val="0"/>
              </a:spcBef>
              <a:spcAft>
                <a:spcPts val="0"/>
              </a:spcAft>
              <a:buSzPts val="2100"/>
              <a:buAutoNum type="arabicPeriod"/>
            </a:pPr>
            <a:r>
              <a:rPr lang="en-IN" sz="2100"/>
              <a:t>All the Variables barring Center_Type are Significant.</a:t>
            </a:r>
            <a:endParaRPr sz="2100"/>
          </a:p>
          <a:p>
            <a:pPr marL="457200" lvl="0" indent="0" algn="l" rtl="0">
              <a:spcBef>
                <a:spcPts val="0"/>
              </a:spcBef>
              <a:spcAft>
                <a:spcPts val="0"/>
              </a:spcAft>
              <a:buNone/>
            </a:pPr>
            <a:endParaRPr sz="2100"/>
          </a:p>
        </p:txBody>
      </p:sp>
      <p:sp>
        <p:nvSpPr>
          <p:cNvPr id="393" name="Google Shape;393;g1bf6a456d60_0_112"/>
          <p:cNvSpPr txBox="1">
            <a:spLocks noGrp="1"/>
          </p:cNvSpPr>
          <p:nvPr>
            <p:ph type="subTitle" idx="1"/>
          </p:nvPr>
        </p:nvSpPr>
        <p:spPr>
          <a:xfrm>
            <a:off x="340500" y="0"/>
            <a:ext cx="8618700" cy="1017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IN" sz="4000">
                <a:latin typeface="Montserrat"/>
                <a:ea typeface="Montserrat"/>
                <a:cs typeface="Montserrat"/>
                <a:sym typeface="Montserrat"/>
              </a:rPr>
              <a:t>Base Model using results of  VIF Analysis-2</a:t>
            </a:r>
            <a:endParaRPr/>
          </a:p>
        </p:txBody>
      </p:sp>
      <p:pic>
        <p:nvPicPr>
          <p:cNvPr id="394" name="Google Shape;394;g1bf6a456d60_0_112"/>
          <p:cNvPicPr preferRelativeResize="0"/>
          <p:nvPr/>
        </p:nvPicPr>
        <p:blipFill>
          <a:blip r:embed="rId3">
            <a:alphaModFix/>
          </a:blip>
          <a:stretch>
            <a:fillRect/>
          </a:stretch>
        </p:blipFill>
        <p:spPr>
          <a:xfrm>
            <a:off x="324325" y="1017525"/>
            <a:ext cx="5234675" cy="5630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9"/>
        <p:cNvGrpSpPr/>
        <p:nvPr/>
      </p:nvGrpSpPr>
      <p:grpSpPr>
        <a:xfrm>
          <a:off x="0" y="0"/>
          <a:ext cx="0" cy="0"/>
          <a:chOff x="0" y="0"/>
          <a:chExt cx="0" cy="0"/>
        </a:xfrm>
      </p:grpSpPr>
      <p:sp>
        <p:nvSpPr>
          <p:cNvPr id="400" name="Google Shape;400;g1bf6a456d60_0_24"/>
          <p:cNvSpPr txBox="1">
            <a:spLocks noGrp="1"/>
          </p:cNvSpPr>
          <p:nvPr>
            <p:ph type="ctrTitle"/>
          </p:nvPr>
        </p:nvSpPr>
        <p:spPr>
          <a:xfrm>
            <a:off x="571650" y="213300"/>
            <a:ext cx="8273100" cy="1104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Base Model using results of  VIF Analysis-3</a:t>
            </a:r>
            <a:endParaRPr/>
          </a:p>
        </p:txBody>
      </p:sp>
      <p:sp>
        <p:nvSpPr>
          <p:cNvPr id="401" name="Google Shape;401;g1bf6a456d60_0_24"/>
          <p:cNvSpPr txBox="1">
            <a:spLocks noGrp="1"/>
          </p:cNvSpPr>
          <p:nvPr>
            <p:ph type="subTitle" idx="1"/>
          </p:nvPr>
        </p:nvSpPr>
        <p:spPr>
          <a:xfrm>
            <a:off x="571650" y="4177103"/>
            <a:ext cx="8196600" cy="2123400"/>
          </a:xfrm>
          <a:prstGeom prst="rect">
            <a:avLst/>
          </a:prstGeom>
          <a:solidFill>
            <a:schemeClr val="lt2"/>
          </a:solidFill>
        </p:spPr>
        <p:txBody>
          <a:bodyPr spcFirstLastPara="1" wrap="square" lIns="91425" tIns="91425" rIns="91425" bIns="91425" anchor="t" anchorCtr="0">
            <a:normAutofit fontScale="92500" lnSpcReduction="10000"/>
          </a:bodyPr>
          <a:lstStyle/>
          <a:p>
            <a:pPr marL="457200" lvl="0" indent="-361950" algn="l" rtl="0">
              <a:spcBef>
                <a:spcPts val="0"/>
              </a:spcBef>
              <a:spcAft>
                <a:spcPts val="0"/>
              </a:spcAft>
              <a:buSzPts val="2100"/>
              <a:buAutoNum type="arabicPeriod"/>
            </a:pPr>
            <a:r>
              <a:rPr lang="en-IN" sz="2100" dirty="0"/>
              <a:t>The Condition number has reduced showing there is no Multicollinearity in the Model</a:t>
            </a:r>
            <a:endParaRPr sz="2100" dirty="0"/>
          </a:p>
          <a:p>
            <a:pPr marL="914400" lvl="0" indent="-457200" algn="l" rtl="0">
              <a:spcBef>
                <a:spcPts val="0"/>
              </a:spcBef>
              <a:spcAft>
                <a:spcPts val="0"/>
              </a:spcAft>
              <a:buFont typeface="+mj-lt"/>
              <a:buAutoNum type="arabicPeriod"/>
            </a:pPr>
            <a:endParaRPr sz="2100" dirty="0"/>
          </a:p>
          <a:p>
            <a:pPr marL="457200" lvl="0" indent="-361950" algn="l" rtl="0">
              <a:spcBef>
                <a:spcPts val="0"/>
              </a:spcBef>
              <a:spcAft>
                <a:spcPts val="0"/>
              </a:spcAft>
              <a:buSzPts val="2100"/>
              <a:buAutoNum type="arabicPeriod"/>
            </a:pPr>
            <a:r>
              <a:rPr lang="en-IN" sz="2100" dirty="0"/>
              <a:t>We see that DW statistic is close to 2, which means there is no Auto-Correlation.</a:t>
            </a:r>
            <a:endParaRPr sz="2100" dirty="0"/>
          </a:p>
          <a:p>
            <a:pPr marL="914400" lvl="0" indent="-457200" algn="l" rtl="0">
              <a:spcBef>
                <a:spcPts val="0"/>
              </a:spcBef>
              <a:spcAft>
                <a:spcPts val="0"/>
              </a:spcAft>
              <a:buFont typeface="+mj-lt"/>
              <a:buAutoNum type="arabicPeriod"/>
            </a:pPr>
            <a:endParaRPr sz="2100" dirty="0"/>
          </a:p>
          <a:p>
            <a:pPr marL="457200" lvl="0" indent="-361950" algn="l" rtl="0">
              <a:spcBef>
                <a:spcPts val="0"/>
              </a:spcBef>
              <a:spcAft>
                <a:spcPts val="0"/>
              </a:spcAft>
              <a:buSzPts val="2100"/>
              <a:buAutoNum type="arabicPeriod"/>
            </a:pPr>
            <a:r>
              <a:rPr lang="en-IN" sz="2100" dirty="0"/>
              <a:t>P value of Jarque </a:t>
            </a:r>
            <a:r>
              <a:rPr lang="en-IN" sz="2100" dirty="0" err="1"/>
              <a:t>Bera</a:t>
            </a:r>
            <a:r>
              <a:rPr lang="en-IN" sz="2100" dirty="0"/>
              <a:t> Test indicates that the Data is Not Normal.</a:t>
            </a:r>
            <a:endParaRPr dirty="0"/>
          </a:p>
        </p:txBody>
      </p:sp>
      <p:pic>
        <p:nvPicPr>
          <p:cNvPr id="402" name="Google Shape;402;g1bf6a456d60_0_24"/>
          <p:cNvPicPr preferRelativeResize="0"/>
          <p:nvPr/>
        </p:nvPicPr>
        <p:blipFill>
          <a:blip r:embed="rId3">
            <a:alphaModFix/>
          </a:blip>
          <a:stretch>
            <a:fillRect/>
          </a:stretch>
        </p:blipFill>
        <p:spPr>
          <a:xfrm>
            <a:off x="571650" y="1685925"/>
            <a:ext cx="7623575" cy="2123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07"/>
        <p:cNvGrpSpPr/>
        <p:nvPr/>
      </p:nvGrpSpPr>
      <p:grpSpPr>
        <a:xfrm>
          <a:off x="0" y="0"/>
          <a:ext cx="0" cy="0"/>
          <a:chOff x="0" y="0"/>
          <a:chExt cx="0" cy="0"/>
        </a:xfrm>
      </p:grpSpPr>
      <p:sp>
        <p:nvSpPr>
          <p:cNvPr id="408" name="Google Shape;408;g1bf6a456d60_0_36"/>
          <p:cNvSpPr txBox="1">
            <a:spLocks noGrp="1"/>
          </p:cNvSpPr>
          <p:nvPr>
            <p:ph type="ctrTitle"/>
          </p:nvPr>
        </p:nvSpPr>
        <p:spPr>
          <a:xfrm>
            <a:off x="152400" y="79600"/>
            <a:ext cx="8839200" cy="139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Comparing Regression Results of Base Models.</a:t>
            </a:r>
            <a:br>
              <a:rPr lang="en-IN"/>
            </a:br>
            <a:endParaRPr/>
          </a:p>
        </p:txBody>
      </p:sp>
      <p:pic>
        <p:nvPicPr>
          <p:cNvPr id="409" name="Google Shape;409;g1bf6a456d60_0_36"/>
          <p:cNvPicPr preferRelativeResize="0"/>
          <p:nvPr/>
        </p:nvPicPr>
        <p:blipFill>
          <a:blip r:embed="rId3">
            <a:alphaModFix/>
          </a:blip>
          <a:stretch>
            <a:fillRect/>
          </a:stretch>
        </p:blipFill>
        <p:spPr>
          <a:xfrm>
            <a:off x="152400" y="1394575"/>
            <a:ext cx="8839201" cy="1636889"/>
          </a:xfrm>
          <a:prstGeom prst="rect">
            <a:avLst/>
          </a:prstGeom>
          <a:noFill/>
          <a:ln>
            <a:noFill/>
          </a:ln>
        </p:spPr>
      </p:pic>
      <p:sp>
        <p:nvSpPr>
          <p:cNvPr id="410" name="Google Shape;410;g1bf6a456d60_0_36"/>
          <p:cNvSpPr txBox="1"/>
          <p:nvPr/>
        </p:nvSpPr>
        <p:spPr>
          <a:xfrm>
            <a:off x="152400" y="3429000"/>
            <a:ext cx="8839200" cy="2770500"/>
          </a:xfrm>
          <a:prstGeom prst="rect">
            <a:avLst/>
          </a:prstGeom>
          <a:solidFill>
            <a:schemeClr val="lt2"/>
          </a:solid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lt1"/>
              </a:buClr>
              <a:buSzPts val="2100"/>
              <a:buFont typeface="Lato"/>
              <a:buAutoNum type="arabicPeriod"/>
            </a:pPr>
            <a:r>
              <a:rPr lang="en-IN" sz="2100">
                <a:solidFill>
                  <a:schemeClr val="lt1"/>
                </a:solidFill>
                <a:latin typeface="Lato"/>
                <a:ea typeface="Lato"/>
                <a:cs typeface="Lato"/>
                <a:sym typeface="Lato"/>
              </a:rPr>
              <a:t>Model Evaluation is done on the basis of R_Squared, Adjusted_R_Squared, Root Mean Squared Error.</a:t>
            </a:r>
            <a:endParaRPr sz="2100">
              <a:solidFill>
                <a:schemeClr val="lt1"/>
              </a:solidFill>
              <a:latin typeface="Lato"/>
              <a:ea typeface="Lato"/>
              <a:cs typeface="Lato"/>
              <a:sym typeface="Lato"/>
            </a:endParaRPr>
          </a:p>
          <a:p>
            <a:pPr marL="457200" lvl="0" indent="-361950" algn="l" rtl="0">
              <a:spcBef>
                <a:spcPts val="0"/>
              </a:spcBef>
              <a:spcAft>
                <a:spcPts val="0"/>
              </a:spcAft>
              <a:buClr>
                <a:schemeClr val="lt1"/>
              </a:buClr>
              <a:buSzPts val="2100"/>
              <a:buFont typeface="Lato"/>
              <a:buAutoNum type="arabicPeriod"/>
            </a:pPr>
            <a:r>
              <a:rPr lang="en-IN" sz="2100">
                <a:solidFill>
                  <a:schemeClr val="lt1"/>
                </a:solidFill>
                <a:latin typeface="Lato"/>
                <a:ea typeface="Lato"/>
                <a:cs typeface="Lato"/>
                <a:sym typeface="Lato"/>
              </a:rPr>
              <a:t>We can see that Base Model having all the features has the Largest R_Squared Value and Lowest RMSE Value.</a:t>
            </a:r>
            <a:endParaRPr sz="2100">
              <a:solidFill>
                <a:schemeClr val="lt1"/>
              </a:solidFill>
              <a:latin typeface="Lato"/>
              <a:ea typeface="Lato"/>
              <a:cs typeface="Lato"/>
              <a:sym typeface="Lato"/>
            </a:endParaRPr>
          </a:p>
          <a:p>
            <a:pPr marL="457200" lvl="0" indent="-361950" algn="l" rtl="0">
              <a:spcBef>
                <a:spcPts val="0"/>
              </a:spcBef>
              <a:spcAft>
                <a:spcPts val="0"/>
              </a:spcAft>
              <a:buClr>
                <a:schemeClr val="lt1"/>
              </a:buClr>
              <a:buSzPts val="2100"/>
              <a:buFont typeface="Lato"/>
              <a:buAutoNum type="arabicPeriod"/>
            </a:pPr>
            <a:r>
              <a:rPr lang="en-IN" sz="2100">
                <a:solidFill>
                  <a:schemeClr val="lt1"/>
                </a:solidFill>
                <a:latin typeface="Lato"/>
                <a:ea typeface="Lato"/>
                <a:cs typeface="Lato"/>
                <a:sym typeface="Lato"/>
              </a:rPr>
              <a:t>Further, we have used different Regularization Models from SK Learn library like Ridge,Lasso, Enet</a:t>
            </a:r>
            <a:endParaRPr sz="2100">
              <a:solidFill>
                <a:schemeClr val="lt1"/>
              </a:solidFill>
              <a:latin typeface="Lato"/>
              <a:ea typeface="Lato"/>
              <a:cs typeface="Lato"/>
              <a:sym typeface="Lato"/>
            </a:endParaRPr>
          </a:p>
          <a:p>
            <a:pPr marL="457200" lvl="0" indent="-361950" algn="l" rtl="0">
              <a:spcBef>
                <a:spcPts val="0"/>
              </a:spcBef>
              <a:spcAft>
                <a:spcPts val="0"/>
              </a:spcAft>
              <a:buClr>
                <a:schemeClr val="lt1"/>
              </a:buClr>
              <a:buSzPts val="2100"/>
              <a:buFont typeface="Lato"/>
              <a:buAutoNum type="arabicPeriod"/>
            </a:pPr>
            <a:r>
              <a:rPr lang="en-IN" sz="2100">
                <a:solidFill>
                  <a:schemeClr val="lt1"/>
                </a:solidFill>
                <a:latin typeface="Lato"/>
                <a:ea typeface="Lato"/>
                <a:cs typeface="Lato"/>
                <a:sym typeface="Lato"/>
              </a:rPr>
              <a:t>Other Advanced Models Like Decision Tree and Random Forest has also been Used.</a:t>
            </a:r>
            <a:endParaRPr sz="2100">
              <a:solidFill>
                <a:schemeClr val="l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15"/>
        <p:cNvGrpSpPr/>
        <p:nvPr/>
      </p:nvGrpSpPr>
      <p:grpSpPr>
        <a:xfrm>
          <a:off x="0" y="0"/>
          <a:ext cx="0" cy="0"/>
          <a:chOff x="0" y="0"/>
          <a:chExt cx="0" cy="0"/>
        </a:xfrm>
      </p:grpSpPr>
      <p:sp>
        <p:nvSpPr>
          <p:cNvPr id="416" name="Google Shape;416;g1bf6a456d60_0_149"/>
          <p:cNvSpPr txBox="1">
            <a:spLocks noGrp="1"/>
          </p:cNvSpPr>
          <p:nvPr>
            <p:ph type="ctrTitle"/>
          </p:nvPr>
        </p:nvSpPr>
        <p:spPr>
          <a:xfrm>
            <a:off x="496650" y="117800"/>
            <a:ext cx="8500800" cy="152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800"/>
              <a:t>Intermediate Models: Decision Tree, Random Forest, XG-Boost</a:t>
            </a:r>
            <a:endParaRPr sz="3800"/>
          </a:p>
        </p:txBody>
      </p:sp>
      <p:sp>
        <p:nvSpPr>
          <p:cNvPr id="417" name="Google Shape;417;g1bf6a456d60_0_149"/>
          <p:cNvSpPr txBox="1">
            <a:spLocks noGrp="1"/>
          </p:cNvSpPr>
          <p:nvPr>
            <p:ph type="subTitle" idx="1"/>
          </p:nvPr>
        </p:nvSpPr>
        <p:spPr>
          <a:xfrm>
            <a:off x="560400" y="1489999"/>
            <a:ext cx="8023200" cy="5119800"/>
          </a:xfrm>
          <a:prstGeom prst="rect">
            <a:avLst/>
          </a:prstGeom>
          <a:solidFill>
            <a:schemeClr val="lt2"/>
          </a:solidFill>
        </p:spPr>
        <p:txBody>
          <a:bodyPr spcFirstLastPara="1" wrap="square" lIns="91425" tIns="91425" rIns="91425" bIns="91425" anchor="t" anchorCtr="0">
            <a:normAutofit fontScale="85000" lnSpcReduction="20000"/>
          </a:bodyPr>
          <a:lstStyle/>
          <a:p>
            <a:pPr marL="457200" lvl="0" indent="-336550" algn="l" rtl="0">
              <a:spcBef>
                <a:spcPts val="0"/>
              </a:spcBef>
              <a:spcAft>
                <a:spcPts val="0"/>
              </a:spcAft>
              <a:buSzPct val="100000"/>
              <a:buFont typeface="Calibri"/>
              <a:buAutoNum type="arabicPeriod"/>
            </a:pPr>
            <a:r>
              <a:rPr lang="en-IN" sz="2000" b="1" dirty="0">
                <a:latin typeface="Calibri"/>
                <a:ea typeface="Calibri"/>
                <a:cs typeface="Calibri"/>
                <a:sym typeface="Calibri"/>
              </a:rPr>
              <a:t>Decision Tree:  </a:t>
            </a:r>
            <a:r>
              <a:rPr lang="en-IN" sz="2000" dirty="0">
                <a:latin typeface="Calibri"/>
                <a:ea typeface="Calibri"/>
                <a:cs typeface="Calibri"/>
                <a:sym typeface="Calibri"/>
              </a:rPr>
              <a:t>Decision tree regression observes features of an object and trains a model in the structure of a tree to predict data in the future to produce meaningful continuous output. Continuous output means that the output/result is not discrete, i.e., it is not represented just by a discrete, known set of numbers or values.</a:t>
            </a:r>
            <a:endParaRPr sz="2000" dirty="0">
              <a:latin typeface="Calibri"/>
              <a:ea typeface="Calibri"/>
              <a:cs typeface="Calibri"/>
              <a:sym typeface="Calibri"/>
            </a:endParaRPr>
          </a:p>
          <a:p>
            <a:pPr marL="914400" lvl="0" indent="-457200" algn="l" rtl="0">
              <a:spcBef>
                <a:spcPts val="0"/>
              </a:spcBef>
              <a:spcAft>
                <a:spcPts val="0"/>
              </a:spcAft>
              <a:buFont typeface="+mj-lt"/>
              <a:buAutoNum type="arabicPeriod"/>
            </a:pPr>
            <a:endParaRPr sz="2000" dirty="0">
              <a:latin typeface="Calibri"/>
              <a:ea typeface="Calibri"/>
              <a:cs typeface="Calibri"/>
              <a:sym typeface="Calibri"/>
            </a:endParaRPr>
          </a:p>
          <a:p>
            <a:pPr marL="914400" lvl="0" indent="-457200" algn="l" rtl="0">
              <a:spcBef>
                <a:spcPts val="0"/>
              </a:spcBef>
              <a:spcAft>
                <a:spcPts val="0"/>
              </a:spcAft>
              <a:buFont typeface="+mj-lt"/>
              <a:buAutoNum type="arabicPeriod"/>
            </a:pPr>
            <a:endParaRPr sz="2000" b="1" dirty="0">
              <a:latin typeface="Calibri"/>
              <a:ea typeface="Calibri"/>
              <a:cs typeface="Calibri"/>
              <a:sym typeface="Calibri"/>
            </a:endParaRPr>
          </a:p>
          <a:p>
            <a:pPr marL="457200" lvl="0" indent="-336550" algn="l" rtl="0">
              <a:spcBef>
                <a:spcPts val="0"/>
              </a:spcBef>
              <a:spcAft>
                <a:spcPts val="0"/>
              </a:spcAft>
              <a:buSzPct val="100000"/>
              <a:buFont typeface="Calibri"/>
              <a:buAutoNum type="arabicPeriod"/>
            </a:pPr>
            <a:r>
              <a:rPr lang="en-IN" sz="2000" b="1" dirty="0">
                <a:latin typeface="Calibri"/>
                <a:ea typeface="Calibri"/>
                <a:cs typeface="Calibri"/>
                <a:sym typeface="Calibri"/>
              </a:rPr>
              <a:t>Random Forest Regressor</a:t>
            </a:r>
            <a:r>
              <a:rPr lang="en-IN" sz="2000" dirty="0">
                <a:latin typeface="Calibri"/>
                <a:ea typeface="Calibri"/>
                <a:cs typeface="Calibri"/>
                <a:sym typeface="Calibri"/>
              </a:rPr>
              <a:t>:  A random forest is an Ensemble Model. It is a  meta estimator that fits a number of classifying decision trees on various sub-samples of the dataset and uses averaging to improve the predictive accuracy and control over-fitting.</a:t>
            </a:r>
            <a:endParaRPr sz="2000" dirty="0">
              <a:latin typeface="Calibri"/>
              <a:ea typeface="Calibri"/>
              <a:cs typeface="Calibri"/>
              <a:sym typeface="Calibri"/>
            </a:endParaRPr>
          </a:p>
          <a:p>
            <a:pPr marL="914400" lvl="0" indent="-457200" algn="l" rtl="0">
              <a:spcBef>
                <a:spcPts val="0"/>
              </a:spcBef>
              <a:spcAft>
                <a:spcPts val="0"/>
              </a:spcAft>
              <a:buFont typeface="+mj-lt"/>
              <a:buAutoNum type="arabicPeriod"/>
            </a:pPr>
            <a:endParaRPr sz="2000" dirty="0">
              <a:latin typeface="Calibri"/>
              <a:ea typeface="Calibri"/>
              <a:cs typeface="Calibri"/>
              <a:sym typeface="Calibri"/>
            </a:endParaRPr>
          </a:p>
          <a:p>
            <a:pPr marL="457200" lvl="0" indent="-336550" algn="l" rtl="0">
              <a:spcBef>
                <a:spcPts val="0"/>
              </a:spcBef>
              <a:spcAft>
                <a:spcPts val="0"/>
              </a:spcAft>
              <a:buSzPct val="100000"/>
              <a:buFont typeface="Calibri"/>
              <a:buAutoNum type="arabicPeriod"/>
            </a:pPr>
            <a:r>
              <a:rPr lang="en-IN" sz="2000" b="1" dirty="0">
                <a:latin typeface="Calibri"/>
                <a:ea typeface="Calibri"/>
                <a:cs typeface="Calibri"/>
                <a:sym typeface="Calibri"/>
              </a:rPr>
              <a:t>XG-Boost Regressor: </a:t>
            </a:r>
            <a:endParaRPr sz="2000" b="1" dirty="0">
              <a:latin typeface="Calibri"/>
              <a:ea typeface="Calibri"/>
              <a:cs typeface="Calibri"/>
              <a:sym typeface="Calibri"/>
            </a:endParaRPr>
          </a:p>
          <a:p>
            <a:pPr marL="1092200" lvl="1" indent="-514350" algn="l" rtl="0">
              <a:spcBef>
                <a:spcPts val="0"/>
              </a:spcBef>
              <a:spcAft>
                <a:spcPts val="0"/>
              </a:spcAft>
              <a:buSzPct val="100000"/>
              <a:buFont typeface="+mj-lt"/>
              <a:buAutoNum type="romanLcPeriod"/>
            </a:pPr>
            <a:r>
              <a:rPr lang="en-IN" sz="2000" dirty="0">
                <a:latin typeface="Calibri"/>
                <a:ea typeface="Calibri"/>
                <a:cs typeface="Calibri"/>
                <a:sym typeface="Calibri"/>
              </a:rPr>
              <a:t>Gradient boosting refers to a class of ensemble machine learning algorithms that can be used for classification or regression predictive </a:t>
            </a:r>
            <a:r>
              <a:rPr lang="en-IN" sz="2000" dirty="0" err="1">
                <a:latin typeface="Calibri"/>
                <a:ea typeface="Calibri"/>
                <a:cs typeface="Calibri"/>
                <a:sym typeface="Calibri"/>
              </a:rPr>
              <a:t>modeling</a:t>
            </a:r>
            <a:r>
              <a:rPr lang="en-IN" sz="2000" dirty="0">
                <a:latin typeface="Calibri"/>
                <a:ea typeface="Calibri"/>
                <a:cs typeface="Calibri"/>
                <a:sym typeface="Calibri"/>
              </a:rPr>
              <a:t> problems. Ensembles are constructed from decision tree models.  </a:t>
            </a:r>
            <a:endParaRPr sz="2000" dirty="0">
              <a:latin typeface="Calibri"/>
              <a:ea typeface="Calibri"/>
              <a:cs typeface="Calibri"/>
              <a:sym typeface="Calibri"/>
            </a:endParaRPr>
          </a:p>
          <a:p>
            <a:pPr marL="1092200" lvl="1" indent="-514350" algn="l" rtl="0">
              <a:spcBef>
                <a:spcPts val="0"/>
              </a:spcBef>
              <a:spcAft>
                <a:spcPts val="0"/>
              </a:spcAft>
              <a:buSzPct val="100000"/>
              <a:buFont typeface="+mj-lt"/>
              <a:buAutoNum type="romanLcPeriod"/>
            </a:pPr>
            <a:r>
              <a:rPr lang="en-IN" sz="2000" dirty="0">
                <a:latin typeface="Calibri"/>
                <a:ea typeface="Calibri"/>
                <a:cs typeface="Calibri"/>
                <a:sym typeface="Calibri"/>
              </a:rPr>
              <a:t>Trees are added one at a time to the ensemble and fit to correct the prediction errors made by prior models. This is a type of ensemble machine learning model referred to as boosting. </a:t>
            </a:r>
            <a:endParaRPr sz="2000" dirty="0">
              <a:latin typeface="Calibri"/>
              <a:ea typeface="Calibri"/>
              <a:cs typeface="Calibri"/>
              <a:sym typeface="Calibri"/>
            </a:endParaRPr>
          </a:p>
          <a:p>
            <a:pPr marL="1092200" lvl="1" indent="-514350" algn="l" rtl="0">
              <a:spcBef>
                <a:spcPts val="0"/>
              </a:spcBef>
              <a:spcAft>
                <a:spcPts val="0"/>
              </a:spcAft>
              <a:buSzPct val="100000"/>
              <a:buFont typeface="+mj-lt"/>
              <a:buAutoNum type="romanLcPeriod"/>
            </a:pPr>
            <a:r>
              <a:rPr lang="en-IN" sz="2000" dirty="0">
                <a:latin typeface="Calibri"/>
                <a:ea typeface="Calibri"/>
                <a:cs typeface="Calibri"/>
                <a:sym typeface="Calibri"/>
              </a:rPr>
              <a:t>Models are fit using any arbitrary differentiable loss function and gradient descent optimization algorithm.  This gives the technique its name, “gradient boosting,” as the loss gradient is minimized as the model is fit, much like a neural network.</a:t>
            </a:r>
            <a:endParaRPr sz="2000" dirty="0">
              <a:latin typeface="Calibri"/>
              <a:ea typeface="Calibri"/>
              <a:cs typeface="Calibri"/>
              <a:sym typeface="Calibri"/>
            </a:endParaRPr>
          </a:p>
          <a:p>
            <a:pPr marL="1092200" lvl="1" indent="-514350" algn="l" rtl="0">
              <a:spcBef>
                <a:spcPts val="0"/>
              </a:spcBef>
              <a:spcAft>
                <a:spcPts val="0"/>
              </a:spcAft>
              <a:buSzPct val="100000"/>
              <a:buFont typeface="+mj-lt"/>
              <a:buAutoNum type="romanLcPeriod"/>
            </a:pPr>
            <a:r>
              <a:rPr lang="en-IN" sz="2000" dirty="0">
                <a:latin typeface="Calibri"/>
                <a:ea typeface="Calibri"/>
                <a:cs typeface="Calibri"/>
                <a:sym typeface="Calibri"/>
              </a:rPr>
              <a:t>XG-Boost is Extreme Gradient Boosting.</a:t>
            </a:r>
            <a:endParaRPr sz="2000" dirty="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22"/>
        <p:cNvGrpSpPr/>
        <p:nvPr/>
      </p:nvGrpSpPr>
      <p:grpSpPr>
        <a:xfrm>
          <a:off x="0" y="0"/>
          <a:ext cx="0" cy="0"/>
          <a:chOff x="0" y="0"/>
          <a:chExt cx="0" cy="0"/>
        </a:xfrm>
      </p:grpSpPr>
      <p:sp>
        <p:nvSpPr>
          <p:cNvPr id="423" name="Google Shape;423;g1bf6a456d60_0_155"/>
          <p:cNvSpPr txBox="1">
            <a:spLocks noGrp="1"/>
          </p:cNvSpPr>
          <p:nvPr>
            <p:ph type="ctrTitle"/>
          </p:nvPr>
        </p:nvSpPr>
        <p:spPr>
          <a:xfrm>
            <a:off x="96450" y="175100"/>
            <a:ext cx="8839200" cy="142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900"/>
              <a:t>Comparing Results of Models</a:t>
            </a:r>
            <a:br>
              <a:rPr lang="en-IN" sz="3900"/>
            </a:br>
            <a:endParaRPr/>
          </a:p>
        </p:txBody>
      </p:sp>
      <p:sp>
        <p:nvSpPr>
          <p:cNvPr id="424" name="Google Shape;424;g1bf6a456d60_0_155"/>
          <p:cNvSpPr txBox="1">
            <a:spLocks noGrp="1"/>
          </p:cNvSpPr>
          <p:nvPr>
            <p:ph type="subTitle" idx="1"/>
          </p:nvPr>
        </p:nvSpPr>
        <p:spPr>
          <a:xfrm>
            <a:off x="96450" y="5196025"/>
            <a:ext cx="8839200" cy="1429500"/>
          </a:xfrm>
          <a:prstGeom prst="rect">
            <a:avLst/>
          </a:prstGeom>
          <a:solidFill>
            <a:schemeClr val="lt2"/>
          </a:solidFill>
        </p:spPr>
        <p:txBody>
          <a:bodyPr spcFirstLastPara="1" wrap="square" lIns="91425" tIns="91425" rIns="91425" bIns="91425" anchor="t" anchorCtr="0">
            <a:normAutofit fontScale="85000" lnSpcReduction="20000"/>
          </a:bodyPr>
          <a:lstStyle/>
          <a:p>
            <a:pPr marL="457200" lvl="0" indent="-331152" algn="l" rtl="0">
              <a:spcBef>
                <a:spcPts val="0"/>
              </a:spcBef>
              <a:spcAft>
                <a:spcPts val="0"/>
              </a:spcAft>
              <a:buSzPct val="100000"/>
              <a:buAutoNum type="arabicPeriod"/>
            </a:pPr>
            <a:r>
              <a:rPr lang="en-IN" sz="1900"/>
              <a:t>We can see that Advanced Ensemble Model of Random Forest is Performing better than Base Model </a:t>
            </a:r>
            <a:endParaRPr sz="1900"/>
          </a:p>
          <a:p>
            <a:pPr marL="457200" lvl="0" indent="-331152" algn="l" rtl="0">
              <a:spcBef>
                <a:spcPts val="0"/>
              </a:spcBef>
              <a:spcAft>
                <a:spcPts val="0"/>
              </a:spcAft>
              <a:buSzPct val="100000"/>
              <a:buAutoNum type="arabicPeriod"/>
            </a:pPr>
            <a:r>
              <a:rPr lang="en-IN" sz="1900"/>
              <a:t>Random Forest has the Highest R_Squared Value (86.35%) and Lowest RMSE value ( 145.35)  followed by XG Boost and Decision Tree.</a:t>
            </a:r>
            <a:endParaRPr sz="1900"/>
          </a:p>
          <a:p>
            <a:pPr marL="457200" lvl="0" indent="-331152" algn="l" rtl="0">
              <a:spcBef>
                <a:spcPts val="0"/>
              </a:spcBef>
              <a:spcAft>
                <a:spcPts val="0"/>
              </a:spcAft>
              <a:buSzPct val="100000"/>
              <a:buAutoNum type="arabicPeriod"/>
            </a:pPr>
            <a:r>
              <a:rPr lang="en-IN" sz="1900"/>
              <a:t>As Random Forest is the best performing Model, we will do the Hyperparameter Tuning to get the Best Parameters.</a:t>
            </a:r>
            <a:endParaRPr sz="1900"/>
          </a:p>
        </p:txBody>
      </p:sp>
      <p:pic>
        <p:nvPicPr>
          <p:cNvPr id="425" name="Google Shape;425;g1bf6a456d60_0_155"/>
          <p:cNvPicPr preferRelativeResize="0"/>
          <p:nvPr/>
        </p:nvPicPr>
        <p:blipFill>
          <a:blip r:embed="rId3">
            <a:alphaModFix/>
          </a:blip>
          <a:stretch>
            <a:fillRect/>
          </a:stretch>
        </p:blipFill>
        <p:spPr>
          <a:xfrm>
            <a:off x="152400" y="1222600"/>
            <a:ext cx="8839199" cy="3629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0"/>
        <p:cNvGrpSpPr/>
        <p:nvPr/>
      </p:nvGrpSpPr>
      <p:grpSpPr>
        <a:xfrm>
          <a:off x="0" y="0"/>
          <a:ext cx="0" cy="0"/>
          <a:chOff x="0" y="0"/>
          <a:chExt cx="0" cy="0"/>
        </a:xfrm>
      </p:grpSpPr>
      <p:sp>
        <p:nvSpPr>
          <p:cNvPr id="431" name="Google Shape;431;g1bf6a456d60_0_189"/>
          <p:cNvSpPr txBox="1">
            <a:spLocks noGrp="1"/>
          </p:cNvSpPr>
          <p:nvPr>
            <p:ph type="ctrTitle"/>
          </p:nvPr>
        </p:nvSpPr>
        <p:spPr>
          <a:xfrm>
            <a:off x="343950" y="347050"/>
            <a:ext cx="8210700" cy="141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Hyper Parameter Tuning using Grid Search CV</a:t>
            </a:r>
            <a:endParaRPr/>
          </a:p>
        </p:txBody>
      </p:sp>
      <p:sp>
        <p:nvSpPr>
          <p:cNvPr id="432" name="Google Shape;432;g1bf6a456d60_0_189"/>
          <p:cNvSpPr txBox="1">
            <a:spLocks noGrp="1"/>
          </p:cNvSpPr>
          <p:nvPr>
            <p:ph type="subTitle" idx="1"/>
          </p:nvPr>
        </p:nvSpPr>
        <p:spPr>
          <a:xfrm>
            <a:off x="343950" y="1757308"/>
            <a:ext cx="8210700" cy="4150500"/>
          </a:xfrm>
          <a:prstGeom prst="rect">
            <a:avLst/>
          </a:prstGeom>
          <a:solidFill>
            <a:schemeClr val="lt2"/>
          </a:solidFill>
        </p:spPr>
        <p:txBody>
          <a:bodyPr spcFirstLastPara="1" wrap="square" lIns="91425" tIns="91425" rIns="91425" bIns="91425" anchor="t" anchorCtr="0">
            <a:normAutofit fontScale="92500"/>
          </a:bodyPr>
          <a:lstStyle/>
          <a:p>
            <a:pPr marL="457200" lvl="0" indent="-351948" algn="l" rtl="0">
              <a:spcBef>
                <a:spcPts val="0"/>
              </a:spcBef>
              <a:spcAft>
                <a:spcPts val="0"/>
              </a:spcAft>
              <a:buSzPct val="100000"/>
              <a:buFont typeface="Calibri"/>
              <a:buAutoNum type="arabicPeriod"/>
            </a:pPr>
            <a:r>
              <a:rPr lang="en-IN" sz="2100" dirty="0">
                <a:latin typeface="Calibri"/>
                <a:ea typeface="Calibri"/>
                <a:cs typeface="Calibri"/>
                <a:sym typeface="Calibri"/>
              </a:rPr>
              <a:t>Grid Search uses a different combination of all the specified hyperparameters and their values and calculates the performance for each combination and selects the best value for the hyperparameters.</a:t>
            </a:r>
            <a:endParaRPr sz="2100" dirty="0">
              <a:latin typeface="Calibri"/>
              <a:ea typeface="Calibri"/>
              <a:cs typeface="Calibri"/>
              <a:sym typeface="Calibri"/>
            </a:endParaRPr>
          </a:p>
          <a:p>
            <a:pPr marL="914400" lvl="0" indent="-457200" algn="l" rtl="0">
              <a:spcBef>
                <a:spcPts val="0"/>
              </a:spcBef>
              <a:spcAft>
                <a:spcPts val="0"/>
              </a:spcAft>
              <a:buFont typeface="+mj-lt"/>
              <a:buAutoNum type="arabicPeriod"/>
            </a:pPr>
            <a:endParaRPr sz="2100" dirty="0">
              <a:latin typeface="Calibri"/>
              <a:ea typeface="Calibri"/>
              <a:cs typeface="Calibri"/>
              <a:sym typeface="Calibri"/>
            </a:endParaRPr>
          </a:p>
          <a:p>
            <a:pPr marL="457200" lvl="0" indent="-351948" algn="l" rtl="0">
              <a:spcBef>
                <a:spcPts val="0"/>
              </a:spcBef>
              <a:spcAft>
                <a:spcPts val="0"/>
              </a:spcAft>
              <a:buSzPct val="100000"/>
              <a:buFont typeface="Calibri"/>
              <a:buAutoNum type="arabicPeriod"/>
            </a:pPr>
            <a:r>
              <a:rPr lang="en-IN" sz="2100" dirty="0">
                <a:latin typeface="Calibri"/>
                <a:ea typeface="Calibri"/>
                <a:cs typeface="Calibri"/>
                <a:sym typeface="Calibri"/>
              </a:rPr>
              <a:t>In </a:t>
            </a:r>
            <a:r>
              <a:rPr lang="en-IN" sz="2100" dirty="0" err="1">
                <a:latin typeface="Calibri"/>
                <a:ea typeface="Calibri"/>
                <a:cs typeface="Calibri"/>
                <a:sym typeface="Calibri"/>
              </a:rPr>
              <a:t>GridSearchCV</a:t>
            </a:r>
            <a:r>
              <a:rPr lang="en-IN" sz="2100" dirty="0">
                <a:latin typeface="Calibri"/>
                <a:ea typeface="Calibri"/>
                <a:cs typeface="Calibri"/>
                <a:sym typeface="Calibri"/>
              </a:rPr>
              <a:t>, along with Grid Search, cross-validation is also performed.</a:t>
            </a:r>
            <a:endParaRPr sz="2100" dirty="0">
              <a:latin typeface="Calibri"/>
              <a:ea typeface="Calibri"/>
              <a:cs typeface="Calibri"/>
              <a:sym typeface="Calibri"/>
            </a:endParaRPr>
          </a:p>
          <a:p>
            <a:pPr marL="914400" lvl="0" indent="-457200" algn="l" rtl="0">
              <a:spcBef>
                <a:spcPts val="0"/>
              </a:spcBef>
              <a:spcAft>
                <a:spcPts val="0"/>
              </a:spcAft>
              <a:buFont typeface="+mj-lt"/>
              <a:buAutoNum type="arabicPeriod"/>
            </a:pPr>
            <a:endParaRPr sz="2100" dirty="0">
              <a:latin typeface="Calibri"/>
              <a:ea typeface="Calibri"/>
              <a:cs typeface="Calibri"/>
              <a:sym typeface="Calibri"/>
            </a:endParaRPr>
          </a:p>
          <a:p>
            <a:pPr marL="457200" lvl="0" indent="-351948" algn="l" rtl="0">
              <a:spcBef>
                <a:spcPts val="0"/>
              </a:spcBef>
              <a:spcAft>
                <a:spcPts val="0"/>
              </a:spcAft>
              <a:buSzPct val="100000"/>
              <a:buFont typeface="Calibri"/>
              <a:buAutoNum type="arabicPeriod"/>
            </a:pPr>
            <a:r>
              <a:rPr lang="en-IN" sz="2100" dirty="0">
                <a:latin typeface="Calibri"/>
                <a:ea typeface="Calibri"/>
                <a:cs typeface="Calibri"/>
                <a:sym typeface="Calibri"/>
              </a:rPr>
              <a:t>This makes the processing time-consuming and expensive based on the number of hyperparameters involved.</a:t>
            </a:r>
            <a:endParaRPr sz="2100" dirty="0">
              <a:latin typeface="Calibri"/>
              <a:ea typeface="Calibri"/>
              <a:cs typeface="Calibri"/>
              <a:sym typeface="Calibri"/>
            </a:endParaRPr>
          </a:p>
          <a:p>
            <a:pPr marL="914400" lvl="0" indent="-457200" algn="l" rtl="0">
              <a:spcBef>
                <a:spcPts val="0"/>
              </a:spcBef>
              <a:spcAft>
                <a:spcPts val="0"/>
              </a:spcAft>
              <a:buFont typeface="+mj-lt"/>
              <a:buAutoNum type="arabicPeriod"/>
            </a:pPr>
            <a:endParaRPr sz="2100" dirty="0">
              <a:latin typeface="Calibri"/>
              <a:ea typeface="Calibri"/>
              <a:cs typeface="Calibri"/>
              <a:sym typeface="Calibri"/>
            </a:endParaRPr>
          </a:p>
          <a:p>
            <a:pPr marL="457200" lvl="0" indent="-351948" algn="l" rtl="0">
              <a:spcBef>
                <a:spcPts val="0"/>
              </a:spcBef>
              <a:spcAft>
                <a:spcPts val="0"/>
              </a:spcAft>
              <a:buSzPct val="100000"/>
              <a:buFont typeface="Calibri"/>
              <a:buAutoNum type="arabicPeriod"/>
            </a:pPr>
            <a:r>
              <a:rPr lang="en-IN" sz="2100" dirty="0">
                <a:latin typeface="Calibri"/>
                <a:ea typeface="Calibri"/>
                <a:cs typeface="Calibri"/>
                <a:sym typeface="Calibri"/>
              </a:rPr>
              <a:t>In the Model, Parameters of Random Forest Regressor have been Tuned. Specifically, no. of estimators and Maximum Features have been Tuned.</a:t>
            </a:r>
            <a:endParaRPr sz="2100" dirty="0">
              <a:latin typeface="Calibri"/>
              <a:ea typeface="Calibri"/>
              <a:cs typeface="Calibri"/>
              <a:sym typeface="Calibri"/>
            </a:endParaRPr>
          </a:p>
          <a:p>
            <a:pPr marL="0" lvl="0" indent="0" algn="l" rtl="0">
              <a:spcBef>
                <a:spcPts val="0"/>
              </a:spcBef>
              <a:spcAft>
                <a:spcPts val="0"/>
              </a:spcAft>
              <a:buNone/>
            </a:pPr>
            <a:endParaRPr sz="2100" dirty="0">
              <a:latin typeface="Calibri"/>
              <a:ea typeface="Calibri"/>
              <a:cs typeface="Calibri"/>
              <a:sym typeface="Calibri"/>
            </a:endParaRPr>
          </a:p>
          <a:p>
            <a:pPr marL="0" lvl="0" indent="0" algn="l" rtl="0">
              <a:spcBef>
                <a:spcPts val="0"/>
              </a:spcBef>
              <a:spcAft>
                <a:spcPts val="0"/>
              </a:spcAft>
              <a:buNone/>
            </a:pPr>
            <a:endParaRPr sz="2100" dirty="0">
              <a:latin typeface="Calibri"/>
              <a:ea typeface="Calibri"/>
              <a:cs typeface="Calibri"/>
              <a:sym typeface="Calibri"/>
            </a:endParaRPr>
          </a:p>
          <a:p>
            <a:pPr marL="0" lvl="0" indent="0" algn="l" rtl="0">
              <a:spcBef>
                <a:spcPts val="0"/>
              </a:spcBef>
              <a:spcAft>
                <a:spcPts val="0"/>
              </a:spcAft>
              <a:buNone/>
            </a:pPr>
            <a:endParaRPr sz="1350" dirty="0"/>
          </a:p>
          <a:p>
            <a:pPr marL="0" lvl="0" indent="0" algn="l" rtl="0">
              <a:spcBef>
                <a:spcPts val="0"/>
              </a:spcBef>
              <a:spcAft>
                <a:spcPts val="0"/>
              </a:spcAft>
              <a:buNone/>
            </a:pPr>
            <a:endParaRPr sz="1350" dirty="0"/>
          </a:p>
          <a:p>
            <a:pPr marL="0" lvl="0" indent="0" algn="l" rtl="0">
              <a:spcBef>
                <a:spcPts val="0"/>
              </a:spcBef>
              <a:spcAft>
                <a:spcPts val="0"/>
              </a:spcAft>
              <a:buNone/>
            </a:pPr>
            <a:endParaRPr sz="135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7"/>
        <p:cNvGrpSpPr/>
        <p:nvPr/>
      </p:nvGrpSpPr>
      <p:grpSpPr>
        <a:xfrm>
          <a:off x="0" y="0"/>
          <a:ext cx="0" cy="0"/>
          <a:chOff x="0" y="0"/>
          <a:chExt cx="0" cy="0"/>
        </a:xfrm>
      </p:grpSpPr>
      <p:sp>
        <p:nvSpPr>
          <p:cNvPr id="438" name="Google Shape;438;g1bf6a456d60_0_201"/>
          <p:cNvSpPr txBox="1">
            <a:spLocks noGrp="1"/>
          </p:cNvSpPr>
          <p:nvPr>
            <p:ph type="ctrTitle"/>
          </p:nvPr>
        </p:nvSpPr>
        <p:spPr>
          <a:xfrm>
            <a:off x="238650" y="0"/>
            <a:ext cx="8666700" cy="147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Final Results including Random Forest with Grid Search CV</a:t>
            </a:r>
            <a:endParaRPr/>
          </a:p>
        </p:txBody>
      </p:sp>
      <p:sp>
        <p:nvSpPr>
          <p:cNvPr id="439" name="Google Shape;439;g1bf6a456d60_0_201"/>
          <p:cNvSpPr txBox="1">
            <a:spLocks noGrp="1"/>
          </p:cNvSpPr>
          <p:nvPr>
            <p:ph type="subTitle" idx="1"/>
          </p:nvPr>
        </p:nvSpPr>
        <p:spPr>
          <a:xfrm>
            <a:off x="238650" y="5196025"/>
            <a:ext cx="8839200" cy="1222500"/>
          </a:xfrm>
          <a:prstGeom prst="rect">
            <a:avLst/>
          </a:prstGeom>
          <a:solidFill>
            <a:schemeClr val="lt2"/>
          </a:solidFill>
        </p:spPr>
        <p:txBody>
          <a:bodyPr spcFirstLastPara="1" wrap="square" lIns="91425" tIns="91425" rIns="91425" bIns="91425" anchor="t" anchorCtr="0">
            <a:normAutofit/>
          </a:bodyPr>
          <a:lstStyle/>
          <a:p>
            <a:pPr marL="457200" lvl="0" indent="-361950" algn="l" rtl="0">
              <a:spcBef>
                <a:spcPts val="0"/>
              </a:spcBef>
              <a:spcAft>
                <a:spcPts val="0"/>
              </a:spcAft>
              <a:buSzPts val="2100"/>
              <a:buFont typeface="Calibri"/>
              <a:buAutoNum type="arabicPeriod"/>
            </a:pPr>
            <a:r>
              <a:rPr lang="en-IN" sz="2100">
                <a:latin typeface="Calibri"/>
                <a:ea typeface="Calibri"/>
                <a:cs typeface="Calibri"/>
                <a:sym typeface="Calibri"/>
              </a:rPr>
              <a:t>Random Forest Model with Optimised Hyperparameters using Grid Search CV  is showing the Lowest value of RMSE  and highest value of R_Squared.</a:t>
            </a:r>
            <a:endParaRPr sz="2100">
              <a:latin typeface="Calibri"/>
              <a:ea typeface="Calibri"/>
              <a:cs typeface="Calibri"/>
              <a:sym typeface="Calibri"/>
            </a:endParaRPr>
          </a:p>
          <a:p>
            <a:pPr marL="457200" lvl="0" indent="-361950" algn="l" rtl="0">
              <a:spcBef>
                <a:spcPts val="0"/>
              </a:spcBef>
              <a:spcAft>
                <a:spcPts val="0"/>
              </a:spcAft>
              <a:buSzPts val="2100"/>
              <a:buFont typeface="Calibri"/>
              <a:buAutoNum type="arabicPeriod"/>
            </a:pPr>
            <a:r>
              <a:rPr lang="en-IN" sz="2100">
                <a:latin typeface="Calibri"/>
                <a:ea typeface="Calibri"/>
                <a:cs typeface="Calibri"/>
                <a:sym typeface="Calibri"/>
              </a:rPr>
              <a:t>It is followed by normal Random Forest Model and XG BOOST Model.</a:t>
            </a:r>
            <a:endParaRPr sz="2100">
              <a:latin typeface="Calibri"/>
              <a:ea typeface="Calibri"/>
              <a:cs typeface="Calibri"/>
              <a:sym typeface="Calibri"/>
            </a:endParaRPr>
          </a:p>
        </p:txBody>
      </p:sp>
      <p:pic>
        <p:nvPicPr>
          <p:cNvPr id="440" name="Google Shape;440;g1bf6a456d60_0_201"/>
          <p:cNvPicPr preferRelativeResize="0"/>
          <p:nvPr/>
        </p:nvPicPr>
        <p:blipFill>
          <a:blip r:embed="rId3">
            <a:alphaModFix/>
          </a:blip>
          <a:stretch>
            <a:fillRect/>
          </a:stretch>
        </p:blipFill>
        <p:spPr>
          <a:xfrm>
            <a:off x="152400" y="1623300"/>
            <a:ext cx="8839201" cy="31659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3"/>
        <p:cNvGrpSpPr/>
        <p:nvPr/>
      </p:nvGrpSpPr>
      <p:grpSpPr>
        <a:xfrm>
          <a:off x="0" y="0"/>
          <a:ext cx="0" cy="0"/>
          <a:chOff x="0" y="0"/>
          <a:chExt cx="0" cy="0"/>
        </a:xfrm>
      </p:grpSpPr>
      <p:sp>
        <p:nvSpPr>
          <p:cNvPr id="164" name="Google Shape;164;g195ce442002_0_8"/>
          <p:cNvSpPr txBox="1">
            <a:spLocks noGrp="1"/>
          </p:cNvSpPr>
          <p:nvPr>
            <p:ph type="ctrTitle"/>
          </p:nvPr>
        </p:nvSpPr>
        <p:spPr>
          <a:xfrm>
            <a:off x="299350" y="114647"/>
            <a:ext cx="8545300" cy="1025784"/>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SzPts val="990"/>
              <a:buNone/>
            </a:pPr>
            <a:r>
              <a:rPr lang="en-IN" sz="3600" b="1" i="1" dirty="0">
                <a:latin typeface="Calibri"/>
                <a:ea typeface="Calibri"/>
                <a:cs typeface="Calibri"/>
                <a:sym typeface="Calibri"/>
              </a:rPr>
              <a:t>Supervised Learning Regression(SLR) Steps</a:t>
            </a:r>
            <a:r>
              <a:rPr lang="en-IN" sz="3200" b="1" i="1" dirty="0">
                <a:latin typeface="Calibri"/>
                <a:ea typeface="Calibri"/>
                <a:cs typeface="Calibri"/>
                <a:sym typeface="Calibri"/>
              </a:rPr>
              <a:t>:</a:t>
            </a:r>
            <a:endParaRPr sz="2400" b="1" i="1" dirty="0">
              <a:latin typeface="Calibri"/>
              <a:ea typeface="Calibri"/>
              <a:cs typeface="Calibri"/>
              <a:sym typeface="Calibri"/>
            </a:endParaRPr>
          </a:p>
          <a:p>
            <a:pPr marL="0" lvl="0" indent="0" algn="l" rtl="0">
              <a:spcBef>
                <a:spcPts val="0"/>
              </a:spcBef>
              <a:spcAft>
                <a:spcPts val="0"/>
              </a:spcAft>
              <a:buSzPts val="990"/>
              <a:buNone/>
            </a:pPr>
            <a:endParaRPr sz="3600" i="1" dirty="0"/>
          </a:p>
        </p:txBody>
      </p:sp>
      <p:sp>
        <p:nvSpPr>
          <p:cNvPr id="165" name="Google Shape;165;g195ce442002_0_8"/>
          <p:cNvSpPr txBox="1">
            <a:spLocks noGrp="1"/>
          </p:cNvSpPr>
          <p:nvPr>
            <p:ph type="subTitle" idx="1"/>
          </p:nvPr>
        </p:nvSpPr>
        <p:spPr>
          <a:xfrm>
            <a:off x="380144" y="1006868"/>
            <a:ext cx="8464506" cy="5736486"/>
          </a:xfrm>
          <a:prstGeom prst="rect">
            <a:avLst/>
          </a:prstGeom>
          <a:solidFill>
            <a:schemeClr val="lt2"/>
          </a:solidFill>
        </p:spPr>
        <p:txBody>
          <a:bodyPr spcFirstLastPara="1" wrap="square" lIns="91425" tIns="91425" rIns="91425" bIns="91425" anchor="t" anchorCtr="0">
            <a:normAutofit/>
          </a:bodyPr>
          <a:lstStyle/>
          <a:p>
            <a:pPr marL="914400" marR="0" lvl="0" indent="0" algn="l" rtl="0">
              <a:lnSpc>
                <a:spcPct val="80000"/>
              </a:lnSpc>
              <a:spcBef>
                <a:spcPts val="0"/>
              </a:spcBef>
              <a:spcAft>
                <a:spcPts val="0"/>
              </a:spcAft>
            </a:pPr>
            <a:endParaRPr sz="2000" dirty="0">
              <a:solidFill>
                <a:srgbClr val="0055A0"/>
              </a:solidFill>
              <a:latin typeface="Calibri" panose="020F0502020204030204" pitchFamily="34" charset="0"/>
              <a:ea typeface="Calibri" panose="020F0502020204030204" pitchFamily="34" charset="0"/>
              <a:cs typeface="Calibri" panose="020F0502020204030204" pitchFamily="34" charset="0"/>
              <a:sym typeface="Calibri"/>
            </a:endParaRP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Aggregation of Data</a:t>
            </a:r>
            <a:endParaRPr sz="2400" dirty="0">
              <a:latin typeface="Calibri" panose="020F0502020204030204" pitchFamily="34" charset="0"/>
              <a:ea typeface="Calibri" panose="020F0502020204030204" pitchFamily="34" charset="0"/>
              <a:cs typeface="Calibri" panose="020F0502020204030204" pitchFamily="34" charset="0"/>
              <a:sym typeface="Calibri"/>
            </a:endParaRP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Descriptive Statistics</a:t>
            </a:r>
            <a:endParaRPr sz="2400" dirty="0">
              <a:latin typeface="Calibri" panose="020F0502020204030204" pitchFamily="34" charset="0"/>
              <a:ea typeface="Calibri" panose="020F0502020204030204" pitchFamily="34" charset="0"/>
              <a:cs typeface="Calibri" panose="020F0502020204030204" pitchFamily="34" charset="0"/>
              <a:sym typeface="Calibri"/>
            </a:endParaRP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Univariate Analysis- Numerical &amp; Categorical Variable</a:t>
            </a:r>
            <a:endParaRPr sz="2400" dirty="0">
              <a:latin typeface="Calibri" panose="020F0502020204030204" pitchFamily="34" charset="0"/>
              <a:ea typeface="Calibri" panose="020F0502020204030204" pitchFamily="34" charset="0"/>
              <a:cs typeface="Calibri" panose="020F0502020204030204" pitchFamily="34" charset="0"/>
              <a:sym typeface="Calibri"/>
            </a:endParaRP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Bivariate Analysis- Numerical &amp; Categorical Variable</a:t>
            </a:r>
            <a:endParaRPr sz="2400" dirty="0">
              <a:latin typeface="Calibri" panose="020F0502020204030204" pitchFamily="34" charset="0"/>
              <a:ea typeface="Calibri" panose="020F0502020204030204" pitchFamily="34" charset="0"/>
              <a:cs typeface="Calibri" panose="020F0502020204030204" pitchFamily="34" charset="0"/>
              <a:sym typeface="Calibri"/>
            </a:endParaRP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Missing Value</a:t>
            </a: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Outlier Analysis</a:t>
            </a: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Data Encoding</a:t>
            </a: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Train Test Split</a:t>
            </a: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Data Scaling</a:t>
            </a: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Statistical Testing for Significant Variables</a:t>
            </a: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Building Base Model</a:t>
            </a:r>
          </a:p>
          <a:p>
            <a:pPr marL="933292" indent="-514350">
              <a:lnSpc>
                <a:spcPct val="80000"/>
              </a:lnSpc>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Checking The SLR Assumptions</a:t>
            </a: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Improving Base Model</a:t>
            </a: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Applying Other Models Like Random Forest, Decision Tree etc.</a:t>
            </a: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Improving Best Model Using Grid Search CV</a:t>
            </a:r>
          </a:p>
          <a:p>
            <a:pPr marL="933292" marR="0" lvl="0" indent="-514350" algn="l" rtl="0">
              <a:lnSpc>
                <a:spcPct val="80000"/>
              </a:lnSpc>
              <a:spcBef>
                <a:spcPts val="0"/>
              </a:spcBef>
              <a:spcAft>
                <a:spcPts val="0"/>
              </a:spcAft>
              <a:buClr>
                <a:schemeClr val="lt1"/>
              </a:buClr>
              <a:buSzPct val="860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sym typeface="Calibri"/>
              </a:rPr>
              <a:t>Final Results on the basis of RMSE( Root Mean Squared Error) and R-Square.</a:t>
            </a:r>
          </a:p>
          <a:p>
            <a:pPr marL="876142" marR="0" lvl="0" indent="-457200" algn="l" rtl="0">
              <a:lnSpc>
                <a:spcPct val="80000"/>
              </a:lnSpc>
              <a:spcBef>
                <a:spcPts val="0"/>
              </a:spcBef>
              <a:spcAft>
                <a:spcPts val="0"/>
              </a:spcAft>
              <a:buClr>
                <a:schemeClr val="lt1"/>
              </a:buClr>
              <a:buSzPts val="3003"/>
              <a:buFont typeface="+mj-lt"/>
              <a:buAutoNum type="arabicPeriod"/>
            </a:pPr>
            <a:endParaRPr lang="en-IN" sz="2800" dirty="0">
              <a:latin typeface="Calibri" panose="020F0502020204030204" pitchFamily="34" charset="0"/>
              <a:ea typeface="Calibri" panose="020F0502020204030204" pitchFamily="34" charset="0"/>
              <a:cs typeface="Calibri" panose="020F0502020204030204" pitchFamily="34" charset="0"/>
              <a:sym typeface="Calibri"/>
            </a:endParaRPr>
          </a:p>
          <a:p>
            <a:pPr marL="876142" marR="0" lvl="0" indent="-457200" algn="l" rtl="0">
              <a:lnSpc>
                <a:spcPct val="80000"/>
              </a:lnSpc>
              <a:spcBef>
                <a:spcPts val="0"/>
              </a:spcBef>
              <a:spcAft>
                <a:spcPts val="0"/>
              </a:spcAft>
              <a:buClr>
                <a:schemeClr val="lt1"/>
              </a:buClr>
              <a:buSzPts val="3003"/>
              <a:buFont typeface="+mj-lt"/>
              <a:buAutoNum type="arabicPeriod"/>
            </a:pPr>
            <a:endParaRPr lang="en-IN" sz="2800" dirty="0">
              <a:latin typeface="Calibri" panose="020F0502020204030204" pitchFamily="34" charset="0"/>
              <a:ea typeface="Calibri" panose="020F0502020204030204" pitchFamily="34" charset="0"/>
              <a:cs typeface="Calibri" panose="020F0502020204030204" pitchFamily="34" charset="0"/>
              <a:sym typeface="Calibri"/>
            </a:endParaRPr>
          </a:p>
          <a:p>
            <a:pPr marL="876142" marR="0" lvl="0" indent="-457200" algn="l" rtl="0">
              <a:lnSpc>
                <a:spcPct val="80000"/>
              </a:lnSpc>
              <a:spcBef>
                <a:spcPts val="0"/>
              </a:spcBef>
              <a:spcAft>
                <a:spcPts val="0"/>
              </a:spcAft>
              <a:buClr>
                <a:schemeClr val="lt1"/>
              </a:buClr>
              <a:buSzPts val="3003"/>
              <a:buFont typeface="+mj-lt"/>
              <a:buAutoNum type="arabicPeriod"/>
            </a:pPr>
            <a:endParaRPr lang="en-IN" sz="1800" dirty="0">
              <a:latin typeface="Calibri" panose="020F0502020204030204" pitchFamily="34" charset="0"/>
              <a:ea typeface="Calibri" panose="020F0502020204030204" pitchFamily="34" charset="0"/>
              <a:cs typeface="Calibri" panose="020F0502020204030204" pitchFamily="34" charset="0"/>
              <a:sym typeface="Calibri"/>
            </a:endParaRPr>
          </a:p>
          <a:p>
            <a:pPr marL="463392" marR="0" lvl="0" indent="0" algn="l" rtl="0">
              <a:lnSpc>
                <a:spcPct val="80000"/>
              </a:lnSpc>
              <a:spcBef>
                <a:spcPts val="0"/>
              </a:spcBef>
              <a:spcAft>
                <a:spcPts val="0"/>
              </a:spcAft>
              <a:buClr>
                <a:schemeClr val="lt1"/>
              </a:buClr>
              <a:buSzPts val="2303"/>
            </a:pPr>
            <a:endParaRPr lang="en-IN" sz="2000" dirty="0">
              <a:latin typeface="Calibri" panose="020F0502020204030204" pitchFamily="34" charset="0"/>
              <a:ea typeface="Calibri" panose="020F0502020204030204" pitchFamily="34" charset="0"/>
              <a:cs typeface="Calibri" panose="020F0502020204030204" pitchFamily="34" charset="0"/>
              <a:sym typeface="Calibri"/>
            </a:endParaRPr>
          </a:p>
          <a:p>
            <a:pPr marL="463392" marR="0" lvl="0" indent="0" algn="l" rtl="0">
              <a:lnSpc>
                <a:spcPct val="80000"/>
              </a:lnSpc>
              <a:spcBef>
                <a:spcPts val="0"/>
              </a:spcBef>
              <a:spcAft>
                <a:spcPts val="0"/>
              </a:spcAft>
              <a:buClr>
                <a:schemeClr val="lt1"/>
              </a:buClr>
              <a:buSzPts val="2303"/>
            </a:pPr>
            <a:endParaRPr sz="20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l" rtl="0">
              <a:spcBef>
                <a:spcPts val="0"/>
              </a:spcBef>
              <a:spcAft>
                <a:spcPts val="0"/>
              </a:spcAft>
            </a:pPr>
            <a:endParaRPr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5"/>
        <p:cNvGrpSpPr/>
        <p:nvPr/>
      </p:nvGrpSpPr>
      <p:grpSpPr>
        <a:xfrm>
          <a:off x="0" y="0"/>
          <a:ext cx="0" cy="0"/>
          <a:chOff x="0" y="0"/>
          <a:chExt cx="0" cy="0"/>
        </a:xfrm>
      </p:grpSpPr>
      <p:sp>
        <p:nvSpPr>
          <p:cNvPr id="446" name="Google Shape;446;g1bf6a456d60_0_161"/>
          <p:cNvSpPr txBox="1">
            <a:spLocks noGrp="1"/>
          </p:cNvSpPr>
          <p:nvPr>
            <p:ph type="ctrTitle"/>
          </p:nvPr>
        </p:nvSpPr>
        <p:spPr>
          <a:xfrm>
            <a:off x="438000" y="8575"/>
            <a:ext cx="8268000" cy="1104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Graphical Representation of Result</a:t>
            </a:r>
            <a:endParaRPr/>
          </a:p>
        </p:txBody>
      </p:sp>
      <p:pic>
        <p:nvPicPr>
          <p:cNvPr id="447" name="Google Shape;447;g1bf6a456d60_0_161"/>
          <p:cNvPicPr preferRelativeResize="0"/>
          <p:nvPr/>
        </p:nvPicPr>
        <p:blipFill>
          <a:blip r:embed="rId3">
            <a:alphaModFix/>
          </a:blip>
          <a:stretch>
            <a:fillRect/>
          </a:stretch>
        </p:blipFill>
        <p:spPr>
          <a:xfrm>
            <a:off x="438000" y="884250"/>
            <a:ext cx="8349400" cy="5649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52"/>
        <p:cNvGrpSpPr/>
        <p:nvPr/>
      </p:nvGrpSpPr>
      <p:grpSpPr>
        <a:xfrm>
          <a:off x="0" y="0"/>
          <a:ext cx="0" cy="0"/>
          <a:chOff x="0" y="0"/>
          <a:chExt cx="0" cy="0"/>
        </a:xfrm>
      </p:grpSpPr>
      <p:sp>
        <p:nvSpPr>
          <p:cNvPr id="453" name="Google Shape;453;g1bf6a456d60_0_210"/>
          <p:cNvSpPr txBox="1">
            <a:spLocks noGrp="1"/>
          </p:cNvSpPr>
          <p:nvPr>
            <p:ph type="ctrTitle"/>
          </p:nvPr>
        </p:nvSpPr>
        <p:spPr>
          <a:xfrm>
            <a:off x="748100" y="347050"/>
            <a:ext cx="8211300" cy="198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t>Final Remarks</a:t>
            </a:r>
            <a:endParaRPr/>
          </a:p>
        </p:txBody>
      </p:sp>
      <p:sp>
        <p:nvSpPr>
          <p:cNvPr id="454" name="Google Shape;454;g1bf6a456d60_0_210"/>
          <p:cNvSpPr txBox="1">
            <a:spLocks noGrp="1"/>
          </p:cNvSpPr>
          <p:nvPr>
            <p:ph type="subTitle" idx="1"/>
          </p:nvPr>
        </p:nvSpPr>
        <p:spPr>
          <a:xfrm>
            <a:off x="897850" y="1490004"/>
            <a:ext cx="7656900" cy="4417800"/>
          </a:xfrm>
          <a:prstGeom prst="rect">
            <a:avLst/>
          </a:prstGeom>
          <a:solidFill>
            <a:schemeClr val="lt2"/>
          </a:solidFill>
        </p:spPr>
        <p:txBody>
          <a:bodyPr spcFirstLastPara="1" wrap="square" lIns="91425" tIns="91425" rIns="91425" bIns="91425" anchor="t" anchorCtr="0">
            <a:normAutofit lnSpcReduction="10000"/>
          </a:bodyPr>
          <a:lstStyle/>
          <a:p>
            <a:pPr marL="457200" lvl="0" indent="-361950" algn="l" rtl="0">
              <a:spcBef>
                <a:spcPts val="0"/>
              </a:spcBef>
              <a:spcAft>
                <a:spcPts val="0"/>
              </a:spcAft>
              <a:buClr>
                <a:schemeClr val="lt1"/>
              </a:buClr>
              <a:buSzPts val="2100"/>
              <a:buFont typeface="Calibri"/>
              <a:buAutoNum type="arabicPeriod"/>
            </a:pPr>
            <a:r>
              <a:rPr lang="en-IN" sz="2100" dirty="0">
                <a:latin typeface="Calibri"/>
                <a:ea typeface="Calibri"/>
                <a:cs typeface="Calibri"/>
                <a:sym typeface="Calibri"/>
              </a:rPr>
              <a:t>The graph shows the performance metrics root mean squared error, R-squared and Adjusted R-squared of the models implemented.  </a:t>
            </a:r>
            <a:endParaRPr sz="2100" dirty="0">
              <a:latin typeface="Calibri"/>
              <a:ea typeface="Calibri"/>
              <a:cs typeface="Calibri"/>
              <a:sym typeface="Calibri"/>
            </a:endParaRPr>
          </a:p>
          <a:p>
            <a:pPr marL="914400" lvl="0" indent="-457200" algn="l" rtl="0">
              <a:spcBef>
                <a:spcPts val="0"/>
              </a:spcBef>
              <a:spcAft>
                <a:spcPts val="0"/>
              </a:spcAft>
              <a:buFont typeface="+mj-lt"/>
              <a:buAutoNum type="arabicPeriod"/>
            </a:pPr>
            <a:endParaRPr sz="2100" dirty="0">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IN" sz="2100" dirty="0">
                <a:latin typeface="Calibri"/>
                <a:ea typeface="Calibri"/>
                <a:cs typeface="Calibri"/>
                <a:sym typeface="Calibri"/>
              </a:rPr>
              <a:t>The plot gives a clear picture of the inverse relation of R squared values and the RMSE value, the better the R-squared value naturally the lesser is the RMSE value.</a:t>
            </a:r>
            <a:endParaRPr sz="2100" dirty="0">
              <a:latin typeface="Calibri"/>
              <a:ea typeface="Calibri"/>
              <a:cs typeface="Calibri"/>
              <a:sym typeface="Calibri"/>
            </a:endParaRPr>
          </a:p>
          <a:p>
            <a:pPr marL="914400" lvl="0" indent="-457200" algn="l" rtl="0">
              <a:spcBef>
                <a:spcPts val="0"/>
              </a:spcBef>
              <a:spcAft>
                <a:spcPts val="0"/>
              </a:spcAft>
              <a:buFont typeface="+mj-lt"/>
              <a:buAutoNum type="arabicPeriod"/>
            </a:pPr>
            <a:endParaRPr sz="2100" dirty="0">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IN" sz="2100" dirty="0">
                <a:latin typeface="Calibri"/>
                <a:ea typeface="Calibri"/>
                <a:cs typeface="Calibri"/>
                <a:sym typeface="Calibri"/>
              </a:rPr>
              <a:t>Findings suggest that the Random Forest algorithm optimized by GSCV has the highest accuracy with lowest RMSE. </a:t>
            </a:r>
            <a:endParaRPr sz="2100" dirty="0">
              <a:latin typeface="Calibri"/>
              <a:ea typeface="Calibri"/>
              <a:cs typeface="Calibri"/>
              <a:sym typeface="Calibri"/>
            </a:endParaRPr>
          </a:p>
          <a:p>
            <a:pPr marL="914400" lvl="0" indent="-457200" algn="l" rtl="0">
              <a:spcBef>
                <a:spcPts val="0"/>
              </a:spcBef>
              <a:spcAft>
                <a:spcPts val="0"/>
              </a:spcAft>
              <a:buFont typeface="+mj-lt"/>
              <a:buAutoNum type="arabicPeriod"/>
            </a:pPr>
            <a:endParaRPr sz="2100" dirty="0">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IN" sz="2100" dirty="0">
                <a:latin typeface="Calibri"/>
                <a:ea typeface="Calibri"/>
                <a:cs typeface="Calibri"/>
                <a:sym typeface="Calibri"/>
              </a:rPr>
              <a:t>Finally, it can be concluded that the Random Forest can be used by Meal Delivery Company to predict Food Demand  for the Upcoming Weeks.</a:t>
            </a:r>
            <a:endParaRPr sz="2100" dirty="0">
              <a:latin typeface="Calibri"/>
              <a:ea typeface="Calibri"/>
              <a:cs typeface="Calibri"/>
              <a:sym typeface="Calibri"/>
            </a:endParaRPr>
          </a:p>
          <a:p>
            <a:pPr marL="0" lvl="0" indent="0" algn="l" rtl="0">
              <a:spcBef>
                <a:spcPts val="0"/>
              </a:spcBef>
              <a:spcAft>
                <a:spcPts val="0"/>
              </a:spcAft>
              <a:buNone/>
            </a:pPr>
            <a:endParaRPr sz="2100" dirty="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58"/>
        <p:cNvGrpSpPr/>
        <p:nvPr/>
      </p:nvGrpSpPr>
      <p:grpSpPr>
        <a:xfrm>
          <a:off x="0" y="0"/>
          <a:ext cx="0" cy="0"/>
          <a:chOff x="0" y="0"/>
          <a:chExt cx="0" cy="0"/>
        </a:xfrm>
      </p:grpSpPr>
      <p:sp>
        <p:nvSpPr>
          <p:cNvPr id="459" name="Google Shape;459;p5"/>
          <p:cNvSpPr/>
          <p:nvPr/>
        </p:nvSpPr>
        <p:spPr>
          <a:xfrm>
            <a:off x="45026" y="58880"/>
            <a:ext cx="206087" cy="2209800"/>
          </a:xfrm>
          <a:prstGeom prst="round2DiagRect">
            <a:avLst>
              <a:gd name="adj1" fmla="val 16667"/>
              <a:gd name="adj2" fmla="val 0"/>
            </a:avLst>
          </a:prstGeom>
          <a:solidFill>
            <a:srgbClr val="0070C0"/>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p5"/>
          <p:cNvSpPr/>
          <p:nvPr/>
        </p:nvSpPr>
        <p:spPr>
          <a:xfrm>
            <a:off x="45026" y="2313700"/>
            <a:ext cx="206087" cy="4461170"/>
          </a:xfrm>
          <a:prstGeom prst="round2DiagRect">
            <a:avLst>
              <a:gd name="adj1" fmla="val 16667"/>
              <a:gd name="adj2" fmla="val 0"/>
            </a:avLst>
          </a:prstGeom>
          <a:solidFill>
            <a:srgbClr val="00B0F0"/>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5"/>
          <p:cNvSpPr txBox="1"/>
          <p:nvPr/>
        </p:nvSpPr>
        <p:spPr>
          <a:xfrm>
            <a:off x="3042062" y="1958439"/>
            <a:ext cx="4730338" cy="1546761"/>
          </a:xfrm>
          <a:prstGeom prst="rect">
            <a:avLst/>
          </a:prstGeom>
          <a:noFill/>
          <a:ln>
            <a:noFill/>
          </a:ln>
        </p:spPr>
        <p:txBody>
          <a:bodyPr spcFirstLastPara="1" wrap="square" lIns="91425" tIns="45700" rIns="91425" bIns="45700" anchor="t" anchorCtr="0">
            <a:normAutofit/>
          </a:bodyPr>
          <a:lstStyle/>
          <a:p>
            <a:pPr marL="457200" marR="0" lvl="1" indent="0" algn="l" rtl="0">
              <a:spcBef>
                <a:spcPts val="0"/>
              </a:spcBef>
              <a:spcAft>
                <a:spcPts val="0"/>
              </a:spcAft>
              <a:buClr>
                <a:srgbClr val="888888"/>
              </a:buClr>
              <a:buSzPts val="4000"/>
              <a:buFont typeface="Arial"/>
              <a:buNone/>
            </a:pPr>
            <a:endParaRPr sz="4000" b="0" i="0" u="none" strike="noStrike" cap="none">
              <a:solidFill>
                <a:srgbClr val="0055A0"/>
              </a:solidFill>
              <a:highlight>
                <a:schemeClr val="lt1"/>
              </a:highlight>
              <a:latin typeface="Calibri"/>
              <a:ea typeface="Calibri"/>
              <a:cs typeface="Calibri"/>
              <a:sym typeface="Calibri"/>
            </a:endParaRPr>
          </a:p>
          <a:p>
            <a:pPr marL="457200" marR="0" lvl="1" indent="0" algn="l" rtl="0">
              <a:spcBef>
                <a:spcPts val="800"/>
              </a:spcBef>
              <a:spcAft>
                <a:spcPts val="0"/>
              </a:spcAft>
              <a:buClr>
                <a:srgbClr val="0055A0"/>
              </a:buClr>
              <a:buSzPts val="4000"/>
              <a:buFont typeface="Arial"/>
              <a:buNone/>
            </a:pPr>
            <a:r>
              <a:rPr lang="en-IN" sz="4000" b="0" i="0" u="none" strike="noStrike" cap="none">
                <a:solidFill>
                  <a:srgbClr val="0055A0"/>
                </a:solidFill>
                <a:highlight>
                  <a:schemeClr val="lt1"/>
                </a:highlight>
                <a:latin typeface="Calibri"/>
                <a:ea typeface="Calibri"/>
                <a:cs typeface="Calibri"/>
                <a:sym typeface="Calibri"/>
              </a:rPr>
              <a:t>Thanks!</a:t>
            </a:r>
            <a:endParaRPr>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0"/>
        <p:cNvGrpSpPr/>
        <p:nvPr/>
      </p:nvGrpSpPr>
      <p:grpSpPr>
        <a:xfrm>
          <a:off x="0" y="0"/>
          <a:ext cx="0" cy="0"/>
          <a:chOff x="0" y="0"/>
          <a:chExt cx="0" cy="0"/>
        </a:xfrm>
      </p:grpSpPr>
      <p:sp>
        <p:nvSpPr>
          <p:cNvPr id="171" name="Google Shape;171;g195ce442002_0_58"/>
          <p:cNvSpPr txBox="1">
            <a:spLocks noGrp="1"/>
          </p:cNvSpPr>
          <p:nvPr>
            <p:ph type="ctrTitle"/>
          </p:nvPr>
        </p:nvSpPr>
        <p:spPr>
          <a:xfrm>
            <a:off x="590275" y="392025"/>
            <a:ext cx="7772400" cy="93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IN" sz="4100" b="1" i="1">
                <a:latin typeface="Calibri"/>
                <a:ea typeface="Calibri"/>
                <a:cs typeface="Calibri"/>
                <a:sym typeface="Calibri"/>
              </a:rPr>
              <a:t>Aggregation of Data using Python</a:t>
            </a:r>
            <a:endParaRPr sz="6800" b="1" i="1">
              <a:latin typeface="Calibri"/>
              <a:ea typeface="Calibri"/>
              <a:cs typeface="Calibri"/>
              <a:sym typeface="Calibri"/>
            </a:endParaRPr>
          </a:p>
        </p:txBody>
      </p:sp>
      <p:sp>
        <p:nvSpPr>
          <p:cNvPr id="172" name="Google Shape;172;g195ce442002_0_58"/>
          <p:cNvSpPr txBox="1">
            <a:spLocks noGrp="1"/>
          </p:cNvSpPr>
          <p:nvPr>
            <p:ph type="subTitle" idx="1"/>
          </p:nvPr>
        </p:nvSpPr>
        <p:spPr>
          <a:xfrm>
            <a:off x="687700" y="1738375"/>
            <a:ext cx="7947000" cy="3900300"/>
          </a:xfrm>
          <a:prstGeom prst="rect">
            <a:avLst/>
          </a:prstGeom>
          <a:solidFill>
            <a:schemeClr val="lt2"/>
          </a:solidFill>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IN" sz="2700" dirty="0">
                <a:latin typeface="Calibri"/>
                <a:ea typeface="Calibri"/>
                <a:cs typeface="Calibri"/>
                <a:sym typeface="Calibri"/>
              </a:rPr>
              <a:t>There were total 3 datasets in the project which were combined into a single dataset . The 3 dataset were as follow:-</a:t>
            </a:r>
            <a:endParaRPr sz="2700" dirty="0">
              <a:latin typeface="Calibri"/>
              <a:ea typeface="Calibri"/>
              <a:cs typeface="Calibri"/>
              <a:sym typeface="Calibri"/>
            </a:endParaRPr>
          </a:p>
          <a:p>
            <a:pPr marL="571500" lvl="0" indent="-514350" algn="l" rtl="0">
              <a:lnSpc>
                <a:spcPct val="115000"/>
              </a:lnSpc>
              <a:spcBef>
                <a:spcPts val="1200"/>
              </a:spcBef>
              <a:spcAft>
                <a:spcPts val="0"/>
              </a:spcAft>
              <a:buSzPts val="2700"/>
              <a:buFont typeface="+mj-lt"/>
              <a:buAutoNum type="arabicPeriod"/>
            </a:pPr>
            <a:r>
              <a:rPr lang="en-IN" sz="2700" dirty="0">
                <a:latin typeface="Calibri"/>
                <a:ea typeface="Calibri"/>
                <a:cs typeface="Calibri"/>
                <a:sym typeface="Calibri"/>
              </a:rPr>
              <a:t>Weekly Demand data (train.csv)</a:t>
            </a:r>
            <a:endParaRPr sz="2700" dirty="0">
              <a:latin typeface="Calibri"/>
              <a:ea typeface="Calibri"/>
              <a:cs typeface="Calibri"/>
              <a:sym typeface="Calibri"/>
            </a:endParaRPr>
          </a:p>
          <a:p>
            <a:pPr marL="571500" lvl="0" indent="-514350" algn="l" rtl="0">
              <a:lnSpc>
                <a:spcPct val="115000"/>
              </a:lnSpc>
              <a:spcBef>
                <a:spcPts val="0"/>
              </a:spcBef>
              <a:spcAft>
                <a:spcPts val="0"/>
              </a:spcAft>
              <a:buSzPts val="2700"/>
              <a:buFont typeface="+mj-lt"/>
              <a:buAutoNum type="arabicPeriod"/>
            </a:pPr>
            <a:r>
              <a:rPr lang="en-IN" sz="2700" dirty="0">
                <a:latin typeface="Calibri"/>
                <a:ea typeface="Calibri"/>
                <a:cs typeface="Calibri"/>
                <a:sym typeface="Calibri"/>
              </a:rPr>
              <a:t>Fulfilment_center_info.csv </a:t>
            </a:r>
            <a:endParaRPr sz="2700" dirty="0">
              <a:latin typeface="Calibri"/>
              <a:ea typeface="Calibri"/>
              <a:cs typeface="Calibri"/>
              <a:sym typeface="Calibri"/>
            </a:endParaRPr>
          </a:p>
          <a:p>
            <a:pPr marL="571500" lvl="0" indent="-514350" algn="l" rtl="0">
              <a:lnSpc>
                <a:spcPct val="115000"/>
              </a:lnSpc>
              <a:spcBef>
                <a:spcPts val="0"/>
              </a:spcBef>
              <a:spcAft>
                <a:spcPts val="0"/>
              </a:spcAft>
              <a:buSzPts val="2700"/>
              <a:buFont typeface="+mj-lt"/>
              <a:buAutoNum type="arabicPeriod"/>
            </a:pPr>
            <a:r>
              <a:rPr lang="en-IN" sz="2700" dirty="0">
                <a:latin typeface="Calibri"/>
                <a:ea typeface="Calibri"/>
                <a:cs typeface="Calibri"/>
                <a:sym typeface="Calibri"/>
              </a:rPr>
              <a:t>Meal_info.csv</a:t>
            </a:r>
            <a:endParaRPr sz="3000" dirty="0">
              <a:latin typeface="Calibri"/>
              <a:ea typeface="Calibri"/>
              <a:cs typeface="Calibri"/>
              <a:sym typeface="Calibri"/>
            </a:endParaRPr>
          </a:p>
        </p:txBody>
      </p:sp>
      <p:sp>
        <p:nvSpPr>
          <p:cNvPr id="173" name="Google Shape;173;g195ce442002_0_58"/>
          <p:cNvSpPr txBox="1"/>
          <p:nvPr/>
        </p:nvSpPr>
        <p:spPr>
          <a:xfrm>
            <a:off x="1165275" y="5367950"/>
            <a:ext cx="229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8"/>
        <p:cNvGrpSpPr/>
        <p:nvPr/>
      </p:nvGrpSpPr>
      <p:grpSpPr>
        <a:xfrm>
          <a:off x="0" y="0"/>
          <a:ext cx="0" cy="0"/>
          <a:chOff x="0" y="0"/>
          <a:chExt cx="0" cy="0"/>
        </a:xfrm>
      </p:grpSpPr>
      <p:sp>
        <p:nvSpPr>
          <p:cNvPr id="179" name="Google Shape;179;g195ce442002_0_16"/>
          <p:cNvSpPr txBox="1">
            <a:spLocks noGrp="1"/>
          </p:cNvSpPr>
          <p:nvPr>
            <p:ph type="ctrTitle"/>
          </p:nvPr>
        </p:nvSpPr>
        <p:spPr>
          <a:xfrm>
            <a:off x="451325" y="0"/>
            <a:ext cx="7772400" cy="1470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IN" sz="4150" b="1" i="1">
                <a:latin typeface="Calibri"/>
                <a:ea typeface="Calibri"/>
                <a:cs typeface="Calibri"/>
                <a:sym typeface="Calibri"/>
              </a:rPr>
              <a:t>DESCRIPTIVE STATISTICS</a:t>
            </a:r>
            <a:endParaRPr sz="4150" b="1" i="1">
              <a:latin typeface="Calibri"/>
              <a:ea typeface="Calibri"/>
              <a:cs typeface="Calibri"/>
              <a:sym typeface="Calibri"/>
            </a:endParaRPr>
          </a:p>
          <a:p>
            <a:pPr marL="0" lvl="0" indent="0" algn="l" rtl="0">
              <a:spcBef>
                <a:spcPts val="1200"/>
              </a:spcBef>
              <a:spcAft>
                <a:spcPts val="0"/>
              </a:spcAft>
              <a:buSzPts val="990"/>
              <a:buNone/>
            </a:pPr>
            <a:endParaRPr sz="4680" b="1" i="1"/>
          </a:p>
        </p:txBody>
      </p:sp>
      <p:sp>
        <p:nvSpPr>
          <p:cNvPr id="180" name="Google Shape;180;g195ce442002_0_16"/>
          <p:cNvSpPr txBox="1">
            <a:spLocks noGrp="1"/>
          </p:cNvSpPr>
          <p:nvPr>
            <p:ph type="subTitle" idx="1"/>
          </p:nvPr>
        </p:nvSpPr>
        <p:spPr>
          <a:xfrm>
            <a:off x="451325" y="952575"/>
            <a:ext cx="6400800" cy="503400"/>
          </a:xfrm>
          <a:prstGeom prst="rect">
            <a:avLst/>
          </a:prstGeom>
          <a:solidFill>
            <a:schemeClr val="lt2"/>
          </a:solidFill>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IN" sz="2400" i="1" u="sng" dirty="0">
                <a:latin typeface="Calibri"/>
                <a:ea typeface="Calibri"/>
                <a:cs typeface="Calibri"/>
                <a:sym typeface="Calibri"/>
              </a:rPr>
              <a:t>For Categorical Data types:-</a:t>
            </a:r>
            <a:endParaRPr sz="2400" i="1" u="sng" dirty="0">
              <a:latin typeface="Calibri"/>
              <a:ea typeface="Calibri"/>
              <a:cs typeface="Calibri"/>
              <a:sym typeface="Calibri"/>
            </a:endParaRPr>
          </a:p>
        </p:txBody>
      </p:sp>
      <p:pic>
        <p:nvPicPr>
          <p:cNvPr id="181" name="Google Shape;181;g195ce442002_0_16"/>
          <p:cNvPicPr preferRelativeResize="0"/>
          <p:nvPr/>
        </p:nvPicPr>
        <p:blipFill>
          <a:blip r:embed="rId3">
            <a:alphaModFix/>
          </a:blip>
          <a:stretch>
            <a:fillRect/>
          </a:stretch>
        </p:blipFill>
        <p:spPr>
          <a:xfrm>
            <a:off x="383700" y="1455975"/>
            <a:ext cx="7456716" cy="1752600"/>
          </a:xfrm>
          <a:prstGeom prst="rect">
            <a:avLst/>
          </a:prstGeom>
          <a:noFill/>
          <a:ln>
            <a:noFill/>
          </a:ln>
        </p:spPr>
      </p:pic>
      <p:pic>
        <p:nvPicPr>
          <p:cNvPr id="182" name="Google Shape;182;g195ce442002_0_16"/>
          <p:cNvPicPr preferRelativeResize="0"/>
          <p:nvPr/>
        </p:nvPicPr>
        <p:blipFill>
          <a:blip r:embed="rId4">
            <a:alphaModFix/>
          </a:blip>
          <a:stretch>
            <a:fillRect/>
          </a:stretch>
        </p:blipFill>
        <p:spPr>
          <a:xfrm>
            <a:off x="311288" y="4126050"/>
            <a:ext cx="7467599" cy="2647950"/>
          </a:xfrm>
          <a:prstGeom prst="rect">
            <a:avLst/>
          </a:prstGeom>
          <a:noFill/>
          <a:ln>
            <a:noFill/>
          </a:ln>
        </p:spPr>
      </p:pic>
      <p:sp>
        <p:nvSpPr>
          <p:cNvPr id="183" name="Google Shape;183;g195ce442002_0_16"/>
          <p:cNvSpPr txBox="1">
            <a:spLocks noGrp="1"/>
          </p:cNvSpPr>
          <p:nvPr>
            <p:ph type="subTitle" idx="1"/>
          </p:nvPr>
        </p:nvSpPr>
        <p:spPr>
          <a:xfrm>
            <a:off x="451325" y="3314575"/>
            <a:ext cx="6400800" cy="503400"/>
          </a:xfrm>
          <a:prstGeom prst="rect">
            <a:avLst/>
          </a:prstGeom>
          <a:solidFill>
            <a:schemeClr val="lt2"/>
          </a:solidFill>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IN" sz="2400" i="1" u="sng" dirty="0">
                <a:latin typeface="Calibri"/>
                <a:ea typeface="Calibri"/>
                <a:cs typeface="Calibri"/>
                <a:sym typeface="Calibri"/>
              </a:rPr>
              <a:t>For Numerical Data types:-</a:t>
            </a:r>
            <a:endParaRPr sz="2400" i="1" u="sng"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8"/>
        <p:cNvGrpSpPr/>
        <p:nvPr/>
      </p:nvGrpSpPr>
      <p:grpSpPr>
        <a:xfrm>
          <a:off x="0" y="0"/>
          <a:ext cx="0" cy="0"/>
          <a:chOff x="0" y="0"/>
          <a:chExt cx="0" cy="0"/>
        </a:xfrm>
      </p:grpSpPr>
      <p:sp>
        <p:nvSpPr>
          <p:cNvPr id="189" name="Google Shape;189;g195ce442002_0_22"/>
          <p:cNvSpPr txBox="1">
            <a:spLocks noGrp="1"/>
          </p:cNvSpPr>
          <p:nvPr>
            <p:ph type="ctrTitle"/>
          </p:nvPr>
        </p:nvSpPr>
        <p:spPr>
          <a:xfrm>
            <a:off x="298700" y="-76825"/>
            <a:ext cx="8845500" cy="777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IN" sz="3800" b="1" i="1">
                <a:latin typeface="Calibri"/>
                <a:ea typeface="Calibri"/>
                <a:cs typeface="Calibri"/>
                <a:sym typeface="Calibri"/>
              </a:rPr>
              <a:t>Univariate Analysis- Numerical Variables </a:t>
            </a:r>
            <a:endParaRPr sz="3800" b="1" i="1">
              <a:latin typeface="Calibri"/>
              <a:ea typeface="Calibri"/>
              <a:cs typeface="Calibri"/>
              <a:sym typeface="Calibri"/>
            </a:endParaRPr>
          </a:p>
        </p:txBody>
      </p:sp>
      <p:sp>
        <p:nvSpPr>
          <p:cNvPr id="190" name="Google Shape;190;g195ce442002_0_22"/>
          <p:cNvSpPr txBox="1">
            <a:spLocks noGrp="1"/>
          </p:cNvSpPr>
          <p:nvPr>
            <p:ph type="subTitle" idx="1"/>
          </p:nvPr>
        </p:nvSpPr>
        <p:spPr>
          <a:xfrm>
            <a:off x="298700" y="4279075"/>
            <a:ext cx="8559300" cy="2336100"/>
          </a:xfrm>
          <a:prstGeom prst="rect">
            <a:avLst/>
          </a:prstGeom>
          <a:solidFill>
            <a:schemeClr val="lt2"/>
          </a:solidFill>
        </p:spPr>
        <p:txBody>
          <a:bodyPr spcFirstLastPara="1" wrap="square" lIns="91425" tIns="91425" rIns="91425" bIns="91425" anchor="t" anchorCtr="0">
            <a:normAutofit/>
          </a:bodyPr>
          <a:lstStyle/>
          <a:p>
            <a:pPr marL="457200" lvl="0" indent="-361950" algn="l" rtl="0">
              <a:lnSpc>
                <a:spcPct val="80000"/>
              </a:lnSpc>
              <a:spcBef>
                <a:spcPts val="0"/>
              </a:spcBef>
              <a:spcAft>
                <a:spcPts val="0"/>
              </a:spcAft>
              <a:buSzPts val="2100"/>
              <a:buFont typeface="Calibri"/>
              <a:buAutoNum type="arabicPeriod"/>
            </a:pPr>
            <a:r>
              <a:rPr lang="en-IN" sz="2100" i="1" dirty="0">
                <a:latin typeface="Calibri"/>
                <a:ea typeface="Calibri"/>
                <a:cs typeface="Calibri"/>
                <a:sym typeface="Calibri"/>
              </a:rPr>
              <a:t>Most of the orders  having base price range in between 200 to 400.</a:t>
            </a:r>
          </a:p>
          <a:p>
            <a:pPr marL="457200" lvl="0" indent="-361950" algn="l" rtl="0">
              <a:lnSpc>
                <a:spcPct val="80000"/>
              </a:lnSpc>
              <a:spcBef>
                <a:spcPts val="0"/>
              </a:spcBef>
              <a:spcAft>
                <a:spcPts val="0"/>
              </a:spcAft>
              <a:buSzPts val="2100"/>
              <a:buFont typeface="Calibri"/>
              <a:buAutoNum type="arabicPeriod"/>
            </a:pPr>
            <a:endParaRPr sz="2100" i="1" dirty="0">
              <a:latin typeface="Calibri"/>
              <a:ea typeface="Calibri"/>
              <a:cs typeface="Calibri"/>
              <a:sym typeface="Calibri"/>
            </a:endParaRPr>
          </a:p>
          <a:p>
            <a:pPr marL="457200" lvl="0" indent="-361950" algn="l" rtl="0">
              <a:lnSpc>
                <a:spcPct val="80000"/>
              </a:lnSpc>
              <a:spcBef>
                <a:spcPts val="0"/>
              </a:spcBef>
              <a:spcAft>
                <a:spcPts val="0"/>
              </a:spcAft>
              <a:buSzPts val="2100"/>
              <a:buFont typeface="Calibri"/>
              <a:buAutoNum type="arabicPeriod"/>
            </a:pPr>
            <a:r>
              <a:rPr lang="en-IN" sz="2100" i="1" dirty="0">
                <a:latin typeface="Calibri"/>
                <a:ea typeface="Calibri"/>
                <a:cs typeface="Calibri"/>
                <a:sym typeface="Calibri"/>
              </a:rPr>
              <a:t>Checkout price ranges varies similar to base price with a little discount.</a:t>
            </a:r>
          </a:p>
          <a:p>
            <a:pPr marL="457200" lvl="0" indent="-361950" algn="l" rtl="0">
              <a:lnSpc>
                <a:spcPct val="80000"/>
              </a:lnSpc>
              <a:spcBef>
                <a:spcPts val="0"/>
              </a:spcBef>
              <a:spcAft>
                <a:spcPts val="0"/>
              </a:spcAft>
              <a:buSzPts val="2100"/>
              <a:buFont typeface="Calibri"/>
              <a:buAutoNum type="arabicPeriod"/>
            </a:pPr>
            <a:endParaRPr sz="2100" i="1" dirty="0">
              <a:latin typeface="Calibri"/>
              <a:ea typeface="Calibri"/>
              <a:cs typeface="Calibri"/>
              <a:sym typeface="Calibri"/>
            </a:endParaRPr>
          </a:p>
          <a:p>
            <a:pPr marL="457200" lvl="0" indent="-361950" algn="l" rtl="0">
              <a:lnSpc>
                <a:spcPct val="80000"/>
              </a:lnSpc>
              <a:spcBef>
                <a:spcPts val="0"/>
              </a:spcBef>
              <a:spcAft>
                <a:spcPts val="0"/>
              </a:spcAft>
              <a:buSzPts val="2100"/>
              <a:buFont typeface="Calibri"/>
              <a:buAutoNum type="arabicPeriod"/>
            </a:pPr>
            <a:r>
              <a:rPr lang="en-IN" sz="2100" i="1" dirty="0">
                <a:latin typeface="Calibri"/>
                <a:ea typeface="Calibri"/>
                <a:cs typeface="Calibri"/>
                <a:sym typeface="Calibri"/>
              </a:rPr>
              <a:t>Maximum orders placed from restaurant are  having operation area within 3.5 to 4.5 </a:t>
            </a:r>
            <a:r>
              <a:rPr lang="en-IN" sz="2100" i="1" dirty="0" err="1">
                <a:latin typeface="Calibri"/>
                <a:ea typeface="Calibri"/>
                <a:cs typeface="Calibri"/>
                <a:sym typeface="Calibri"/>
              </a:rPr>
              <a:t>SqKm</a:t>
            </a:r>
            <a:r>
              <a:rPr lang="en-IN" sz="2100" i="1" dirty="0">
                <a:latin typeface="Calibri"/>
                <a:ea typeface="Calibri"/>
                <a:cs typeface="Calibri"/>
                <a:sym typeface="Calibri"/>
              </a:rPr>
              <a:t>.</a:t>
            </a:r>
            <a:endParaRPr sz="2100" i="1" dirty="0">
              <a:latin typeface="Calibri"/>
              <a:ea typeface="Calibri"/>
              <a:cs typeface="Calibri"/>
              <a:sym typeface="Calibri"/>
            </a:endParaRPr>
          </a:p>
        </p:txBody>
      </p:sp>
      <p:pic>
        <p:nvPicPr>
          <p:cNvPr id="191" name="Google Shape;191;g195ce442002_0_22"/>
          <p:cNvPicPr preferRelativeResize="0"/>
          <p:nvPr/>
        </p:nvPicPr>
        <p:blipFill>
          <a:blip r:embed="rId3">
            <a:alphaModFix/>
          </a:blip>
          <a:stretch>
            <a:fillRect/>
          </a:stretch>
        </p:blipFill>
        <p:spPr>
          <a:xfrm>
            <a:off x="298700" y="701075"/>
            <a:ext cx="8559301" cy="357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95ce442002_0_28"/>
          <p:cNvSpPr txBox="1">
            <a:spLocks noGrp="1"/>
          </p:cNvSpPr>
          <p:nvPr>
            <p:ph type="ctrTitle"/>
          </p:nvPr>
        </p:nvSpPr>
        <p:spPr>
          <a:xfrm>
            <a:off x="81525" y="93750"/>
            <a:ext cx="8686800" cy="825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IN" sz="3800" b="1" i="1">
                <a:latin typeface="Calibri"/>
                <a:ea typeface="Calibri"/>
                <a:cs typeface="Calibri"/>
                <a:sym typeface="Calibri"/>
              </a:rPr>
              <a:t>Univariate Analysis- Categorical Variables </a:t>
            </a:r>
            <a:endParaRPr sz="6500" b="1" i="1">
              <a:latin typeface="Calibri"/>
              <a:ea typeface="Calibri"/>
              <a:cs typeface="Calibri"/>
              <a:sym typeface="Calibri"/>
            </a:endParaRPr>
          </a:p>
        </p:txBody>
      </p:sp>
      <p:pic>
        <p:nvPicPr>
          <p:cNvPr id="198" name="Google Shape;198;g195ce442002_0_28"/>
          <p:cNvPicPr preferRelativeResize="0"/>
          <p:nvPr/>
        </p:nvPicPr>
        <p:blipFill>
          <a:blip r:embed="rId3">
            <a:alphaModFix/>
          </a:blip>
          <a:stretch>
            <a:fillRect/>
          </a:stretch>
        </p:blipFill>
        <p:spPr>
          <a:xfrm>
            <a:off x="0" y="918750"/>
            <a:ext cx="9144001" cy="586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3"/>
        <p:cNvGrpSpPr/>
        <p:nvPr/>
      </p:nvGrpSpPr>
      <p:grpSpPr>
        <a:xfrm>
          <a:off x="0" y="0"/>
          <a:ext cx="0" cy="0"/>
          <a:chOff x="0" y="0"/>
          <a:chExt cx="0" cy="0"/>
        </a:xfrm>
      </p:grpSpPr>
      <p:sp>
        <p:nvSpPr>
          <p:cNvPr id="204" name="Google Shape;204;g18f8e557dce_1_0"/>
          <p:cNvSpPr txBox="1">
            <a:spLocks noGrp="1"/>
          </p:cNvSpPr>
          <p:nvPr>
            <p:ph type="ctrTitle"/>
          </p:nvPr>
        </p:nvSpPr>
        <p:spPr>
          <a:xfrm>
            <a:off x="311700" y="306319"/>
            <a:ext cx="8520600" cy="77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IN" sz="3700" b="1" i="1">
                <a:latin typeface="Calibri"/>
                <a:ea typeface="Calibri"/>
                <a:cs typeface="Calibri"/>
                <a:sym typeface="Calibri"/>
              </a:rPr>
              <a:t>Univariate Analysis- Categorical Variables </a:t>
            </a:r>
            <a:endParaRPr sz="3700" b="1" i="1">
              <a:latin typeface="Calibri"/>
              <a:ea typeface="Calibri"/>
              <a:cs typeface="Calibri"/>
              <a:sym typeface="Calibri"/>
            </a:endParaRPr>
          </a:p>
        </p:txBody>
      </p:sp>
      <p:sp>
        <p:nvSpPr>
          <p:cNvPr id="205" name="Google Shape;205;g18f8e557dce_1_0"/>
          <p:cNvSpPr txBox="1">
            <a:spLocks noGrp="1"/>
          </p:cNvSpPr>
          <p:nvPr>
            <p:ph type="subTitle" idx="1"/>
          </p:nvPr>
        </p:nvSpPr>
        <p:spPr>
          <a:xfrm>
            <a:off x="311700" y="1848500"/>
            <a:ext cx="8520600" cy="3118200"/>
          </a:xfrm>
          <a:prstGeom prst="rect">
            <a:avLst/>
          </a:prstGeom>
          <a:solidFill>
            <a:schemeClr val="lt2"/>
          </a:solidFill>
        </p:spPr>
        <p:txBody>
          <a:bodyPr spcFirstLastPara="1" wrap="square" lIns="91425" tIns="91425" rIns="91425" bIns="91425" anchor="t" anchorCtr="0">
            <a:normAutofit/>
          </a:bodyPr>
          <a:lstStyle/>
          <a:p>
            <a:pPr marL="457200" lvl="0" indent="-374650" algn="l" rtl="0">
              <a:spcBef>
                <a:spcPts val="0"/>
              </a:spcBef>
              <a:spcAft>
                <a:spcPts val="0"/>
              </a:spcAft>
              <a:buSzPts val="2300"/>
              <a:buFont typeface="Calibri"/>
              <a:buAutoNum type="arabicPeriod"/>
            </a:pPr>
            <a:r>
              <a:rPr lang="en-IN" sz="2300">
                <a:latin typeface="Calibri"/>
                <a:ea typeface="Calibri"/>
                <a:cs typeface="Calibri"/>
                <a:sym typeface="Calibri"/>
              </a:rPr>
              <a:t>Beverages and Rice Bowl are the food category which has the highest number of orders and Soup and Fish are the food category with least number of orders.</a:t>
            </a:r>
            <a:endParaRPr sz="2300">
              <a:latin typeface="Calibri"/>
              <a:ea typeface="Calibri"/>
              <a:cs typeface="Calibri"/>
              <a:sym typeface="Calibri"/>
            </a:endParaRPr>
          </a:p>
          <a:p>
            <a:pPr marL="457200" lvl="0" indent="-374650" algn="l" rtl="0">
              <a:spcBef>
                <a:spcPts val="0"/>
              </a:spcBef>
              <a:spcAft>
                <a:spcPts val="0"/>
              </a:spcAft>
              <a:buSzPts val="2300"/>
              <a:buFont typeface="Calibri"/>
              <a:buAutoNum type="arabicPeriod"/>
            </a:pPr>
            <a:r>
              <a:rPr lang="en-IN" sz="2300">
                <a:latin typeface="Calibri"/>
                <a:ea typeface="Calibri"/>
                <a:cs typeface="Calibri"/>
                <a:sym typeface="Calibri"/>
              </a:rPr>
              <a:t>In specific Cuisine-Food Category has the highest number of orders.In that Food Category we could see that Indian-Rice Bowl has the highest number of orders and Indian-Biriyani has the least no of orders.</a:t>
            </a:r>
            <a:endParaRPr sz="2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2388</Words>
  <Application>Microsoft Office PowerPoint</Application>
  <PresentationFormat>On-screen Show (4:3)</PresentationFormat>
  <Paragraphs>315</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Merriweather Black</vt:lpstr>
      <vt:lpstr>Merriweather</vt:lpstr>
      <vt:lpstr>Montserrat</vt:lpstr>
      <vt:lpstr>Lato</vt:lpstr>
      <vt:lpstr>Focus</vt:lpstr>
      <vt:lpstr>PowerPoint Presentation</vt:lpstr>
      <vt:lpstr>PowerPoint Presentation</vt:lpstr>
      <vt:lpstr>Data Set</vt:lpstr>
      <vt:lpstr>Supervised Learning Regression(SLR) Steps: </vt:lpstr>
      <vt:lpstr>Aggregation of Data using Python</vt:lpstr>
      <vt:lpstr>DESCRIPTIVE STATISTICS </vt:lpstr>
      <vt:lpstr>Univariate Analysis- Numerical Variables </vt:lpstr>
      <vt:lpstr>Univariate Analysis- Categorical Variables </vt:lpstr>
      <vt:lpstr>Univariate Analysis- Categorical Variables </vt:lpstr>
      <vt:lpstr>PowerPoint Presentation</vt:lpstr>
      <vt:lpstr>No. of Orders vs Checkout_Price and Base_Price</vt:lpstr>
      <vt:lpstr>Bivariate Analysis: No. of Orders vs Category (Categorical) </vt:lpstr>
      <vt:lpstr>Bivariate Analysis : Number of Orders VS Cuisine and Center_Type</vt:lpstr>
      <vt:lpstr>Bivariate Analysis: No. of Orders vs Discount </vt:lpstr>
      <vt:lpstr>Multivariate analysis</vt:lpstr>
      <vt:lpstr>Missing Value</vt:lpstr>
      <vt:lpstr>Outlier Analysis</vt:lpstr>
      <vt:lpstr>Data Encoding &amp;  Scaling </vt:lpstr>
      <vt:lpstr>Train Test Split</vt:lpstr>
      <vt:lpstr>Base Model </vt:lpstr>
      <vt:lpstr>Base Model Summary-2</vt:lpstr>
      <vt:lpstr>Base Model Summary-3</vt:lpstr>
      <vt:lpstr>Statistical Tests to find Significant Columns </vt:lpstr>
      <vt:lpstr>Statistical Tests to find Significant Columns </vt:lpstr>
      <vt:lpstr>Statistical Tests to test the Assumption of Base Model</vt:lpstr>
      <vt:lpstr>Before Model Assumptions:  </vt:lpstr>
      <vt:lpstr>VIF Analysis for Multicollinearity :</vt:lpstr>
      <vt:lpstr>After Model Assumptions: Linearity </vt:lpstr>
      <vt:lpstr>After Model Assumptions:                                   No AutoCorrelation</vt:lpstr>
      <vt:lpstr>After Model Assumptions:  No Heteroskedasticity</vt:lpstr>
      <vt:lpstr>PowerPoint Presentation</vt:lpstr>
      <vt:lpstr>Base Model using results of  VIF Analysis.</vt:lpstr>
      <vt:lpstr>All the Variables barring Center_Type are Significant. </vt:lpstr>
      <vt:lpstr>Base Model using results of  VIF Analysis-3</vt:lpstr>
      <vt:lpstr>Comparing Regression Results of Base Models. </vt:lpstr>
      <vt:lpstr>Intermediate Models: Decision Tree, Random Forest, XG-Boost</vt:lpstr>
      <vt:lpstr>Comparing Results of Models </vt:lpstr>
      <vt:lpstr>Hyper Parameter Tuning using Grid Search CV</vt:lpstr>
      <vt:lpstr>Final Results including Random Forest with Grid Search CV</vt:lpstr>
      <vt:lpstr>Graphical Representation of Result</vt:lpstr>
      <vt:lpstr>Final 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yasharth Sri</cp:lastModifiedBy>
  <cp:revision>2</cp:revision>
  <dcterms:created xsi:type="dcterms:W3CDTF">2017-03-30T12:09:41Z</dcterms:created>
  <dcterms:modified xsi:type="dcterms:W3CDTF">2022-12-22T19:47:44Z</dcterms:modified>
</cp:coreProperties>
</file>