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09" r:id="rId5"/>
    <p:sldId id="310" r:id="rId6"/>
    <p:sldId id="311" r:id="rId7"/>
    <p:sldId id="312" r:id="rId8"/>
    <p:sldId id="313" r:id="rId9"/>
    <p:sldId id="31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5/17/2025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5/17/2025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5/17/2025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5/17/2025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5/17/2025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5/17/2025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5/17/2025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5/17/2025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5/17/2025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5/17/2025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2D56-9737-2419-A928-2062E9AFACE2}"/>
              </a:ext>
            </a:extLst>
          </p:cNvPr>
          <p:cNvSpPr>
            <a:spLocks noGrp="1"/>
          </p:cNvSpPr>
          <p:nvPr>
            <p:ph type="ctrTitle"/>
          </p:nvPr>
        </p:nvSpPr>
        <p:spPr/>
        <p:txBody>
          <a:bodyPr>
            <a:normAutofit fontScale="90000"/>
          </a:bodyPr>
          <a:lstStyle/>
          <a:p>
            <a:r>
              <a:rPr lang="en-US" b="1" dirty="0">
                <a:solidFill>
                  <a:srgbClr val="7030A0"/>
                </a:solidFill>
                <a:latin typeface="Arial Black" panose="020B0A04020102020204" pitchFamily="34" charset="0"/>
              </a:rPr>
              <a:t>HR Analytics – Predicting Employee Attrition</a:t>
            </a:r>
            <a:endParaRPr lang="en-IN" b="1" dirty="0">
              <a:solidFill>
                <a:srgbClr val="7030A0"/>
              </a:solidFill>
              <a:latin typeface="Arial Black" panose="020B0A04020102020204" pitchFamily="34" charset="0"/>
            </a:endParaRPr>
          </a:p>
        </p:txBody>
      </p:sp>
      <p:sp>
        <p:nvSpPr>
          <p:cNvPr id="3" name="Subtitle 2">
            <a:extLst>
              <a:ext uri="{FF2B5EF4-FFF2-40B4-BE49-F238E27FC236}">
                <a16:creationId xmlns:a16="http://schemas.microsoft.com/office/drawing/2014/main" id="{BA6A79B2-10B0-F7C7-4EDF-085B4FE6A353}"/>
              </a:ext>
            </a:extLst>
          </p:cNvPr>
          <p:cNvSpPr>
            <a:spLocks noGrp="1"/>
          </p:cNvSpPr>
          <p:nvPr>
            <p:ph type="subTitle" idx="1"/>
          </p:nvPr>
        </p:nvSpPr>
        <p:spPr/>
        <p:txBody>
          <a:bodyPr/>
          <a:lstStyle/>
          <a:p>
            <a:r>
              <a:rPr lang="en-US" b="1" i="1" dirty="0">
                <a:solidFill>
                  <a:srgbClr val="0070C0"/>
                </a:solidFill>
                <a:latin typeface="Arial Black" panose="020B0A04020102020204" pitchFamily="34" charset="0"/>
              </a:rPr>
              <a:t>Data Analytics Internship Project Submission</a:t>
            </a:r>
            <a:endParaRPr lang="en-US" b="1" dirty="0">
              <a:solidFill>
                <a:srgbClr val="0070C0"/>
              </a:solidFill>
              <a:latin typeface="Arial Black" panose="020B0A04020102020204" pitchFamily="34" charset="0"/>
            </a:endParaRPr>
          </a:p>
          <a:p>
            <a:endParaRPr lang="en-IN" dirty="0"/>
          </a:p>
        </p:txBody>
      </p:sp>
    </p:spTree>
    <p:extLst>
      <p:ext uri="{BB962C8B-B14F-4D97-AF65-F5344CB8AC3E}">
        <p14:creationId xmlns:p14="http://schemas.microsoft.com/office/powerpoint/2010/main" val="1050052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B032-2308-CB6C-CB26-BDE0E96786C1}"/>
              </a:ext>
            </a:extLst>
          </p:cNvPr>
          <p:cNvSpPr>
            <a:spLocks noGrp="1"/>
          </p:cNvSpPr>
          <p:nvPr>
            <p:ph type="title"/>
          </p:nvPr>
        </p:nvSpPr>
        <p:spPr/>
        <p:txBody>
          <a:bodyPr>
            <a:normAutofit/>
          </a:bodyPr>
          <a:lstStyle/>
          <a:p>
            <a:r>
              <a:rPr lang="en-IN" sz="4800" b="1" u="sng" dirty="0">
                <a:solidFill>
                  <a:schemeClr val="tx1">
                    <a:lumMod val="95000"/>
                    <a:lumOff val="5000"/>
                  </a:schemeClr>
                </a:solidFill>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5A93FEE7-8575-06E5-6C03-D999116E7009}"/>
              </a:ext>
            </a:extLst>
          </p:cNvPr>
          <p:cNvSpPr>
            <a:spLocks noGrp="1"/>
          </p:cNvSpPr>
          <p:nvPr>
            <p:ph idx="1"/>
          </p:nvPr>
        </p:nvSpPr>
        <p:spPr/>
        <p:txBody>
          <a:bodyPr/>
          <a:lstStyle/>
          <a:p>
            <a:r>
              <a:rPr lang="en-US" sz="3200" dirty="0">
                <a:latin typeface="Calisto MT" panose="02040603050505030304" pitchFamily="18" charset="0"/>
              </a:rPr>
              <a:t>Employee attrition is a critical challenge in human resource management. Understanding the reasons behind employee exits helps organizations improve retention strategies. This project focuses on using HR data analytics to identify key drivers of attrition and build predictive models.</a:t>
            </a:r>
          </a:p>
          <a:p>
            <a:endParaRPr lang="en-IN" dirty="0"/>
          </a:p>
        </p:txBody>
      </p:sp>
    </p:spTree>
    <p:extLst>
      <p:ext uri="{BB962C8B-B14F-4D97-AF65-F5344CB8AC3E}">
        <p14:creationId xmlns:p14="http://schemas.microsoft.com/office/powerpoint/2010/main" val="335917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9BF8-BFA8-D9B5-9A09-C90475558060}"/>
              </a:ext>
            </a:extLst>
          </p:cNvPr>
          <p:cNvSpPr>
            <a:spLocks noGrp="1"/>
          </p:cNvSpPr>
          <p:nvPr>
            <p:ph type="title"/>
          </p:nvPr>
        </p:nvSpPr>
        <p:spPr/>
        <p:txBody>
          <a:bodyPr>
            <a:normAutofit/>
          </a:bodyPr>
          <a:lstStyle/>
          <a:p>
            <a:r>
              <a:rPr lang="en-IN" sz="4800" b="1" u="sng" dirty="0">
                <a:latin typeface="Arial Black" panose="020B0A04020102020204" pitchFamily="34" charset="0"/>
              </a:rPr>
              <a:t>Abstract:</a:t>
            </a:r>
          </a:p>
        </p:txBody>
      </p:sp>
      <p:sp>
        <p:nvSpPr>
          <p:cNvPr id="3" name="Content Placeholder 2">
            <a:extLst>
              <a:ext uri="{FF2B5EF4-FFF2-40B4-BE49-F238E27FC236}">
                <a16:creationId xmlns:a16="http://schemas.microsoft.com/office/drawing/2014/main" id="{3AE86933-A2BA-1EA2-BBDE-C372B5A4BC04}"/>
              </a:ext>
            </a:extLst>
          </p:cNvPr>
          <p:cNvSpPr>
            <a:spLocks noGrp="1"/>
          </p:cNvSpPr>
          <p:nvPr>
            <p:ph idx="1"/>
          </p:nvPr>
        </p:nvSpPr>
        <p:spPr/>
        <p:txBody>
          <a:bodyPr>
            <a:normAutofit/>
          </a:bodyPr>
          <a:lstStyle/>
          <a:p>
            <a:r>
              <a:rPr lang="en-US" sz="3200" dirty="0">
                <a:latin typeface="Calisto MT" panose="02040603050505030304" pitchFamily="18" charset="0"/>
              </a:rPr>
              <a:t>The goal of this project is to explore employee data, analyze attrition patterns, and build a classification model to predict whether an employee is likely to leave. By integrating machine learning and Power BI visualizations, the project offers actionable insights for HR departments to reduce attrition rates.</a:t>
            </a:r>
          </a:p>
          <a:p>
            <a:endParaRPr lang="en-IN" sz="3200" dirty="0">
              <a:latin typeface="Calisto MT" panose="02040603050505030304" pitchFamily="18" charset="0"/>
            </a:endParaRPr>
          </a:p>
        </p:txBody>
      </p:sp>
    </p:spTree>
    <p:extLst>
      <p:ext uri="{BB962C8B-B14F-4D97-AF65-F5344CB8AC3E}">
        <p14:creationId xmlns:p14="http://schemas.microsoft.com/office/powerpoint/2010/main" val="61467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7F8C-525A-3829-3817-34E748EF26E8}"/>
              </a:ext>
            </a:extLst>
          </p:cNvPr>
          <p:cNvSpPr>
            <a:spLocks noGrp="1"/>
          </p:cNvSpPr>
          <p:nvPr>
            <p:ph type="title"/>
          </p:nvPr>
        </p:nvSpPr>
        <p:spPr/>
        <p:txBody>
          <a:bodyPr/>
          <a:lstStyle/>
          <a:p>
            <a:r>
              <a:rPr lang="en-IN" b="1" u="sng" dirty="0">
                <a:latin typeface="Arial Black" panose="020B0A04020102020204" pitchFamily="34" charset="0"/>
              </a:rPr>
              <a:t>Tools Used:</a:t>
            </a:r>
          </a:p>
        </p:txBody>
      </p:sp>
      <p:sp>
        <p:nvSpPr>
          <p:cNvPr id="3" name="Content Placeholder 2">
            <a:extLst>
              <a:ext uri="{FF2B5EF4-FFF2-40B4-BE49-F238E27FC236}">
                <a16:creationId xmlns:a16="http://schemas.microsoft.com/office/drawing/2014/main" id="{0985565F-1F37-16D0-6556-55EF9D802998}"/>
              </a:ext>
            </a:extLst>
          </p:cNvPr>
          <p:cNvSpPr>
            <a:spLocks noGrp="1"/>
          </p:cNvSpPr>
          <p:nvPr>
            <p:ph idx="1"/>
          </p:nvPr>
        </p:nvSpPr>
        <p:spPr/>
        <p:txBody>
          <a:bodyPr>
            <a:normAutofit/>
          </a:bodyPr>
          <a:lstStyle/>
          <a:p>
            <a:pPr>
              <a:buFont typeface="Wingdings" panose="05000000000000000000" pitchFamily="2" charset="2"/>
              <a:buChar char="ü"/>
            </a:pPr>
            <a:r>
              <a:rPr lang="en-IN" sz="3200" dirty="0">
                <a:latin typeface="Calisto MT" panose="02040603050505030304" pitchFamily="18" charset="0"/>
              </a:rPr>
              <a:t>Python (Pandas, Seaborn, Scikit-learn, SHAP)</a:t>
            </a:r>
          </a:p>
          <a:p>
            <a:pPr>
              <a:buFont typeface="Wingdings" panose="05000000000000000000" pitchFamily="2" charset="2"/>
              <a:buChar char="ü"/>
            </a:pPr>
            <a:r>
              <a:rPr lang="en-IN" sz="3200" dirty="0">
                <a:latin typeface="Calisto MT" panose="02040603050505030304" pitchFamily="18" charset="0"/>
              </a:rPr>
              <a:t>Power BI</a:t>
            </a:r>
          </a:p>
          <a:p>
            <a:pPr>
              <a:buFont typeface="Wingdings" panose="05000000000000000000" pitchFamily="2" charset="2"/>
              <a:buChar char="ü"/>
            </a:pPr>
            <a:r>
              <a:rPr lang="en-IN" sz="3200" dirty="0" err="1">
                <a:latin typeface="Calisto MT" panose="02040603050505030304" pitchFamily="18" charset="0"/>
              </a:rPr>
              <a:t>Jupyter</a:t>
            </a:r>
            <a:r>
              <a:rPr lang="en-IN" sz="3200" dirty="0">
                <a:latin typeface="Calisto MT" panose="02040603050505030304" pitchFamily="18" charset="0"/>
              </a:rPr>
              <a:t> Notebook</a:t>
            </a:r>
          </a:p>
          <a:p>
            <a:pPr>
              <a:buFont typeface="Wingdings" panose="05000000000000000000" pitchFamily="2" charset="2"/>
              <a:buChar char="ü"/>
            </a:pPr>
            <a:r>
              <a:rPr lang="en-IN" sz="3200" dirty="0">
                <a:latin typeface="Calisto MT" panose="02040603050505030304" pitchFamily="18" charset="0"/>
              </a:rPr>
              <a:t>Dataset: WA_Fn-UseC_-HR-Employee-Attrition.csv</a:t>
            </a:r>
          </a:p>
          <a:p>
            <a:pPr>
              <a:buFont typeface="Wingdings" panose="05000000000000000000" pitchFamily="2" charset="2"/>
              <a:buChar char="ü"/>
            </a:pPr>
            <a:endParaRPr lang="en-IN" sz="3200" dirty="0">
              <a:latin typeface="Calisto MT" panose="02040603050505030304" pitchFamily="18" charset="0"/>
            </a:endParaRPr>
          </a:p>
        </p:txBody>
      </p:sp>
    </p:spTree>
    <p:extLst>
      <p:ext uri="{BB962C8B-B14F-4D97-AF65-F5344CB8AC3E}">
        <p14:creationId xmlns:p14="http://schemas.microsoft.com/office/powerpoint/2010/main" val="1825296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E21E-C414-CB19-1067-92BFB55E048F}"/>
              </a:ext>
            </a:extLst>
          </p:cNvPr>
          <p:cNvSpPr>
            <a:spLocks noGrp="1"/>
          </p:cNvSpPr>
          <p:nvPr>
            <p:ph type="title"/>
          </p:nvPr>
        </p:nvSpPr>
        <p:spPr/>
        <p:txBody>
          <a:bodyPr>
            <a:normAutofit/>
          </a:bodyPr>
          <a:lstStyle/>
          <a:p>
            <a:r>
              <a:rPr lang="en-US" sz="3600" b="1" u="sng" dirty="0">
                <a:latin typeface="Arial Black" panose="020B0A04020102020204" pitchFamily="34" charset="0"/>
              </a:rPr>
              <a:t>Steps Involved in Building the Project:</a:t>
            </a:r>
            <a:endParaRPr lang="en-IN" sz="3600" b="1" u="sng" dirty="0">
              <a:latin typeface="Arial Black" panose="020B0A04020102020204" pitchFamily="34" charset="0"/>
            </a:endParaRPr>
          </a:p>
        </p:txBody>
      </p:sp>
      <p:sp>
        <p:nvSpPr>
          <p:cNvPr id="4" name="Rectangle 1">
            <a:extLst>
              <a:ext uri="{FF2B5EF4-FFF2-40B4-BE49-F238E27FC236}">
                <a16:creationId xmlns:a16="http://schemas.microsoft.com/office/drawing/2014/main" id="{5A99C283-4899-9797-3131-A633E4E9D0BB}"/>
              </a:ext>
            </a:extLst>
          </p:cNvPr>
          <p:cNvSpPr>
            <a:spLocks noGrp="1" noChangeArrowheads="1"/>
          </p:cNvSpPr>
          <p:nvPr>
            <p:ph idx="1"/>
          </p:nvPr>
        </p:nvSpPr>
        <p:spPr bwMode="auto">
          <a:xfrm>
            <a:off x="1097280" y="2041447"/>
            <a:ext cx="8638327" cy="389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Calisto MT" panose="02040603050505030304" pitchFamily="18" charset="0"/>
              </a:rPr>
              <a:t>Data Cleaning and Preparation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Calisto MT" panose="02040603050505030304" pitchFamily="18" charset="0"/>
              </a:rPr>
              <a:t>Exploratory Data Analysis (EDA)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Calisto MT" panose="02040603050505030304" pitchFamily="18" charset="0"/>
              </a:rPr>
              <a:t>Model Building (Logistic Regression / Decision Tree)</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Calisto MT" panose="02040603050505030304" pitchFamily="18" charset="0"/>
              </a:rPr>
              <a:t>SHAP Value Analysis for Interpretability</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Calisto MT" panose="02040603050505030304" pitchFamily="18" charset="0"/>
              </a:rPr>
              <a:t>Power BI Dashboard Development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Calisto MT" panose="02040603050505030304" pitchFamily="18" charset="0"/>
              </a:rPr>
              <a:t>Insight Generation and Recommendations</a:t>
            </a:r>
          </a:p>
        </p:txBody>
      </p:sp>
    </p:spTree>
    <p:extLst>
      <p:ext uri="{BB962C8B-B14F-4D97-AF65-F5344CB8AC3E}">
        <p14:creationId xmlns:p14="http://schemas.microsoft.com/office/powerpoint/2010/main" val="2097622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4C89-54EC-DB49-1E41-782A488282EA}"/>
              </a:ext>
            </a:extLst>
          </p:cNvPr>
          <p:cNvSpPr>
            <a:spLocks noGrp="1"/>
          </p:cNvSpPr>
          <p:nvPr>
            <p:ph type="title"/>
          </p:nvPr>
        </p:nvSpPr>
        <p:spPr/>
        <p:txBody>
          <a:bodyPr/>
          <a:lstStyle/>
          <a:p>
            <a:r>
              <a:rPr lang="en-IN" b="1" u="sng" dirty="0">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9452C9A2-B3B3-3643-5664-85310FF18307}"/>
              </a:ext>
            </a:extLst>
          </p:cNvPr>
          <p:cNvSpPr>
            <a:spLocks noGrp="1"/>
          </p:cNvSpPr>
          <p:nvPr>
            <p:ph idx="1"/>
          </p:nvPr>
        </p:nvSpPr>
        <p:spPr/>
        <p:txBody>
          <a:bodyPr>
            <a:normAutofit/>
          </a:bodyPr>
          <a:lstStyle/>
          <a:p>
            <a:r>
              <a:rPr lang="en-US" sz="3600" dirty="0">
                <a:latin typeface="Calisto MT" panose="02040603050505030304" pitchFamily="18" charset="0"/>
              </a:rPr>
              <a:t>The project successfully identifies key factors responsible for attrition, such as overtime, lack of promotions, and job dissatisfaction. The developed model can serve as a valuable tool for HR departments to predict and address employee turnover proactively.</a:t>
            </a:r>
          </a:p>
          <a:p>
            <a:endParaRPr lang="en-IN" sz="3600" dirty="0">
              <a:latin typeface="Calisto MT" panose="02040603050505030304" pitchFamily="18" charset="0"/>
            </a:endParaRPr>
          </a:p>
        </p:txBody>
      </p:sp>
    </p:spTree>
    <p:extLst>
      <p:ext uri="{BB962C8B-B14F-4D97-AF65-F5344CB8AC3E}">
        <p14:creationId xmlns:p14="http://schemas.microsoft.com/office/powerpoint/2010/main" val="209254812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{C3101309-763E-4CA7-80F6-61D194D96AF2}tf11437505_win32</Template>
  <TotalTime>10</TotalTime>
  <Words>218</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Black</vt:lpstr>
      <vt:lpstr>Calibri</vt:lpstr>
      <vt:lpstr>Calisto MT</vt:lpstr>
      <vt:lpstr>Georgia Pro Cond Light</vt:lpstr>
      <vt:lpstr>Speak Pro</vt:lpstr>
      <vt:lpstr>Wingdings</vt:lpstr>
      <vt:lpstr>RetrospectVTI</vt:lpstr>
      <vt:lpstr>HR Analytics – Predicting Employee Attrition</vt:lpstr>
      <vt:lpstr>Introduction:</vt:lpstr>
      <vt:lpstr>Abstract:</vt:lpstr>
      <vt:lpstr>Tools Used:</vt:lpstr>
      <vt:lpstr>Steps Involved in Building the Project: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vathalur prasad</dc:creator>
  <cp:lastModifiedBy>vathalur prasad</cp:lastModifiedBy>
  <cp:revision>1</cp:revision>
  <dcterms:created xsi:type="dcterms:W3CDTF">2025-05-17T16:24:44Z</dcterms:created>
  <dcterms:modified xsi:type="dcterms:W3CDTF">2025-05-17T16:35:03Z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