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D894-AEAB-4E3A-BDD0-E89385CEC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Machine Learning-Based Telecom Customer Churn Prediction and Segmentation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4A825-C8F1-34C5-E517-C92BFF737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entury Schoolbook" panose="02040604050505020304" pitchFamily="18" charset="0"/>
              </a:rPr>
              <a:t>A Predictive Approach to Enhance Customer Loyalty and Reduce Churn</a:t>
            </a:r>
            <a:endParaRPr lang="en-IN" sz="2000" dirty="0">
              <a:solidFill>
                <a:srgbClr val="00B0F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8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3DD6-5B2B-D32C-2C54-E792B43B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B9DB-9D85-07BD-8455-38BB7D1B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Implement oversampling techniques like SMOTE or class weights to address imbalance.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Experiment with other ML models like </a:t>
            </a:r>
            <a:r>
              <a:rPr lang="en-US" dirty="0" err="1">
                <a:latin typeface="Calisto MT" panose="02040603050505030304" pitchFamily="18" charset="0"/>
              </a:rPr>
              <a:t>XGBoost</a:t>
            </a:r>
            <a:r>
              <a:rPr lang="en-US" dirty="0">
                <a:latin typeface="Calisto MT" panose="02040603050505030304" pitchFamily="18" charset="0"/>
              </a:rPr>
              <a:t>, Logistic Regression, or Neural 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Use model explainability tools like SHAP or ELI5 to interpret predictions.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Develop a real-time prediction API for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Improve feature engineering with SQL queries to derive new insights.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0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5F04-3749-6AB3-4B41-5558B820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1112F-D831-1DE2-EC75-2AB3D6496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68900"/>
            <a:ext cx="10416441" cy="27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Successfully built a predictive model to identify customers likely to churn.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Created meaningful customer segments to guide retention strategies.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Business impact: Enable telecom companies to proactively reduce churn and increase customer loyalty.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Open to questions.</a:t>
            </a:r>
          </a:p>
        </p:txBody>
      </p:sp>
    </p:spTree>
    <p:extLst>
      <p:ext uri="{BB962C8B-B14F-4D97-AF65-F5344CB8AC3E}">
        <p14:creationId xmlns:p14="http://schemas.microsoft.com/office/powerpoint/2010/main" val="156862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2C45-D292-0692-157C-31DA83A4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Arial Black" panose="020B0A04020102020204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40D8-D18B-EACF-A246-4447F4FC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What is Customer Churn?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latin typeface="Calisto MT" panose="02040603050505030304" pitchFamily="18" charset="0"/>
              </a:rPr>
              <a:t>Customer churn refers to when customers stop using a company’s services. In the telecom </a:t>
            </a:r>
          </a:p>
          <a:p>
            <a:pPr marL="0" indent="0">
              <a:buNone/>
            </a:pPr>
            <a:r>
              <a:rPr lang="en-US" dirty="0">
                <a:latin typeface="Calisto MT" panose="02040603050505030304" pitchFamily="18" charset="0"/>
              </a:rPr>
              <a:t>     industry, churn means losing subscribers who switch to competitors.</a:t>
            </a:r>
          </a:p>
          <a:p>
            <a:r>
              <a:rPr lang="en-US" dirty="0">
                <a:latin typeface="Arial Black" panose="020B0A04020102020204" pitchFamily="34" charset="0"/>
              </a:rPr>
              <a:t> Why is it important for telecom companies?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Calisto MT" panose="02040603050505030304" pitchFamily="18" charset="0"/>
              </a:rPr>
              <a:t>High churn rates lead to revenue loss and increased marketing costs to acquire new customers. Retaining customers is more cost-effective and critical for sustained growth.</a:t>
            </a:r>
          </a:p>
          <a:p>
            <a:r>
              <a:rPr lang="en-IN" dirty="0">
                <a:latin typeface="Arial Black" panose="020B0A04020102020204" pitchFamily="34" charset="0"/>
              </a:rPr>
              <a:t>Project objective: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Calisto MT" panose="02040603050505030304" pitchFamily="18" charset="0"/>
              </a:rPr>
              <a:t>Build a machine learning model to predict which customers are likely to churn, enabling proactive retention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3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809C-BB1E-9BE5-E4EC-DF8FD813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Dataset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4DCE-E399-A7EA-8652-7C1217A6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u="sng" dirty="0">
                <a:latin typeface="Arial Black" panose="020B0A04020102020204" pitchFamily="34" charset="0"/>
              </a:rPr>
              <a:t>Dataset description:</a:t>
            </a:r>
          </a:p>
          <a:p>
            <a:pPr marL="0" indent="0">
              <a:buNone/>
            </a:pPr>
            <a:r>
              <a:rPr lang="en-IN" b="1" u="sng" dirty="0"/>
              <a:t>Source: </a:t>
            </a:r>
            <a:r>
              <a:rPr lang="en-IN" dirty="0">
                <a:latin typeface="Calisto MT" panose="02040603050505030304" pitchFamily="18" charset="0"/>
              </a:rPr>
              <a:t>Telecom customer churn dataset</a:t>
            </a:r>
          </a:p>
          <a:p>
            <a:pPr marL="0" indent="0">
              <a:buNone/>
            </a:pPr>
            <a:r>
              <a:rPr lang="en-US" b="1" u="sng" dirty="0"/>
              <a:t>Records: </a:t>
            </a:r>
            <a:r>
              <a:rPr lang="en-US" dirty="0">
                <a:latin typeface="Calisto MT" panose="02040603050505030304" pitchFamily="18" charset="0"/>
              </a:rPr>
              <a:t>Approximately [1.] customers</a:t>
            </a:r>
            <a:endParaRPr lang="en-IN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IN" b="1" u="sng" dirty="0"/>
              <a:t>Features</a:t>
            </a:r>
            <a:r>
              <a:rPr lang="en-IN" dirty="0"/>
              <a:t>: </a:t>
            </a:r>
            <a:r>
              <a:rPr lang="en-IN" dirty="0">
                <a:latin typeface="Calisto MT" panose="02040603050505030304" pitchFamily="18" charset="0"/>
              </a:rPr>
              <a:t>Demographics, account info, services, payment methods, tenure, charges,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u="sng" dirty="0">
                <a:latin typeface="Arial Black" panose="020B0A04020102020204" pitchFamily="34" charset="0"/>
              </a:rPr>
              <a:t>Target variable:</a:t>
            </a:r>
          </a:p>
          <a:p>
            <a:pPr marL="0" indent="0">
              <a:buNone/>
            </a:pPr>
            <a:r>
              <a:rPr lang="en-US" dirty="0">
                <a:latin typeface="Calisto MT" panose="02040603050505030304" pitchFamily="18" charset="0"/>
              </a:rPr>
              <a:t>‘Customer Status’ column with values such as 'Active', 'Churned', 'Exited', and 'Inactive'. Mapped to binary labels: 0 for active, 1 for churned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B0D8-0C47-5A0C-BE56-E9BC75EC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4E05-132C-3D88-9B5E-0ADDD10D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sto MT" panose="02040603050505030304" pitchFamily="18" charset="0"/>
              </a:rPr>
              <a:t>Mapping churn labels:</a:t>
            </a:r>
            <a:r>
              <a:rPr lang="en-US" u="sng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Converted categorical statuses into binary format for classification.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sto MT" panose="02040603050505030304" pitchFamily="18" charset="0"/>
              </a:rPr>
              <a:t>Handling missing values: </a:t>
            </a:r>
            <a:r>
              <a:rPr lang="en-US" dirty="0">
                <a:latin typeface="Calisto MT" panose="02040603050505030304" pitchFamily="18" charset="0"/>
              </a:rPr>
              <a:t>Converted ‘Total Charges’ to numeric and filled missing values with median.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sto MT" panose="02040603050505030304" pitchFamily="18" charset="0"/>
              </a:rPr>
              <a:t>Encoding categorical variables:</a:t>
            </a:r>
            <a:r>
              <a:rPr lang="en-US" u="sng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Used Label Encoding for binary categories and One-Hot Encoding for multi-class categorical features.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Removed ‘Customer ID’ as it does not contribute to prediction.</a:t>
            </a:r>
            <a:r>
              <a:rPr lang="en-US" b="1" u="sng" dirty="0">
                <a:latin typeface="Calisto MT" panose="02040603050505030304" pitchFamily="18" charset="0"/>
              </a:rPr>
              <a:t> Dropping irrelevant columns:</a:t>
            </a:r>
            <a:r>
              <a:rPr lang="en-US" u="sng" dirty="0">
                <a:latin typeface="Calisto MT" panose="02040603050505030304" pitchFamily="18" charset="0"/>
              </a:rPr>
              <a:t> 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8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53F3-302E-DE27-9ADD-C29F284E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 Black" panose="020B0A04020102020204" pitchFamily="34" charset="0"/>
              </a:rPr>
              <a:t>Exploratory Data Analysis (EDA) Highlights: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6E59E5-D485-6891-F6B1-E7C9E751B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73137"/>
            <a:ext cx="9701823" cy="2935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Calisto MT" panose="02040603050505030304" pitchFamily="18" charset="0"/>
              </a:rPr>
              <a:t>Visualized distribution of churned vs active customers.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Calisto MT" panose="02040603050505030304" pitchFamily="18" charset="0"/>
              </a:rPr>
              <a:t>Identified key factors influencing churn such as contract type, payment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Calisto MT" panose="02040603050505030304" pitchFamily="18" charset="0"/>
              </a:rPr>
              <a:t>    method, tenure, and monthly charges.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Calisto MT" panose="02040603050505030304" pitchFamily="18" charset="0"/>
              </a:rPr>
              <a:t>Used seaborn plots and heatmaps to understand feature correlations.</a:t>
            </a:r>
          </a:p>
        </p:txBody>
      </p:sp>
    </p:spTree>
    <p:extLst>
      <p:ext uri="{BB962C8B-B14F-4D97-AF65-F5344CB8AC3E}">
        <p14:creationId xmlns:p14="http://schemas.microsoft.com/office/powerpoint/2010/main" val="82236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226A-05C9-3025-C02C-1C518626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Model Selection and Training:</a:t>
            </a:r>
            <a:br>
              <a:rPr lang="en-IN" b="1" u="sng" dirty="0">
                <a:latin typeface="Arial Black" panose="020B0A04020102020204" pitchFamily="34" charset="0"/>
              </a:rPr>
            </a:br>
            <a:endParaRPr lang="en-IN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B9EC08-1C60-9DB3-F306-64E1E9E3C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65388"/>
            <a:ext cx="9978566" cy="335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Model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Random Forest Classifier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Train-test split: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80% training, 20% testing with stratification to maintain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Calisto MT" panose="020406030505050303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class distribution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Why Random Forest?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Robust to overfitting, handles non-linear relationships well, and performs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  well with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46284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413F-970B-90A3-816C-734DDC74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CA3D-0024-3CEE-D1B2-79DE9777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u="sng" dirty="0">
                <a:latin typeface="Calisto MT" panose="02040603050505030304" pitchFamily="18" charset="0"/>
              </a:rPr>
              <a:t>Accuracy: </a:t>
            </a:r>
            <a:r>
              <a:rPr lang="en-US" sz="2800">
                <a:latin typeface="Calisto MT" panose="02040603050505030304" pitchFamily="18" charset="0"/>
              </a:rPr>
              <a:t>Achieved [1.] </a:t>
            </a:r>
            <a:r>
              <a:rPr lang="en-US" sz="2800" dirty="0">
                <a:latin typeface="Calisto MT" panose="02040603050505030304" pitchFamily="18" charset="0"/>
              </a:rPr>
              <a:t>on test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u="sng" dirty="0">
                <a:latin typeface="Calisto MT" panose="02040603050505030304" pitchFamily="18" charset="0"/>
              </a:rPr>
              <a:t>Classification report: </a:t>
            </a:r>
            <a:r>
              <a:rPr lang="en-US" sz="2800" dirty="0">
                <a:latin typeface="Calisto MT" panose="02040603050505030304" pitchFamily="18" charset="0"/>
              </a:rPr>
              <a:t>Precision, recall, and F1-score showed balanced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u="sng" dirty="0">
                <a:latin typeface="Calisto MT" panose="02040603050505030304" pitchFamily="18" charset="0"/>
              </a:rPr>
              <a:t>Confusion matrix:</a:t>
            </a:r>
            <a:r>
              <a:rPr lang="en-US" sz="2800" u="sng" dirty="0">
                <a:latin typeface="Calisto MT" panose="02040603050505030304" pitchFamily="18" charset="0"/>
              </a:rPr>
              <a:t> </a:t>
            </a:r>
            <a:r>
              <a:rPr lang="en-US" sz="2800" dirty="0">
                <a:latin typeface="Calisto MT" panose="02040603050505030304" pitchFamily="18" charset="0"/>
              </a:rPr>
              <a:t>Heatmap visualization of true vs predicted labels confirmed model effectiveness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8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0724-3347-1CAE-2E58-E892489F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Customer Segmentation: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45A5BA-1472-EB19-975C-48D28B88F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02348"/>
            <a:ext cx="9029844" cy="307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Created three segments based on predicted churn and tenure: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At Risk: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Predicted to churn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Loyal: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Active customers with tenure &gt; 30 months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Dormant: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Active customers with shorter tenure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Pie chart showed distribution of these segments, helping target retention efforts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38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43DF-074F-B742-E6A9-BCF61EEB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Challenges and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B6F4-A8EB-1225-A35E-939FC3DF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sto MT" panose="02040603050505030304" pitchFamily="18" charset="0"/>
              </a:rPr>
              <a:t>Class imbalance:</a:t>
            </a:r>
            <a:r>
              <a:rPr lang="en-US" u="sng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Majority of customers were active, causing model bias toward the dominant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sto MT" panose="02040603050505030304" pitchFamily="18" charset="0"/>
              </a:rPr>
              <a:t>Missing values:</a:t>
            </a:r>
            <a:r>
              <a:rPr lang="en-US" u="sng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Required cleaning, especially in numeric columns.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sto MT" panose="02040603050505030304" pitchFamily="18" charset="0"/>
              </a:rPr>
              <a:t>Limited hyperparameter tuning:</a:t>
            </a:r>
            <a:r>
              <a:rPr lang="en-US" u="sng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Used default Random Forest parameters; further tuning may improve performance.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79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</TotalTime>
  <Words>587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Calisto MT</vt:lpstr>
      <vt:lpstr>Century Schoolbook</vt:lpstr>
      <vt:lpstr>Gill Sans MT</vt:lpstr>
      <vt:lpstr>Wingdings</vt:lpstr>
      <vt:lpstr>Gallery</vt:lpstr>
      <vt:lpstr>Machine Learning-Based Telecom Customer Churn Prediction and Segmentation</vt:lpstr>
      <vt:lpstr>Introduction:</vt:lpstr>
      <vt:lpstr>Dataset Overview:</vt:lpstr>
      <vt:lpstr>Data Preprocessing:</vt:lpstr>
      <vt:lpstr>Exploratory Data Analysis (EDA) Highlights:</vt:lpstr>
      <vt:lpstr>Model Selection and Training: </vt:lpstr>
      <vt:lpstr>Model Evaluation:</vt:lpstr>
      <vt:lpstr>Customer Segmentation:</vt:lpstr>
      <vt:lpstr>Challenges and Limitations:</vt:lpstr>
      <vt:lpstr>Future Work: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vathalur prasad</dc:creator>
  <cp:lastModifiedBy>vathalur prasad</cp:lastModifiedBy>
  <cp:revision>2</cp:revision>
  <dcterms:created xsi:type="dcterms:W3CDTF">2025-05-17T17:51:07Z</dcterms:created>
  <dcterms:modified xsi:type="dcterms:W3CDTF">2025-05-17T18:33:05Z</dcterms:modified>
</cp:coreProperties>
</file>