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57" r:id="rId6"/>
    <p:sldId id="258" r:id="rId7"/>
    <p:sldId id="260"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0" autoAdjust="0"/>
    <p:restoredTop sz="94660"/>
  </p:normalViewPr>
  <p:slideViewPr>
    <p:cSldViewPr snapToGrid="0">
      <p:cViewPr varScale="1">
        <p:scale>
          <a:sx n="86" d="100"/>
          <a:sy n="86" d="100"/>
        </p:scale>
        <p:origin x="45" y="8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8288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96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1176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2422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0941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4501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2769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890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780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69465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512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5116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72" r:id="rId5"/>
    <p:sldLayoutId id="2147483666" r:id="rId6"/>
    <p:sldLayoutId id="2147483667" r:id="rId7"/>
    <p:sldLayoutId id="2147483668" r:id="rId8"/>
    <p:sldLayoutId id="2147483671" r:id="rId9"/>
    <p:sldLayoutId id="2147483669" r:id="rId10"/>
    <p:sldLayoutId id="2147483670" r:id="rId11"/>
  </p:sldLayoutIdLst>
  <p:hf sldNum="0" hdr="0" ftr="0" dt="0"/>
  <p:txStyles>
    <p:titleStyle>
      <a:lvl1pPr algn="l" defTabSz="914400" rtl="0" eaLnBrk="1" latinLnBrk="0" hangingPunct="1">
        <a:lnSpc>
          <a:spcPct val="90000"/>
        </a:lnSpc>
        <a:spcBef>
          <a:spcPct val="0"/>
        </a:spcBef>
        <a:buNone/>
        <a:defRPr sz="53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B825A9D-B67A-4B22-A9A8-BC132F46DD2F}"/>
              </a:ext>
            </a:extLst>
          </p:cNvPr>
          <p:cNvPicPr>
            <a:picLocks noChangeAspect="1"/>
          </p:cNvPicPr>
          <p:nvPr/>
        </p:nvPicPr>
        <p:blipFill rotWithShape="1">
          <a:blip r:embed="rId2"/>
          <a:srcRect t="15730"/>
          <a:stretch/>
        </p:blipFill>
        <p:spPr>
          <a:xfrm>
            <a:off x="20" y="975"/>
            <a:ext cx="12191980" cy="6858000"/>
          </a:xfrm>
          <a:prstGeom prst="rect">
            <a:avLst/>
          </a:prstGeom>
        </p:spPr>
      </p:pic>
      <p:sp>
        <p:nvSpPr>
          <p:cNvPr id="11"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A546D-DBCD-4FF6-90FF-4DE482F1876D}"/>
              </a:ext>
            </a:extLst>
          </p:cNvPr>
          <p:cNvSpPr>
            <a:spLocks noGrp="1"/>
          </p:cNvSpPr>
          <p:nvPr>
            <p:ph type="ctrTitle"/>
          </p:nvPr>
        </p:nvSpPr>
        <p:spPr>
          <a:xfrm>
            <a:off x="854277" y="1475234"/>
            <a:ext cx="3214307" cy="2901694"/>
          </a:xfrm>
        </p:spPr>
        <p:txBody>
          <a:bodyPr anchor="b">
            <a:normAutofit/>
          </a:bodyPr>
          <a:lstStyle/>
          <a:p>
            <a:r>
              <a:rPr lang="en-US" sz="4400" dirty="0">
                <a:solidFill>
                  <a:schemeClr val="tx1"/>
                </a:solidFill>
              </a:rPr>
              <a:t>Flatten DXE_CORE</a:t>
            </a:r>
          </a:p>
        </p:txBody>
      </p:sp>
      <p:sp>
        <p:nvSpPr>
          <p:cNvPr id="3" name="Subtitle 2">
            <a:extLst>
              <a:ext uri="{FF2B5EF4-FFF2-40B4-BE49-F238E27FC236}">
                <a16:creationId xmlns:a16="http://schemas.microsoft.com/office/drawing/2014/main" id="{2AED8917-4F70-4C80-BAE2-BAC2FFBB1472}"/>
              </a:ext>
            </a:extLst>
          </p:cNvPr>
          <p:cNvSpPr>
            <a:spLocks noGrp="1"/>
          </p:cNvSpPr>
          <p:nvPr>
            <p:ph type="subTitle" idx="1"/>
          </p:nvPr>
        </p:nvSpPr>
        <p:spPr>
          <a:xfrm>
            <a:off x="858610" y="4608576"/>
            <a:ext cx="3205640" cy="774186"/>
          </a:xfrm>
        </p:spPr>
        <p:txBody>
          <a:bodyPr anchor="t">
            <a:normAutofit fontScale="92500"/>
          </a:bodyPr>
          <a:lstStyle/>
          <a:p>
            <a:r>
              <a:rPr lang="en-US" sz="2000" dirty="0"/>
              <a:t>Keep isolation and functionality</a:t>
            </a:r>
          </a:p>
        </p:txBody>
      </p:sp>
      <p:cxnSp>
        <p:nvCxnSpPr>
          <p:cNvPr id="13"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72263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CC075-3EBB-47F7-9F3F-14F873948445}"/>
              </a:ext>
            </a:extLst>
          </p:cNvPr>
          <p:cNvSpPr>
            <a:spLocks noGrp="1"/>
          </p:cNvSpPr>
          <p:nvPr>
            <p:ph type="title"/>
          </p:nvPr>
        </p:nvSpPr>
        <p:spPr/>
        <p:txBody>
          <a:bodyPr>
            <a:normAutofit fontScale="90000"/>
          </a:bodyPr>
          <a:lstStyle/>
          <a:p>
            <a:r>
              <a:rPr lang="en-US" dirty="0"/>
              <a:t>What does it mean to flatten DXE_CORE</a:t>
            </a:r>
          </a:p>
        </p:txBody>
      </p:sp>
      <p:sp>
        <p:nvSpPr>
          <p:cNvPr id="3" name="Content Placeholder 2">
            <a:extLst>
              <a:ext uri="{FF2B5EF4-FFF2-40B4-BE49-F238E27FC236}">
                <a16:creationId xmlns:a16="http://schemas.microsoft.com/office/drawing/2014/main" id="{5AED1533-6BCA-4D48-A991-C0C6E149BF0F}"/>
              </a:ext>
            </a:extLst>
          </p:cNvPr>
          <p:cNvSpPr>
            <a:spLocks noGrp="1"/>
          </p:cNvSpPr>
          <p:nvPr>
            <p:ph idx="1"/>
          </p:nvPr>
        </p:nvSpPr>
        <p:spPr/>
        <p:txBody>
          <a:bodyPr/>
          <a:lstStyle/>
          <a:p>
            <a:r>
              <a:rPr lang="en-US" dirty="0"/>
              <a:t>The DXE phase is a number of modules that each add some part of the total of the UEFI Interface.  That is, start small and add features in order of need until the complete functionality of “UEFI” has been established.</a:t>
            </a:r>
          </a:p>
          <a:p>
            <a:endParaRPr lang="en-US" dirty="0"/>
          </a:p>
          <a:p>
            <a:r>
              <a:rPr lang="en-US" dirty="0" err="1"/>
              <a:t>DxeMain</a:t>
            </a:r>
            <a:r>
              <a:rPr lang="en-US" dirty="0"/>
              <a:t>, </a:t>
            </a:r>
            <a:r>
              <a:rPr lang="en-US" dirty="0" err="1"/>
              <a:t>Pcd</a:t>
            </a:r>
            <a:r>
              <a:rPr lang="en-US" dirty="0"/>
              <a:t>, </a:t>
            </a:r>
            <a:r>
              <a:rPr lang="en-US" dirty="0" err="1"/>
              <a:t>ReportStatusCode</a:t>
            </a:r>
            <a:r>
              <a:rPr lang="en-US" dirty="0"/>
              <a:t>, </a:t>
            </a:r>
            <a:r>
              <a:rPr lang="en-US" dirty="0" err="1"/>
              <a:t>CpuDXE</a:t>
            </a:r>
            <a:r>
              <a:rPr lang="en-US" dirty="0"/>
              <a:t>, Debugger, and </a:t>
            </a:r>
            <a:r>
              <a:rPr lang="en-US" dirty="0" err="1"/>
              <a:t>ResetSystem</a:t>
            </a:r>
            <a:r>
              <a:rPr lang="en-US" dirty="0"/>
              <a:t> are all individual components.  After END_OF_DXE, it really doesn’t matter.  But, sometimes getting there is a problem.</a:t>
            </a:r>
          </a:p>
        </p:txBody>
      </p:sp>
    </p:spTree>
    <p:extLst>
      <p:ext uri="{BB962C8B-B14F-4D97-AF65-F5344CB8AC3E}">
        <p14:creationId xmlns:p14="http://schemas.microsoft.com/office/powerpoint/2010/main" val="282134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F2A4CA-E347-4A27-9039-037F8A7E321C}"/>
              </a:ext>
            </a:extLst>
          </p:cNvPr>
          <p:cNvSpPr>
            <a:spLocks noGrp="1"/>
          </p:cNvSpPr>
          <p:nvPr>
            <p:ph idx="1"/>
          </p:nvPr>
        </p:nvSpPr>
        <p:spPr>
          <a:xfrm>
            <a:off x="991596" y="576350"/>
            <a:ext cx="10058400" cy="5522492"/>
          </a:xfrm>
        </p:spPr>
        <p:txBody>
          <a:bodyPr/>
          <a:lstStyle/>
          <a:p>
            <a:pPr marL="0" indent="0">
              <a:buNone/>
            </a:pPr>
            <a:r>
              <a:rPr lang="en-US" dirty="0"/>
              <a:t>In the beginning, DXE_CORE meant the dispatcher, and memory primitives of </a:t>
            </a:r>
            <a:r>
              <a:rPr lang="en-US" dirty="0" err="1"/>
              <a:t>AllocatePool</a:t>
            </a:r>
            <a:r>
              <a:rPr lang="en-US" dirty="0"/>
              <a:t>, </a:t>
            </a:r>
            <a:r>
              <a:rPr lang="en-US" dirty="0" err="1"/>
              <a:t>FreePool</a:t>
            </a:r>
            <a:r>
              <a:rPr lang="en-US" dirty="0"/>
              <a:t>, and a few other services.</a:t>
            </a:r>
          </a:p>
          <a:p>
            <a:pPr marL="0" indent="0">
              <a:buNone/>
            </a:pPr>
            <a:endParaRPr lang="en-US" dirty="0"/>
          </a:p>
          <a:p>
            <a:pPr marL="0" indent="0">
              <a:buNone/>
            </a:pPr>
            <a:r>
              <a:rPr lang="en-US" dirty="0"/>
              <a:t>Adding X64, required knowledge of paging just to get into 64 bit mode.</a:t>
            </a:r>
          </a:p>
          <a:p>
            <a:pPr marL="0" indent="0">
              <a:buNone/>
            </a:pPr>
            <a:r>
              <a:rPr lang="en-US" dirty="0"/>
              <a:t>Today, we have additional features like HEAP_GUARD that require knowing about pages.  There is extensive code to remember a number of settings, and when the </a:t>
            </a:r>
            <a:r>
              <a:rPr lang="en-US" dirty="0" err="1"/>
              <a:t>CpuDXE</a:t>
            </a:r>
            <a:r>
              <a:rPr lang="en-US" dirty="0"/>
              <a:t> driver gets installed, all the pending operation for the page tables is processed.  This really means the CPU protections are not really in place until </a:t>
            </a:r>
            <a:r>
              <a:rPr lang="en-US" dirty="0" err="1"/>
              <a:t>CpuDXE</a:t>
            </a:r>
            <a:r>
              <a:rPr lang="en-US" dirty="0"/>
              <a:t> has been loaded.</a:t>
            </a:r>
          </a:p>
        </p:txBody>
      </p:sp>
    </p:spTree>
    <p:extLst>
      <p:ext uri="{BB962C8B-B14F-4D97-AF65-F5344CB8AC3E}">
        <p14:creationId xmlns:p14="http://schemas.microsoft.com/office/powerpoint/2010/main" val="310012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429C6-D7A2-498C-9B9A-8F67272B763D}"/>
              </a:ext>
            </a:extLst>
          </p:cNvPr>
          <p:cNvSpPr>
            <a:spLocks noGrp="1"/>
          </p:cNvSpPr>
          <p:nvPr>
            <p:ph type="title"/>
          </p:nvPr>
        </p:nvSpPr>
        <p:spPr/>
        <p:txBody>
          <a:bodyPr/>
          <a:lstStyle/>
          <a:p>
            <a:r>
              <a:rPr lang="en-US" dirty="0"/>
              <a:t>First Goal</a:t>
            </a:r>
          </a:p>
        </p:txBody>
      </p:sp>
      <p:sp>
        <p:nvSpPr>
          <p:cNvPr id="3" name="Content Placeholder 2">
            <a:extLst>
              <a:ext uri="{FF2B5EF4-FFF2-40B4-BE49-F238E27FC236}">
                <a16:creationId xmlns:a16="http://schemas.microsoft.com/office/drawing/2014/main" id="{B5DF7079-A290-4925-8912-6054FCD375FF}"/>
              </a:ext>
            </a:extLst>
          </p:cNvPr>
          <p:cNvSpPr>
            <a:spLocks noGrp="1"/>
          </p:cNvSpPr>
          <p:nvPr>
            <p:ph idx="1"/>
          </p:nvPr>
        </p:nvSpPr>
        <p:spPr/>
        <p:txBody>
          <a:bodyPr/>
          <a:lstStyle/>
          <a:p>
            <a:r>
              <a:rPr lang="en-US" dirty="0"/>
              <a:t>Establish DEBUGGING at DXE_CORE before starting other loaded images.</a:t>
            </a:r>
          </a:p>
          <a:p>
            <a:endParaRPr lang="en-US" dirty="0"/>
          </a:p>
          <a:p>
            <a:r>
              <a:rPr lang="en-US" dirty="0"/>
              <a:t>The DEBUGGER requires knowledge of page tables, or better yet, and interface to the page table information right from the start – it cannot wait for a loaded later driver.</a:t>
            </a:r>
          </a:p>
        </p:txBody>
      </p:sp>
    </p:spTree>
    <p:extLst>
      <p:ext uri="{BB962C8B-B14F-4D97-AF65-F5344CB8AC3E}">
        <p14:creationId xmlns:p14="http://schemas.microsoft.com/office/powerpoint/2010/main" val="3507375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17850-7EE4-4AAB-BC71-CFB3C2EB3502}"/>
              </a:ext>
            </a:extLst>
          </p:cNvPr>
          <p:cNvSpPr>
            <a:spLocks noGrp="1"/>
          </p:cNvSpPr>
          <p:nvPr>
            <p:ph type="title"/>
          </p:nvPr>
        </p:nvSpPr>
        <p:spPr/>
        <p:txBody>
          <a:bodyPr/>
          <a:lstStyle/>
          <a:p>
            <a:r>
              <a:rPr lang="en-US" dirty="0"/>
              <a:t>Proposal – convert </a:t>
            </a:r>
            <a:r>
              <a:rPr lang="en-US" dirty="0" err="1"/>
              <a:t>CpuDXE</a:t>
            </a:r>
            <a:r>
              <a:rPr lang="en-US"/>
              <a:t> first</a:t>
            </a:r>
            <a:endParaRPr lang="en-US" dirty="0"/>
          </a:p>
        </p:txBody>
      </p:sp>
      <p:sp>
        <p:nvSpPr>
          <p:cNvPr id="3" name="Content Placeholder 2">
            <a:extLst>
              <a:ext uri="{FF2B5EF4-FFF2-40B4-BE49-F238E27FC236}">
                <a16:creationId xmlns:a16="http://schemas.microsoft.com/office/drawing/2014/main" id="{5F315F1F-6BF4-4AB8-BE78-22776F91CA1C}"/>
              </a:ext>
            </a:extLst>
          </p:cNvPr>
          <p:cNvSpPr>
            <a:spLocks noGrp="1"/>
          </p:cNvSpPr>
          <p:nvPr>
            <p:ph idx="1"/>
          </p:nvPr>
        </p:nvSpPr>
        <p:spPr/>
        <p:txBody>
          <a:bodyPr/>
          <a:lstStyle/>
          <a:p>
            <a:r>
              <a:rPr lang="en-US" dirty="0"/>
              <a:t>Over time, change the method of including DXE_CORE features to true DXE_CORE libraries with a defined constructor APRIORI list.</a:t>
            </a:r>
          </a:p>
          <a:p>
            <a:endParaRPr lang="en-US" dirty="0"/>
          </a:p>
          <a:p>
            <a:r>
              <a:rPr lang="en-US" dirty="0"/>
              <a:t>This proposal suggest converting </a:t>
            </a:r>
            <a:r>
              <a:rPr lang="en-US" dirty="0" err="1"/>
              <a:t>CpuDXE</a:t>
            </a:r>
            <a:r>
              <a:rPr lang="en-US" dirty="0"/>
              <a:t> from a DXE_DRIVER to a DXE_CORE library, with linking done at compile time instead of at runtime.  This allows *ALL* of </a:t>
            </a:r>
            <a:r>
              <a:rPr lang="en-US" dirty="0" err="1"/>
              <a:t>DxeMain</a:t>
            </a:r>
            <a:r>
              <a:rPr lang="en-US" dirty="0"/>
              <a:t> knowledge of page tables to be deferred to the new </a:t>
            </a:r>
            <a:r>
              <a:rPr lang="en-US" dirty="0" err="1"/>
              <a:t>CpuDXE</a:t>
            </a:r>
            <a:r>
              <a:rPr lang="en-US" dirty="0"/>
              <a:t> library/protocol, extend the </a:t>
            </a:r>
            <a:r>
              <a:rPr lang="en-US" dirty="0" err="1"/>
              <a:t>Cpu</a:t>
            </a:r>
            <a:r>
              <a:rPr lang="en-US" dirty="0"/>
              <a:t> protocol to include Mu Cpu2 protocol interface, and a new interface </a:t>
            </a:r>
            <a:r>
              <a:rPr lang="en-US" dirty="0" err="1"/>
              <a:t>IsMemoryValid</a:t>
            </a:r>
            <a:r>
              <a:rPr lang="en-US" dirty="0"/>
              <a:t>(</a:t>
            </a:r>
            <a:r>
              <a:rPr lang="en-US" dirty="0" err="1"/>
              <a:t>StartAddress</a:t>
            </a:r>
            <a:r>
              <a:rPr lang="en-US" dirty="0"/>
              <a:t>, Length, R/W).</a:t>
            </a:r>
          </a:p>
        </p:txBody>
      </p:sp>
    </p:spTree>
    <p:extLst>
      <p:ext uri="{BB962C8B-B14F-4D97-AF65-F5344CB8AC3E}">
        <p14:creationId xmlns:p14="http://schemas.microsoft.com/office/powerpoint/2010/main" val="633133847"/>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42741"/>
      </a:dk2>
      <a:lt2>
        <a:srgbClr val="E2E3E8"/>
      </a:lt2>
      <a:accent1>
        <a:srgbClr val="AAA178"/>
      </a:accent1>
      <a:accent2>
        <a:srgbClr val="C19677"/>
      </a:accent2>
      <a:accent3>
        <a:srgbClr val="CC9090"/>
      </a:accent3>
      <a:accent4>
        <a:srgbClr val="C17797"/>
      </a:accent4>
      <a:accent5>
        <a:srgbClr val="CB8DC1"/>
      </a:accent5>
      <a:accent6>
        <a:srgbClr val="AE77C1"/>
      </a:accent6>
      <a:hlink>
        <a:srgbClr val="6975AE"/>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870549D806B74A981AECAE7BC468DC" ma:contentTypeVersion="14" ma:contentTypeDescription="Create a new document." ma:contentTypeScope="" ma:versionID="ecd893b324ba7b97bd3be4b8ef65d859">
  <xsd:schema xmlns:xsd="http://www.w3.org/2001/XMLSchema" xmlns:xs="http://www.w3.org/2001/XMLSchema" xmlns:p="http://schemas.microsoft.com/office/2006/metadata/properties" xmlns:ns1="http://schemas.microsoft.com/sharepoint/v3" xmlns:ns3="6c9929c5-4176-4960-90a8-f1c3afc3b199" xmlns:ns4="ac560562-3036-476d-9622-705283ffde40" targetNamespace="http://schemas.microsoft.com/office/2006/metadata/properties" ma:root="true" ma:fieldsID="3a9f593e7f99f65be4fa90b5696c45fb" ns1:_="" ns3:_="" ns4:_="">
    <xsd:import namespace="http://schemas.microsoft.com/sharepoint/v3"/>
    <xsd:import namespace="6c9929c5-4176-4960-90a8-f1c3afc3b199"/>
    <xsd:import namespace="ac560562-3036-476d-9622-705283ffde40"/>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1:_ip_UnifiedCompliancePolicyProperties" minOccurs="0"/>
                <xsd:element ref="ns1:_ip_UnifiedCompliancePolicyUIAction" minOccurs="0"/>
                <xsd:element ref="ns4:MediaServiceAutoKeyPoints" minOccurs="0"/>
                <xsd:element ref="ns4:MediaServiceKeyPoint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9929c5-4176-4960-90a8-f1c3afc3b19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c560562-3036-476d-9622-705283ffde4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5C96F946-3FA7-4868-868F-27D6EE0EEF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9929c5-4176-4960-90a8-f1c3afc3b199"/>
    <ds:schemaRef ds:uri="ac560562-3036-476d-9622-705283ffde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3C0008-0A76-44C2-A4C9-D6E1AEECD97C}">
  <ds:schemaRefs>
    <ds:schemaRef ds:uri="http://schemas.microsoft.com/sharepoint/v3/contenttype/forms"/>
  </ds:schemaRefs>
</ds:datastoreItem>
</file>

<file path=customXml/itemProps3.xml><?xml version="1.0" encoding="utf-8"?>
<ds:datastoreItem xmlns:ds="http://schemas.openxmlformats.org/officeDocument/2006/customXml" ds:itemID="{8AFEF6EE-8BE5-4228-B52B-47474DD4CAAF}">
  <ds:schemaRefs>
    <ds:schemaRef ds:uri="http://purl.org/dc/elements/1.1/"/>
    <ds:schemaRef ds:uri="ac560562-3036-476d-9622-705283ffde40"/>
    <ds:schemaRef ds:uri="6c9929c5-4176-4960-90a8-f1c3afc3b199"/>
    <ds:schemaRef ds:uri="http://schemas.openxmlformats.org/package/2006/metadata/core-properties"/>
    <ds:schemaRef ds:uri="http://schemas.microsoft.com/sharepoint/v3"/>
    <ds:schemaRef ds:uri="http://schemas.microsoft.com/office/2006/documentManagement/types"/>
    <ds:schemaRef ds:uri="http://purl.org/dc/terms/"/>
    <ds:schemaRef ds:uri="http://schemas.microsoft.com/office/2006/metadata/properties"/>
    <ds:schemaRef ds:uri="http://www.w3.org/XML/1998/namespace"/>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32</TotalTime>
  <Words>355</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Garamond</vt:lpstr>
      <vt:lpstr>RetrospectVTI</vt:lpstr>
      <vt:lpstr>Flatten DXE_CORE</vt:lpstr>
      <vt:lpstr>What does it mean to flatten DXE_CORE</vt:lpstr>
      <vt:lpstr>PowerPoint Presentation</vt:lpstr>
      <vt:lpstr>First Goal</vt:lpstr>
      <vt:lpstr>Proposal – convert CpuDXE first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Flatten DXE_CORE</dc:title>
  <dc:creator>Mike Turner</dc:creator>
  <cp:lastModifiedBy>Mike Turner</cp:lastModifiedBy>
  <cp:revision>4</cp:revision>
  <dcterms:created xsi:type="dcterms:W3CDTF">2020-01-02T22:12:06Z</dcterms:created>
  <dcterms:modified xsi:type="dcterms:W3CDTF">2020-01-02T22:45:01Z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0x01010072870549D806B74A981AECAE7BC468DC</vt:lpwstr>
  </property>
</Properties>
</file>