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1"/>
  </p:notesMasterIdLst>
  <p:sldIdLst>
    <p:sldId id="256" r:id="rId3"/>
    <p:sldId id="257" r:id="rId4"/>
    <p:sldId id="269" r:id="rId5"/>
    <p:sldId id="274" r:id="rId6"/>
    <p:sldId id="268" r:id="rId7"/>
    <p:sldId id="275" r:id="rId8"/>
    <p:sldId id="273" r:id="rId9"/>
    <p:sldId id="272" r:id="rId10"/>
    <p:sldId id="271" r:id="rId11"/>
    <p:sldId id="276" r:id="rId12"/>
    <p:sldId id="277" r:id="rId13"/>
    <p:sldId id="270" r:id="rId14"/>
    <p:sldId id="278" r:id="rId15"/>
    <p:sldId id="279" r:id="rId16"/>
    <p:sldId id="280" r:id="rId17"/>
    <p:sldId id="476" r:id="rId18"/>
    <p:sldId id="477" r:id="rId19"/>
    <p:sldId id="26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X="-21319" custLinFactNeighborY="-5212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42638" custScaleY="69385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LinFactNeighborX="-52339" custLinFactNeighborY="889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ScaleY="63308" custLinFactNeighborX="-56289" custLinFactNeighborY="23386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LinFactNeighborX="-81964" custLinFactNeighborY="871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84927" custLinFactNeighborY="1232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52642" custScaleY="102027" custLinFactX="-42203" custLinFactNeighborX="-100000" custLinFactNeighborY="511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X="168270" custScaleY="138463" custLinFactX="-38546" custLinFactNeighborX="-100000" custLinFactNeighborY="9657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433745" y="537549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433745" y="58766"/>
          <a:ext cx="1971283" cy="532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433745" y="58766"/>
        <a:ext cx="1971283" cy="532745"/>
      </dsp:txXfrm>
    </dsp:sp>
    <dsp:sp modelId="{2532504F-5FE1-4C97-B485-F05E8885EACC}">
      <dsp:nvSpPr>
        <dsp:cNvPr id="0" name=""/>
        <dsp:cNvSpPr/>
      </dsp:nvSpPr>
      <dsp:spPr>
        <a:xfrm>
          <a:off x="4623025" y="736347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98265" y="736347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4568435" y="327530"/>
          <a:ext cx="1382018" cy="416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4568435" y="327530"/>
        <a:ext cx="1382018" cy="416718"/>
      </dsp:txXfrm>
    </dsp:sp>
    <dsp:sp modelId="{06F8D57B-EDF4-4CF4-8700-DC2CA3E3028E}">
      <dsp:nvSpPr>
        <dsp:cNvPr id="0" name=""/>
        <dsp:cNvSpPr/>
      </dsp:nvSpPr>
      <dsp:spPr>
        <a:xfrm>
          <a:off x="2831583" y="733882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6823" y="733882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2790634" y="228349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790634" y="228349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53290" y="817001"/>
          <a:ext cx="2109540" cy="268549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0780" y="817001"/>
        <a:ext cx="1842050" cy="2685498"/>
      </dsp:txXfrm>
    </dsp:sp>
    <dsp:sp modelId="{65257024-FAC0-4522-B139-1CC85B547BE8}">
      <dsp:nvSpPr>
        <dsp:cNvPr id="0" name=""/>
        <dsp:cNvSpPr/>
      </dsp:nvSpPr>
      <dsp:spPr>
        <a:xfrm>
          <a:off x="195840" y="228350"/>
          <a:ext cx="2325522" cy="6074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195840" y="228350"/>
        <a:ext cx="2325522" cy="60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156467"/>
      </p:ext>
    </p:extLst>
  </p:cSld>
  <p:clrMapOvr>
    <a:masterClrMapping/>
  </p:clrMapOvr>
  <p:transition spd="slow"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706405"/>
      </p:ext>
    </p:extLst>
  </p:cSld>
  <p:clrMapOvr>
    <a:masterClrMapping/>
  </p:clrMapOvr>
  <p:transition spd="slow"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787028"/>
      </p:ext>
    </p:extLst>
  </p:cSld>
  <p:clrMapOvr>
    <a:masterClrMapping/>
  </p:clrMapOvr>
  <p:transition spd="slow"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974480"/>
      </p:ext>
    </p:extLst>
  </p:cSld>
  <p:clrMapOvr>
    <a:masterClrMapping/>
  </p:clrMapOvr>
  <p:transition spd="slow"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6913995"/>
      </p:ext>
    </p:extLst>
  </p:cSld>
  <p:clrMapOvr>
    <a:masterClrMapping/>
  </p:clrMapOvr>
  <p:transition spd="slow"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350323"/>
      </p:ext>
    </p:extLst>
  </p:cSld>
  <p:clrMapOvr>
    <a:masterClrMapping/>
  </p:clrMapOvr>
  <p:transition spd="slow"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660049"/>
      </p:ext>
    </p:extLst>
  </p:cSld>
  <p:clrMapOvr>
    <a:masterClrMapping/>
  </p:clrMapOvr>
  <p:transition spd="slow"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5470728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183903"/>
      </p:ext>
    </p:extLst>
  </p:cSld>
  <p:clrMapOvr>
    <a:masterClrMapping/>
  </p:clrMapOvr>
  <p:transition spd="slow"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660604"/>
      </p:ext>
    </p:extLst>
  </p:cSld>
  <p:clrMapOvr>
    <a:masterClrMapping/>
  </p:clrMapOvr>
  <p:transition spd="slow"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964426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84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vaproduct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979622474"/>
              </p:ext>
            </p:extLst>
          </p:nvPr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 Mohammedi Akheela Khanum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 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Internship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Sivaramakrishnan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3347" y="471940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Dispatcher Process Monitoring Dashboard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88A1E3-2A27-4A45-A92B-CA07A00D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39727"/>
              </p:ext>
            </p:extLst>
          </p:nvPr>
        </p:nvGraphicFramePr>
        <p:xfrm>
          <a:off x="790468" y="2285999"/>
          <a:ext cx="5078704" cy="2020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48695">
                  <a:extLst>
                    <a:ext uri="{9D8B030D-6E8A-4147-A177-3AD203B41FA5}">
                      <a16:colId xmlns:a16="http://schemas.microsoft.com/office/drawing/2014/main" val="3344880455"/>
                    </a:ext>
                  </a:extLst>
                </a:gridCol>
                <a:gridCol w="3530009">
                  <a:extLst>
                    <a:ext uri="{9D8B030D-6E8A-4147-A177-3AD203B41FA5}">
                      <a16:colId xmlns:a16="http://schemas.microsoft.com/office/drawing/2014/main" val="3656427378"/>
                    </a:ext>
                  </a:extLst>
                </a:gridCol>
              </a:tblGrid>
              <a:tr h="424884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Student Details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21916"/>
                  </a:ext>
                </a:extLst>
              </a:tr>
              <a:tr h="531892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Vathsala B S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46821"/>
                  </a:ext>
                </a:extLst>
              </a:tr>
              <a:tr h="531892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Roll No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20211CAI0203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61187"/>
                  </a:ext>
                </a:extLst>
              </a:tr>
              <a:tr h="531892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Section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8CAI/CST-03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608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26B7-92EB-3342-8F0C-3EAECF25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B87F4-CAE8-CCAD-D7E7-1279620B1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just">
              <a:buNone/>
            </a:pPr>
            <a:r>
              <a:rPr lang="en-IN" b="1" dirty="0"/>
              <a:t>3</a:t>
            </a:r>
            <a:r>
              <a:rPr lang="en-IN" b="1" dirty="0">
                <a:latin typeface="+mn-lt"/>
              </a:rPr>
              <a:t>. Express.js (Backend – REST API Framework)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Express.js simplifies API development by handling HTTP requests for </a:t>
            </a:r>
            <a:r>
              <a:rPr lang="en-IN" b="1" dirty="0">
                <a:latin typeface="+mn-lt"/>
              </a:rPr>
              <a:t>fetching dispatcher process data</a:t>
            </a:r>
            <a:r>
              <a:rPr lang="en-IN" dirty="0"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  <a:p>
            <a:pPr marL="76200" indent="0" algn="just">
              <a:buNone/>
            </a:pPr>
            <a:r>
              <a:rPr lang="en-US" b="1" dirty="0">
                <a:latin typeface="+mn-lt"/>
              </a:rPr>
              <a:t>4. REST API (Communication Between Frontend &amp; Backend)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REST API enables React to communicate with the backend by </a:t>
            </a:r>
            <a:r>
              <a:rPr lang="en-US" b="1" dirty="0">
                <a:latin typeface="+mn-lt"/>
              </a:rPr>
              <a:t>sending HTTP requests</a:t>
            </a:r>
            <a:r>
              <a:rPr lang="en-US" dirty="0">
                <a:latin typeface="+mn-lt"/>
              </a:rPr>
              <a:t> to retrieve dispatcher process statuses.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ensures smooth </a:t>
            </a:r>
            <a:r>
              <a:rPr lang="en-US" b="1" dirty="0">
                <a:latin typeface="+mn-lt"/>
              </a:rPr>
              <a:t>data exchange in JSON format</a:t>
            </a:r>
            <a:r>
              <a:rPr lang="en-US" dirty="0">
                <a:latin typeface="+mn-lt"/>
              </a:rPr>
              <a:t>, allowing real-time updates on the monitoring dashboard.</a:t>
            </a:r>
          </a:p>
          <a:p>
            <a:pPr marL="76200" indent="0">
              <a:buNone/>
            </a:pPr>
            <a:endParaRPr lang="en-IN" dirty="0"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62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A36E-5243-4F71-F02E-7FB725BD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5FBF-0992-A9EC-2E4E-58BE924FB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latin typeface="+mn-lt"/>
              </a:rPr>
              <a:t>Steps: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n-lt"/>
              </a:rPr>
              <a:t>React</a:t>
            </a:r>
            <a:r>
              <a:rPr lang="en-US" dirty="0">
                <a:latin typeface="+mn-lt"/>
              </a:rPr>
              <a:t> UI makes an API request.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n-lt"/>
              </a:rPr>
              <a:t>Express.js</a:t>
            </a:r>
            <a:r>
              <a:rPr lang="en-US" dirty="0">
                <a:latin typeface="+mn-lt"/>
              </a:rPr>
              <a:t> processes the request in </a:t>
            </a:r>
            <a:r>
              <a:rPr lang="en-US" b="1" dirty="0">
                <a:latin typeface="+mn-lt"/>
              </a:rPr>
              <a:t>Node.js</a:t>
            </a:r>
            <a:r>
              <a:rPr lang="en-US" dirty="0">
                <a:latin typeface="+mn-lt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+mn-lt"/>
              </a:rPr>
              <a:t>REST API</a:t>
            </a:r>
            <a:r>
              <a:rPr lang="en-US" dirty="0">
                <a:latin typeface="+mn-lt"/>
              </a:rPr>
              <a:t> fetches the dispatcher data.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+mn-lt"/>
              </a:rPr>
              <a:t>React updates the dashboard with the latest process statuses.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91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7"/>
            <a:ext cx="10668000" cy="65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Support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&amp; Local IT Support: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Services: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Installation, support, and maintenance of end-user devices (computers, laptops, printers,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Shopfloor Services: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shopfloor devices (control panels, handheld scanners, barcode printers,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Installation, support, and maintenance of servers (File/Print, Email, Application, Database)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B00-055E-F5F0-07C2-63ACB84E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E898C-7254-B50A-267E-953240BE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25033"/>
            <a:ext cx="10668000" cy="5170968"/>
          </a:xfrm>
        </p:spPr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&amp; Support Functions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IT Functions: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LAN, WAN, internet connections, remote access, and third-party network support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System, network, mobile device security, antivirus protection, firewalls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Continuity: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Backup/Restore, Disaster Recovery, monitoring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PBX, telephone/mobile communications, VoIP, teleconferencing services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Desk / Help Desk: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registration, escalation, and resolution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74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F10D-14EF-4131-90EA-1C531404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0B551-1C4A-B5EC-EE63-D10B17CA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762138"/>
            <a:ext cx="10668000" cy="5681191"/>
          </a:xfrm>
        </p:spPr>
        <p:txBody>
          <a:bodyPr/>
          <a:lstStyle/>
          <a:p>
            <a:pPr marL="76200" indent="0" algn="just">
              <a:buNone/>
            </a:pPr>
            <a:endParaRPr lang="en-IN" sz="2000" dirty="0">
              <a:latin typeface="+mn-lt"/>
            </a:endParaRPr>
          </a:p>
          <a:p>
            <a:pPr marL="76200" indent="0" algn="just">
              <a:buNone/>
            </a:pPr>
            <a:endParaRPr lang="en-IN" sz="2000" dirty="0">
              <a:latin typeface="+mn-lt"/>
            </a:endParaRPr>
          </a:p>
          <a:p>
            <a:pPr marL="76200" indent="0" algn="just">
              <a:buNone/>
            </a:pPr>
            <a:endParaRPr lang="en-IN" sz="2000" dirty="0">
              <a:latin typeface="+mn-lt"/>
            </a:endParaRPr>
          </a:p>
          <a:p>
            <a:pPr marL="76200" indent="0" algn="just">
              <a:buNone/>
            </a:pPr>
            <a:endParaRPr lang="en-IN" sz="2000" dirty="0">
              <a:latin typeface="+mn-lt"/>
            </a:endParaRPr>
          </a:p>
          <a:p>
            <a:pPr marL="76200" indent="0" algn="just">
              <a:buNone/>
            </a:pPr>
            <a:endParaRPr lang="en-IN" sz="2000" dirty="0">
              <a:latin typeface="+mn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AC398C-ECB2-41D7-B48F-876CC07D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43" y="1010093"/>
            <a:ext cx="6192114" cy="543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1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E110-23DE-BC1C-0C41-99CB6DA3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0EE-91C7-14BB-B086-361F4202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6930"/>
            <a:ext cx="10668000" cy="5401339"/>
          </a:xfrm>
        </p:spPr>
        <p:txBody>
          <a:bodyPr>
            <a:normAutofit fontScale="92500" lnSpcReduction="20000"/>
          </a:bodyPr>
          <a:lstStyle/>
          <a:p>
            <a:pPr marL="76200" indent="0">
              <a:buNone/>
            </a:pPr>
            <a:r>
              <a:rPr lang="en-US" sz="2400" b="1" dirty="0">
                <a:latin typeface="+mn-lt"/>
              </a:rPr>
              <a:t>Challenges in Searching for an Internship</a:t>
            </a:r>
          </a:p>
          <a:p>
            <a:pPr marL="76200" indent="0">
              <a:buNone/>
            </a:pPr>
            <a:r>
              <a:rPr lang="en-US" sz="2400" b="1" dirty="0">
                <a:latin typeface="+mn-lt"/>
              </a:rPr>
              <a:t>1. Finding the Right Opportunities:</a:t>
            </a:r>
            <a:endParaRPr lang="en-US" sz="24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Competition:</a:t>
            </a:r>
            <a:r>
              <a:rPr lang="en-US" sz="2400" dirty="0">
                <a:latin typeface="+mn-lt"/>
              </a:rPr>
              <a:t> High competition for popular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Limited Availability:</a:t>
            </a:r>
            <a:r>
              <a:rPr lang="en-US" sz="2400" dirty="0">
                <a:latin typeface="+mn-lt"/>
              </a:rPr>
              <a:t> Some fields have fewer internship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Application Process:</a:t>
            </a:r>
            <a:r>
              <a:rPr lang="en-US" sz="2400" dirty="0">
                <a:latin typeface="+mn-lt"/>
              </a:rPr>
              <a:t> Time-consuming with tailored resumes and cover letters for each application.</a:t>
            </a:r>
          </a:p>
          <a:p>
            <a:pPr marL="76200" indent="0">
              <a:buNone/>
            </a:pPr>
            <a:r>
              <a:rPr lang="en-US" sz="2400" b="1" dirty="0">
                <a:latin typeface="+mn-lt"/>
              </a:rPr>
              <a:t>2. Cracking the Interview:</a:t>
            </a:r>
            <a:endParaRPr lang="en-US" sz="24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Technical Tests:</a:t>
            </a:r>
            <a:r>
              <a:rPr lang="en-US" sz="2400" dirty="0">
                <a:latin typeface="+mn-lt"/>
              </a:rPr>
              <a:t> Coding assessments can be intimidating.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Behavioral Questions:</a:t>
            </a:r>
            <a:r>
              <a:rPr lang="en-US" sz="2400" dirty="0">
                <a:latin typeface="+mn-lt"/>
              </a:rPr>
              <a:t> You must demonstrate teamwork, problem-solving, and conflict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Nervousness:</a:t>
            </a:r>
            <a:r>
              <a:rPr lang="en-US" sz="2400" dirty="0">
                <a:latin typeface="+mn-lt"/>
              </a:rPr>
              <a:t> The pressure to perform can affect confidence and performance.</a:t>
            </a:r>
          </a:p>
          <a:p>
            <a:pPr marL="76200" indent="0">
              <a:buNone/>
            </a:pPr>
            <a:r>
              <a:rPr lang="en-US" sz="2400" b="1" dirty="0">
                <a:latin typeface="+mn-lt"/>
              </a:rPr>
              <a:t>3. Adjusting to the Team:</a:t>
            </a:r>
            <a:endParaRPr lang="en-US" sz="24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Work Culture:</a:t>
            </a:r>
            <a:r>
              <a:rPr lang="en-US" sz="2400" dirty="0">
                <a:latin typeface="+mn-lt"/>
              </a:rPr>
              <a:t> Adapting to different workplace environments and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Team Communication:</a:t>
            </a:r>
            <a:r>
              <a:rPr lang="en-US" sz="2400" dirty="0">
                <a:latin typeface="+mn-lt"/>
              </a:rPr>
              <a:t> Learning to collaborate with varying communication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</a:rPr>
              <a:t>Technical Environment:</a:t>
            </a:r>
            <a:r>
              <a:rPr lang="en-US" sz="2400" dirty="0">
                <a:latin typeface="+mn-lt"/>
              </a:rPr>
              <a:t> Quickly adapting to new tools and technologies.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77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D1B9-B5D0-9C17-ED6D-7485C99D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C618-9ADB-98C8-176C-172F49F1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Link: https://github.com/vathsalabs/Internship-Project.git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D31E-71B0-43A1-2268-2AE24C8A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7265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88828"/>
            <a:ext cx="10668000" cy="496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our team and reporting Manager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Company or Organization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Inteva Products, 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Founded: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Headquarters: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Troy, Michigan, USA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Presence: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Nearly 30 locations across North America, South America, Europe, and Asia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8,000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Automotive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www.intevaproducts.com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0E97-0E56-B745-5CCC-C2604AAA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0873"/>
            <a:ext cx="10668000" cy="435935"/>
          </a:xfrm>
        </p:spPr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Product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Portfolio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0FD3-F9E3-FA90-EC98-6AAA7952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786809"/>
            <a:ext cx="10668000" cy="547576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Interior Systems: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Instrument panels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Consoles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Door trim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Cockpits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Headliners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Closure Systems: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Door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Compartment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Strikers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Electronic actuators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Motors &amp; Electronics: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Window lift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Seat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Actuators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Electronic control units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30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and Market Presence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357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Client Base: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Over 50 customers in more than 40 countries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Major global automakers and regional Original Equipment Manufacturers (OEMs)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Industries Served: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Automotive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Commercial vehicle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Defense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Marine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Consumer and industrial sectors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0AC8-B786-5D26-4AEF-84DF58F5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7"/>
            <a:ext cx="10668000" cy="618497"/>
          </a:xfrm>
        </p:spPr>
        <p:txBody>
          <a:bodyPr/>
          <a:lstStyle/>
          <a:p>
            <a:r>
              <a:rPr lang="en-IN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domain or the technology</a:t>
            </a:r>
            <a:endParaRPr lang="en-IN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B35A-BDF2-7729-6D7C-75F49E29F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 </a:t>
            </a:r>
            <a:r>
              <a:rPr lang="en-US" b="1" dirty="0">
                <a:latin typeface="+mn-lt"/>
              </a:rPr>
              <a:t>Analysis of Problem Statement</a:t>
            </a:r>
          </a:p>
          <a:p>
            <a:pPr marL="76200" indent="0" algn="just">
              <a:buNone/>
            </a:pPr>
            <a:endParaRPr lang="en-US" b="1" dirty="0">
              <a:latin typeface="+mn-lt"/>
            </a:endParaRPr>
          </a:p>
          <a:p>
            <a:pPr marL="76200" indent="0" algn="just">
              <a:buNone/>
            </a:pPr>
            <a:r>
              <a:rPr lang="en-US" dirty="0">
                <a:latin typeface="+mn-lt"/>
              </a:rPr>
              <a:t>A dispatcher process monitoring dashboard is designed to track and manage dispatcher processes in real-time. It ensures that system operations run smoothly, identifies failures, and provides actionable insights for maintaining efficiency.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7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76200" indent="0">
              <a:buNone/>
            </a:pPr>
            <a:r>
              <a:rPr lang="en-US" b="1" dirty="0">
                <a:latin typeface="+mn-lt"/>
              </a:rPr>
              <a:t>Key Challenges &amp;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Lack of Real-time Monitoring</a:t>
            </a:r>
            <a:r>
              <a:rPr lang="en-US" dirty="0">
                <a:latin typeface="+mn-lt"/>
              </a:rPr>
              <a:t>: Without an efficient dashboard, tracking dispatcher processes and their statuses in real-time becomes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Error Detection and Logging</a:t>
            </a:r>
            <a:r>
              <a:rPr lang="en-US" dirty="0">
                <a:latin typeface="+mn-lt"/>
              </a:rPr>
              <a:t>: Identifying system failures or process crashes manually is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Scalability</a:t>
            </a:r>
            <a:r>
              <a:rPr lang="en-US" dirty="0">
                <a:latin typeface="+mn-lt"/>
              </a:rPr>
              <a:t>: As the system grows, monitoring a large number of dispatcher processes becomes complex.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User Interface &amp; Experience</a:t>
            </a:r>
            <a:r>
              <a:rPr lang="en-US" dirty="0">
                <a:latin typeface="+mn-lt"/>
              </a:rPr>
              <a:t>: The dashboard needs to be user-friendly, with clear data visualization for quick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Security &amp; Access Control</a:t>
            </a:r>
            <a:r>
              <a:rPr lang="en-US" dirty="0">
                <a:latin typeface="+mn-lt"/>
              </a:rPr>
              <a:t>: Unauthorized access to process logs and monitoring tools can lead to security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Integration with Other Systems</a:t>
            </a:r>
            <a:r>
              <a:rPr lang="en-US" dirty="0">
                <a:latin typeface="+mn-lt"/>
              </a:rPr>
              <a:t>: The dashboard may need to fetch data from external sources via APIs.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Objectives of 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Work </a:t>
            </a:r>
            <a:endParaRPr lang="en-US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Real-time Process Monitoring</a:t>
            </a:r>
            <a:r>
              <a:rPr lang="en-US" dirty="0">
                <a:latin typeface="+mn-lt"/>
              </a:rPr>
              <a:t>: Display active, pending, and failed dispatcher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Error Logging &amp; Reporting</a:t>
            </a:r>
            <a:r>
              <a:rPr lang="en-US" dirty="0">
                <a:latin typeface="+mn-lt"/>
              </a:rPr>
              <a:t>: Provide logs and insights for debugging issues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Scalable &amp; Responsive UI</a:t>
            </a:r>
            <a:r>
              <a:rPr lang="en-US" dirty="0">
                <a:latin typeface="+mn-lt"/>
              </a:rPr>
              <a:t>: Ensure the dashboard works across various devices with smooth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REST API Integration</a:t>
            </a:r>
            <a:r>
              <a:rPr lang="en-US" dirty="0">
                <a:latin typeface="+mn-lt"/>
              </a:rPr>
              <a:t>: Allow data fetching from various sources and ensure smooth communication between frontend and backend.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839972"/>
            <a:ext cx="10668000" cy="5256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+mn-lt"/>
                <a:ea typeface="Cambria" panose="02040503050406030204" pitchFamily="18" charset="0"/>
              </a:rPr>
              <a:t>Software components:</a:t>
            </a:r>
          </a:p>
          <a:p>
            <a:pPr marL="76200" indent="0" algn="just">
              <a:buNone/>
            </a:pPr>
            <a:r>
              <a:rPr lang="en-US" b="1" dirty="0"/>
              <a:t>1. </a:t>
            </a:r>
            <a:r>
              <a:rPr lang="en-US" b="1" dirty="0">
                <a:latin typeface="+mn-lt"/>
              </a:rPr>
              <a:t>React (Frontend – User Interface)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React is used to create an interactive and responsive dashboard where users can </a:t>
            </a:r>
            <a:r>
              <a:rPr lang="en-US" b="1" dirty="0">
                <a:latin typeface="+mn-lt"/>
              </a:rPr>
              <a:t>monitor dispatcher processes</a:t>
            </a:r>
            <a:r>
              <a:rPr lang="en-US" dirty="0">
                <a:latin typeface="+mn-lt"/>
              </a:rPr>
              <a:t> in real-time.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fetches data from the backend using </a:t>
            </a:r>
            <a:r>
              <a:rPr lang="en-US" b="1" dirty="0">
                <a:latin typeface="+mn-lt"/>
              </a:rPr>
              <a:t>REST API</a:t>
            </a:r>
            <a:r>
              <a:rPr lang="en-US" dirty="0">
                <a:latin typeface="+mn-lt"/>
              </a:rPr>
              <a:t>, dynamically updates process statuses, and displays </a:t>
            </a:r>
            <a:r>
              <a:rPr lang="en-US" b="1" dirty="0">
                <a:latin typeface="+mn-lt"/>
              </a:rPr>
              <a:t>running, pending, or failed processes</a:t>
            </a:r>
            <a:r>
              <a:rPr lang="en-US" dirty="0">
                <a:latin typeface="+mn-lt"/>
              </a:rPr>
              <a:t> using tables.</a:t>
            </a:r>
          </a:p>
          <a:p>
            <a:pPr marL="76200" indent="0" algn="just"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76200" indent="0" algn="just">
              <a:buNone/>
            </a:pPr>
            <a:r>
              <a:rPr lang="en-US" b="1" dirty="0">
                <a:latin typeface="+mn-lt"/>
              </a:rPr>
              <a:t>2. Node.js (Backend – Server Logic)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Node.js acts as the backend runtime, handling client requests and </a:t>
            </a:r>
            <a:r>
              <a:rPr lang="en-US" b="1" dirty="0">
                <a:latin typeface="+mn-lt"/>
              </a:rPr>
              <a:t>processing dispatcher data</a:t>
            </a:r>
            <a:r>
              <a:rPr lang="en-US" dirty="0">
                <a:latin typeface="+mn-lt"/>
              </a:rPr>
              <a:t> asynchronously.</a:t>
            </a:r>
          </a:p>
          <a:p>
            <a:pPr marL="76200" indent="0"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1022</Words>
  <Application>Microsoft Office PowerPoint</Application>
  <PresentationFormat>Widescreen</PresentationFormat>
  <Paragraphs>162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Bioinformatics</vt:lpstr>
      <vt:lpstr>Office Theme</vt:lpstr>
      <vt:lpstr>PowerPoint Presentation</vt:lpstr>
      <vt:lpstr>Content</vt:lpstr>
      <vt:lpstr>About Company or Organization</vt:lpstr>
      <vt:lpstr>Product Portfolio</vt:lpstr>
      <vt:lpstr>Clients and Market Presence</vt:lpstr>
      <vt:lpstr>Working domain or the technology</vt:lpstr>
      <vt:lpstr>PowerPoint Presentation</vt:lpstr>
      <vt:lpstr>Objectives of the Work </vt:lpstr>
      <vt:lpstr>Analysis of Problem Statement </vt:lpstr>
      <vt:lpstr>Analysis of Problem Statement </vt:lpstr>
      <vt:lpstr>Workflow</vt:lpstr>
      <vt:lpstr>About your team and reporting Manager</vt:lpstr>
      <vt:lpstr>PowerPoint Presentation</vt:lpstr>
      <vt:lpstr>Team Members</vt:lpstr>
      <vt:lpstr>Challenges Faced in Internship</vt:lpstr>
      <vt:lpstr>Internship Road Map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Sampath Kumar, Vathsala</cp:lastModifiedBy>
  <cp:revision>43</cp:revision>
  <dcterms:modified xsi:type="dcterms:W3CDTF">2025-02-06T09:13:30Z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d8d018-c9e1-4fc0-8312-d88e53c0ba38_Enabled">
    <vt:lpwstr>true</vt:lpwstr>
  </property>
  <property fmtid="{D5CDD505-2E9C-101B-9397-08002B2CF9AE}" pid="3" name="MSIP_Label_7dd8d018-c9e1-4fc0-8312-d88e53c0ba38_SetDate">
    <vt:lpwstr>2025-02-06T04:04:38Z</vt:lpwstr>
  </property>
  <property fmtid="{D5CDD505-2E9C-101B-9397-08002B2CF9AE}" pid="4" name="MSIP_Label_7dd8d018-c9e1-4fc0-8312-d88e53c0ba38_Method">
    <vt:lpwstr>Privileged</vt:lpwstr>
  </property>
  <property fmtid="{D5CDD505-2E9C-101B-9397-08002B2CF9AE}" pid="5" name="MSIP_Label_7dd8d018-c9e1-4fc0-8312-d88e53c0ba38_Name">
    <vt:lpwstr>Internal - General</vt:lpwstr>
  </property>
  <property fmtid="{D5CDD505-2E9C-101B-9397-08002B2CF9AE}" pid="6" name="MSIP_Label_7dd8d018-c9e1-4fc0-8312-d88e53c0ba38_SiteId">
    <vt:lpwstr>a0424ab4-6c17-4615-99fe-ec15cd70614f</vt:lpwstr>
  </property>
  <property fmtid="{D5CDD505-2E9C-101B-9397-08002B2CF9AE}" pid="7" name="MSIP_Label_7dd8d018-c9e1-4fc0-8312-d88e53c0ba38_ActionId">
    <vt:lpwstr>7f60f9e6-5977-4671-a350-5f34789045b2</vt:lpwstr>
  </property>
  <property fmtid="{D5CDD505-2E9C-101B-9397-08002B2CF9AE}" pid="8" name="MSIP_Label_7dd8d018-c9e1-4fc0-8312-d88e53c0ba38_ContentBits">
    <vt:lpwstr>0</vt:lpwstr>
  </property>
</Properties>
</file>