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9" r:id="rId2"/>
    <p:sldId id="258" r:id="rId3"/>
    <p:sldId id="260" r:id="rId4"/>
    <p:sldId id="261" r:id="rId5"/>
    <p:sldId id="262" r:id="rId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9" autoAdjust="0"/>
    <p:restoredTop sz="94660"/>
  </p:normalViewPr>
  <p:slideViewPr>
    <p:cSldViewPr snapToGrid="0">
      <p:cViewPr varScale="1">
        <p:scale>
          <a:sx n="63" d="100"/>
          <a:sy n="63" d="100"/>
        </p:scale>
        <p:origin x="8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8D97EE-67D6-4507-AE2F-2978B1ECF1B8}" type="datetimeFigureOut">
              <a:rPr lang="de-CH" smtClean="0"/>
              <a:t>19.07.2024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F78831-DD59-43EB-A548-AF647BA5B225}" type="slidenum">
              <a:rPr lang="de-CH" smtClean="0"/>
              <a:t>‹#›</a:t>
            </a:fld>
            <a:endParaRPr lang="de-CH"/>
          </a:p>
        </p:txBody>
      </p:sp>
    </p:spTree>
    <p:extLst>
      <p:ext uri="{BB962C8B-B14F-4D97-AF65-F5344CB8AC3E}">
        <p14:creationId xmlns:p14="http://schemas.microsoft.com/office/powerpoint/2010/main" val="2573549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43F78831-DD59-43EB-A548-AF647BA5B225}" type="slidenum">
              <a:rPr lang="de-CH" smtClean="0"/>
              <a:t>1</a:t>
            </a:fld>
            <a:endParaRPr lang="de-CH"/>
          </a:p>
        </p:txBody>
      </p:sp>
    </p:spTree>
    <p:extLst>
      <p:ext uri="{BB962C8B-B14F-4D97-AF65-F5344CB8AC3E}">
        <p14:creationId xmlns:p14="http://schemas.microsoft.com/office/powerpoint/2010/main" val="2940431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61017-92EF-8990-71BC-D0B59FAD10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4EFE97E1-92E3-F4C3-61A7-B9D4F527AD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BA17C5DB-8EA0-8F05-2FDC-69BCFFC61459}"/>
              </a:ext>
            </a:extLst>
          </p:cNvPr>
          <p:cNvSpPr>
            <a:spLocks noGrp="1"/>
          </p:cNvSpPr>
          <p:nvPr>
            <p:ph type="dt" sz="half" idx="10"/>
          </p:nvPr>
        </p:nvSpPr>
        <p:spPr/>
        <p:txBody>
          <a:bodyPr/>
          <a:lstStyle/>
          <a:p>
            <a:fld id="{F08B05B3-B537-4C5F-ACAB-AE658029784D}" type="datetimeFigureOut">
              <a:rPr lang="de-CH" smtClean="0"/>
              <a:t>19.07.2024</a:t>
            </a:fld>
            <a:endParaRPr lang="de-CH"/>
          </a:p>
        </p:txBody>
      </p:sp>
      <p:sp>
        <p:nvSpPr>
          <p:cNvPr id="5" name="Footer Placeholder 4">
            <a:extLst>
              <a:ext uri="{FF2B5EF4-FFF2-40B4-BE49-F238E27FC236}">
                <a16:creationId xmlns:a16="http://schemas.microsoft.com/office/drawing/2014/main" id="{CF0757D1-5241-C081-2539-712228AA6389}"/>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50340AA-A176-A2EA-E884-05481C5A3398}"/>
              </a:ext>
            </a:extLst>
          </p:cNvPr>
          <p:cNvSpPr>
            <a:spLocks noGrp="1"/>
          </p:cNvSpPr>
          <p:nvPr>
            <p:ph type="sldNum" sz="quarter" idx="12"/>
          </p:nvPr>
        </p:nvSpPr>
        <p:spPr/>
        <p:txBody>
          <a:bodyPr/>
          <a:lstStyle/>
          <a:p>
            <a:fld id="{9CB6673E-611F-45E5-8B29-CE7441721445}" type="slidenum">
              <a:rPr lang="de-CH" smtClean="0"/>
              <a:t>‹#›</a:t>
            </a:fld>
            <a:endParaRPr lang="de-CH"/>
          </a:p>
        </p:txBody>
      </p:sp>
    </p:spTree>
    <p:extLst>
      <p:ext uri="{BB962C8B-B14F-4D97-AF65-F5344CB8AC3E}">
        <p14:creationId xmlns:p14="http://schemas.microsoft.com/office/powerpoint/2010/main" val="2091998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CE72F-4A50-CF2C-9BFC-54E197C6F22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2D5D6D28-C501-B501-28E5-1F31BEB816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A6E47D6-84E3-000E-BD0E-326B78AD43DD}"/>
              </a:ext>
            </a:extLst>
          </p:cNvPr>
          <p:cNvSpPr>
            <a:spLocks noGrp="1"/>
          </p:cNvSpPr>
          <p:nvPr>
            <p:ph type="dt" sz="half" idx="10"/>
          </p:nvPr>
        </p:nvSpPr>
        <p:spPr/>
        <p:txBody>
          <a:bodyPr/>
          <a:lstStyle/>
          <a:p>
            <a:fld id="{F08B05B3-B537-4C5F-ACAB-AE658029784D}" type="datetimeFigureOut">
              <a:rPr lang="de-CH" smtClean="0"/>
              <a:t>19.07.2024</a:t>
            </a:fld>
            <a:endParaRPr lang="de-CH"/>
          </a:p>
        </p:txBody>
      </p:sp>
      <p:sp>
        <p:nvSpPr>
          <p:cNvPr id="5" name="Footer Placeholder 4">
            <a:extLst>
              <a:ext uri="{FF2B5EF4-FFF2-40B4-BE49-F238E27FC236}">
                <a16:creationId xmlns:a16="http://schemas.microsoft.com/office/drawing/2014/main" id="{6E52A1E9-BBC6-8A24-1308-E3F2926BC94B}"/>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B5075119-801C-F7F0-23B3-92F123F87A9A}"/>
              </a:ext>
            </a:extLst>
          </p:cNvPr>
          <p:cNvSpPr>
            <a:spLocks noGrp="1"/>
          </p:cNvSpPr>
          <p:nvPr>
            <p:ph type="sldNum" sz="quarter" idx="12"/>
          </p:nvPr>
        </p:nvSpPr>
        <p:spPr/>
        <p:txBody>
          <a:bodyPr/>
          <a:lstStyle/>
          <a:p>
            <a:fld id="{9CB6673E-611F-45E5-8B29-CE7441721445}" type="slidenum">
              <a:rPr lang="de-CH" smtClean="0"/>
              <a:t>‹#›</a:t>
            </a:fld>
            <a:endParaRPr lang="de-CH"/>
          </a:p>
        </p:txBody>
      </p:sp>
    </p:spTree>
    <p:extLst>
      <p:ext uri="{BB962C8B-B14F-4D97-AF65-F5344CB8AC3E}">
        <p14:creationId xmlns:p14="http://schemas.microsoft.com/office/powerpoint/2010/main" val="3180491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5DC0C1-8C6D-7B12-C928-3942782A8A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F87DF6F0-CDF1-8D76-EF04-FF8D920913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969F72F4-304F-20B1-AB4C-EB7FA865C267}"/>
              </a:ext>
            </a:extLst>
          </p:cNvPr>
          <p:cNvSpPr>
            <a:spLocks noGrp="1"/>
          </p:cNvSpPr>
          <p:nvPr>
            <p:ph type="dt" sz="half" idx="10"/>
          </p:nvPr>
        </p:nvSpPr>
        <p:spPr/>
        <p:txBody>
          <a:bodyPr/>
          <a:lstStyle/>
          <a:p>
            <a:fld id="{F08B05B3-B537-4C5F-ACAB-AE658029784D}" type="datetimeFigureOut">
              <a:rPr lang="de-CH" smtClean="0"/>
              <a:t>19.07.2024</a:t>
            </a:fld>
            <a:endParaRPr lang="de-CH"/>
          </a:p>
        </p:txBody>
      </p:sp>
      <p:sp>
        <p:nvSpPr>
          <p:cNvPr id="5" name="Footer Placeholder 4">
            <a:extLst>
              <a:ext uri="{FF2B5EF4-FFF2-40B4-BE49-F238E27FC236}">
                <a16:creationId xmlns:a16="http://schemas.microsoft.com/office/drawing/2014/main" id="{96F91F61-6D83-01F3-328D-03EE354D27CA}"/>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649BD738-896A-4D55-3444-7ABA982FB7C8}"/>
              </a:ext>
            </a:extLst>
          </p:cNvPr>
          <p:cNvSpPr>
            <a:spLocks noGrp="1"/>
          </p:cNvSpPr>
          <p:nvPr>
            <p:ph type="sldNum" sz="quarter" idx="12"/>
          </p:nvPr>
        </p:nvSpPr>
        <p:spPr/>
        <p:txBody>
          <a:bodyPr/>
          <a:lstStyle/>
          <a:p>
            <a:fld id="{9CB6673E-611F-45E5-8B29-CE7441721445}" type="slidenum">
              <a:rPr lang="de-CH" smtClean="0"/>
              <a:t>‹#›</a:t>
            </a:fld>
            <a:endParaRPr lang="de-CH"/>
          </a:p>
        </p:txBody>
      </p:sp>
    </p:spTree>
    <p:extLst>
      <p:ext uri="{BB962C8B-B14F-4D97-AF65-F5344CB8AC3E}">
        <p14:creationId xmlns:p14="http://schemas.microsoft.com/office/powerpoint/2010/main" val="2218303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08F98-4E58-5C1F-6FED-C0B9191F71B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83F32CA5-FA87-C21C-1CAF-D9A233CED4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FDFB1AE5-FDC5-1BEB-01C6-6A646FDCB93B}"/>
              </a:ext>
            </a:extLst>
          </p:cNvPr>
          <p:cNvSpPr>
            <a:spLocks noGrp="1"/>
          </p:cNvSpPr>
          <p:nvPr>
            <p:ph type="dt" sz="half" idx="10"/>
          </p:nvPr>
        </p:nvSpPr>
        <p:spPr/>
        <p:txBody>
          <a:bodyPr/>
          <a:lstStyle/>
          <a:p>
            <a:fld id="{F08B05B3-B537-4C5F-ACAB-AE658029784D}" type="datetimeFigureOut">
              <a:rPr lang="de-CH" smtClean="0"/>
              <a:t>19.07.2024</a:t>
            </a:fld>
            <a:endParaRPr lang="de-CH"/>
          </a:p>
        </p:txBody>
      </p:sp>
      <p:sp>
        <p:nvSpPr>
          <p:cNvPr id="5" name="Footer Placeholder 4">
            <a:extLst>
              <a:ext uri="{FF2B5EF4-FFF2-40B4-BE49-F238E27FC236}">
                <a16:creationId xmlns:a16="http://schemas.microsoft.com/office/drawing/2014/main" id="{06C6770B-1F53-40A7-29E5-938C5124584B}"/>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3CF9DECB-AF14-4EAD-90B8-2ABF8402474F}"/>
              </a:ext>
            </a:extLst>
          </p:cNvPr>
          <p:cNvSpPr>
            <a:spLocks noGrp="1"/>
          </p:cNvSpPr>
          <p:nvPr>
            <p:ph type="sldNum" sz="quarter" idx="12"/>
          </p:nvPr>
        </p:nvSpPr>
        <p:spPr/>
        <p:txBody>
          <a:bodyPr/>
          <a:lstStyle/>
          <a:p>
            <a:fld id="{9CB6673E-611F-45E5-8B29-CE7441721445}" type="slidenum">
              <a:rPr lang="de-CH" smtClean="0"/>
              <a:t>‹#›</a:t>
            </a:fld>
            <a:endParaRPr lang="de-CH"/>
          </a:p>
        </p:txBody>
      </p:sp>
    </p:spTree>
    <p:extLst>
      <p:ext uri="{BB962C8B-B14F-4D97-AF65-F5344CB8AC3E}">
        <p14:creationId xmlns:p14="http://schemas.microsoft.com/office/powerpoint/2010/main" val="1099922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5FFA8-3DA4-2497-21A1-53C29CAF0C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FA4F4FD2-0DD1-B3C9-769F-10DEEFA6119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FD9DE9-E99B-0173-927D-D7DC0A668722}"/>
              </a:ext>
            </a:extLst>
          </p:cNvPr>
          <p:cNvSpPr>
            <a:spLocks noGrp="1"/>
          </p:cNvSpPr>
          <p:nvPr>
            <p:ph type="dt" sz="half" idx="10"/>
          </p:nvPr>
        </p:nvSpPr>
        <p:spPr/>
        <p:txBody>
          <a:bodyPr/>
          <a:lstStyle/>
          <a:p>
            <a:fld id="{F08B05B3-B537-4C5F-ACAB-AE658029784D}" type="datetimeFigureOut">
              <a:rPr lang="de-CH" smtClean="0"/>
              <a:t>19.07.2024</a:t>
            </a:fld>
            <a:endParaRPr lang="de-CH"/>
          </a:p>
        </p:txBody>
      </p:sp>
      <p:sp>
        <p:nvSpPr>
          <p:cNvPr id="5" name="Footer Placeholder 4">
            <a:extLst>
              <a:ext uri="{FF2B5EF4-FFF2-40B4-BE49-F238E27FC236}">
                <a16:creationId xmlns:a16="http://schemas.microsoft.com/office/drawing/2014/main" id="{AB0109EE-1F76-92C8-806C-0414352AB930}"/>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F1EBD-8C18-DDB6-24F0-221BC7443AEF}"/>
              </a:ext>
            </a:extLst>
          </p:cNvPr>
          <p:cNvSpPr>
            <a:spLocks noGrp="1"/>
          </p:cNvSpPr>
          <p:nvPr>
            <p:ph type="sldNum" sz="quarter" idx="12"/>
          </p:nvPr>
        </p:nvSpPr>
        <p:spPr/>
        <p:txBody>
          <a:bodyPr/>
          <a:lstStyle/>
          <a:p>
            <a:fld id="{9CB6673E-611F-45E5-8B29-CE7441721445}" type="slidenum">
              <a:rPr lang="de-CH" smtClean="0"/>
              <a:t>‹#›</a:t>
            </a:fld>
            <a:endParaRPr lang="de-CH"/>
          </a:p>
        </p:txBody>
      </p:sp>
    </p:spTree>
    <p:extLst>
      <p:ext uri="{BB962C8B-B14F-4D97-AF65-F5344CB8AC3E}">
        <p14:creationId xmlns:p14="http://schemas.microsoft.com/office/powerpoint/2010/main" val="738331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C1CE5-97D2-281A-CCC6-D9971246F729}"/>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5DD60727-DBF3-593C-0AEA-A86E0D880C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8B7BC6CA-F628-FCE9-1079-4FD3C4264C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B4EE4808-411B-4085-FA1A-7B2FBCB7333A}"/>
              </a:ext>
            </a:extLst>
          </p:cNvPr>
          <p:cNvSpPr>
            <a:spLocks noGrp="1"/>
          </p:cNvSpPr>
          <p:nvPr>
            <p:ph type="dt" sz="half" idx="10"/>
          </p:nvPr>
        </p:nvSpPr>
        <p:spPr/>
        <p:txBody>
          <a:bodyPr/>
          <a:lstStyle/>
          <a:p>
            <a:fld id="{F08B05B3-B537-4C5F-ACAB-AE658029784D}" type="datetimeFigureOut">
              <a:rPr lang="de-CH" smtClean="0"/>
              <a:t>19.07.2024</a:t>
            </a:fld>
            <a:endParaRPr lang="de-CH"/>
          </a:p>
        </p:txBody>
      </p:sp>
      <p:sp>
        <p:nvSpPr>
          <p:cNvPr id="6" name="Footer Placeholder 5">
            <a:extLst>
              <a:ext uri="{FF2B5EF4-FFF2-40B4-BE49-F238E27FC236}">
                <a16:creationId xmlns:a16="http://schemas.microsoft.com/office/drawing/2014/main" id="{C56DE87E-98CE-05A4-BF1A-8140BC1BBFCD}"/>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9AEB189B-C519-9C6A-30BE-A661BD2F31D9}"/>
              </a:ext>
            </a:extLst>
          </p:cNvPr>
          <p:cNvSpPr>
            <a:spLocks noGrp="1"/>
          </p:cNvSpPr>
          <p:nvPr>
            <p:ph type="sldNum" sz="quarter" idx="12"/>
          </p:nvPr>
        </p:nvSpPr>
        <p:spPr/>
        <p:txBody>
          <a:bodyPr/>
          <a:lstStyle/>
          <a:p>
            <a:fld id="{9CB6673E-611F-45E5-8B29-CE7441721445}" type="slidenum">
              <a:rPr lang="de-CH" smtClean="0"/>
              <a:t>‹#›</a:t>
            </a:fld>
            <a:endParaRPr lang="de-CH"/>
          </a:p>
        </p:txBody>
      </p:sp>
    </p:spTree>
    <p:extLst>
      <p:ext uri="{BB962C8B-B14F-4D97-AF65-F5344CB8AC3E}">
        <p14:creationId xmlns:p14="http://schemas.microsoft.com/office/powerpoint/2010/main" val="3268672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F80B-FB95-2F12-B959-ED67B833DF0D}"/>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AC6357C9-D5B5-622C-31D9-F3A285F7E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87CDDC-8EE9-221B-C8A1-3ADA82D49A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6F3AF83E-A7CB-7CE9-2DB7-534C26041C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C78001-C029-8A66-D43E-38F9213F44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385D8CE6-6CB8-D5EB-C64B-30911034206D}"/>
              </a:ext>
            </a:extLst>
          </p:cNvPr>
          <p:cNvSpPr>
            <a:spLocks noGrp="1"/>
          </p:cNvSpPr>
          <p:nvPr>
            <p:ph type="dt" sz="half" idx="10"/>
          </p:nvPr>
        </p:nvSpPr>
        <p:spPr/>
        <p:txBody>
          <a:bodyPr/>
          <a:lstStyle/>
          <a:p>
            <a:fld id="{F08B05B3-B537-4C5F-ACAB-AE658029784D}" type="datetimeFigureOut">
              <a:rPr lang="de-CH" smtClean="0"/>
              <a:t>19.07.2024</a:t>
            </a:fld>
            <a:endParaRPr lang="de-CH"/>
          </a:p>
        </p:txBody>
      </p:sp>
      <p:sp>
        <p:nvSpPr>
          <p:cNvPr id="8" name="Footer Placeholder 7">
            <a:extLst>
              <a:ext uri="{FF2B5EF4-FFF2-40B4-BE49-F238E27FC236}">
                <a16:creationId xmlns:a16="http://schemas.microsoft.com/office/drawing/2014/main" id="{65976775-EE40-1749-2F77-5BD211F0FB34}"/>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97091DB9-AAA8-376C-8C64-1455D9E2D321}"/>
              </a:ext>
            </a:extLst>
          </p:cNvPr>
          <p:cNvSpPr>
            <a:spLocks noGrp="1"/>
          </p:cNvSpPr>
          <p:nvPr>
            <p:ph type="sldNum" sz="quarter" idx="12"/>
          </p:nvPr>
        </p:nvSpPr>
        <p:spPr/>
        <p:txBody>
          <a:bodyPr/>
          <a:lstStyle/>
          <a:p>
            <a:fld id="{9CB6673E-611F-45E5-8B29-CE7441721445}" type="slidenum">
              <a:rPr lang="de-CH" smtClean="0"/>
              <a:t>‹#›</a:t>
            </a:fld>
            <a:endParaRPr lang="de-CH"/>
          </a:p>
        </p:txBody>
      </p:sp>
    </p:spTree>
    <p:extLst>
      <p:ext uri="{BB962C8B-B14F-4D97-AF65-F5344CB8AC3E}">
        <p14:creationId xmlns:p14="http://schemas.microsoft.com/office/powerpoint/2010/main" val="405657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60098-F803-FB51-2CDC-2500C3635B0B}"/>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080B666C-DAF1-9D66-1A4E-C06BCD903E6C}"/>
              </a:ext>
            </a:extLst>
          </p:cNvPr>
          <p:cNvSpPr>
            <a:spLocks noGrp="1"/>
          </p:cNvSpPr>
          <p:nvPr>
            <p:ph type="dt" sz="half" idx="10"/>
          </p:nvPr>
        </p:nvSpPr>
        <p:spPr/>
        <p:txBody>
          <a:bodyPr/>
          <a:lstStyle/>
          <a:p>
            <a:fld id="{F08B05B3-B537-4C5F-ACAB-AE658029784D}" type="datetimeFigureOut">
              <a:rPr lang="de-CH" smtClean="0"/>
              <a:t>19.07.2024</a:t>
            </a:fld>
            <a:endParaRPr lang="de-CH"/>
          </a:p>
        </p:txBody>
      </p:sp>
      <p:sp>
        <p:nvSpPr>
          <p:cNvPr id="4" name="Footer Placeholder 3">
            <a:extLst>
              <a:ext uri="{FF2B5EF4-FFF2-40B4-BE49-F238E27FC236}">
                <a16:creationId xmlns:a16="http://schemas.microsoft.com/office/drawing/2014/main" id="{863FFA7D-A47A-CFBA-CE0F-0ACE0F06737D}"/>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9EF03C55-BB60-0353-217B-3297ADD0A844}"/>
              </a:ext>
            </a:extLst>
          </p:cNvPr>
          <p:cNvSpPr>
            <a:spLocks noGrp="1"/>
          </p:cNvSpPr>
          <p:nvPr>
            <p:ph type="sldNum" sz="quarter" idx="12"/>
          </p:nvPr>
        </p:nvSpPr>
        <p:spPr/>
        <p:txBody>
          <a:bodyPr/>
          <a:lstStyle/>
          <a:p>
            <a:fld id="{9CB6673E-611F-45E5-8B29-CE7441721445}" type="slidenum">
              <a:rPr lang="de-CH" smtClean="0"/>
              <a:t>‹#›</a:t>
            </a:fld>
            <a:endParaRPr lang="de-CH"/>
          </a:p>
        </p:txBody>
      </p:sp>
    </p:spTree>
    <p:extLst>
      <p:ext uri="{BB962C8B-B14F-4D97-AF65-F5344CB8AC3E}">
        <p14:creationId xmlns:p14="http://schemas.microsoft.com/office/powerpoint/2010/main" val="304007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E34C23-A8EE-F352-BC14-D57650AAB19E}"/>
              </a:ext>
            </a:extLst>
          </p:cNvPr>
          <p:cNvSpPr>
            <a:spLocks noGrp="1"/>
          </p:cNvSpPr>
          <p:nvPr>
            <p:ph type="dt" sz="half" idx="10"/>
          </p:nvPr>
        </p:nvSpPr>
        <p:spPr/>
        <p:txBody>
          <a:bodyPr/>
          <a:lstStyle/>
          <a:p>
            <a:fld id="{F08B05B3-B537-4C5F-ACAB-AE658029784D}" type="datetimeFigureOut">
              <a:rPr lang="de-CH" smtClean="0"/>
              <a:t>19.07.2024</a:t>
            </a:fld>
            <a:endParaRPr lang="de-CH"/>
          </a:p>
        </p:txBody>
      </p:sp>
      <p:sp>
        <p:nvSpPr>
          <p:cNvPr id="3" name="Footer Placeholder 2">
            <a:extLst>
              <a:ext uri="{FF2B5EF4-FFF2-40B4-BE49-F238E27FC236}">
                <a16:creationId xmlns:a16="http://schemas.microsoft.com/office/drawing/2014/main" id="{612470D2-04C9-0A8A-FEC5-418B2D7D9FCD}"/>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B6CF2400-3AFD-0993-091A-B2F9C6782559}"/>
              </a:ext>
            </a:extLst>
          </p:cNvPr>
          <p:cNvSpPr>
            <a:spLocks noGrp="1"/>
          </p:cNvSpPr>
          <p:nvPr>
            <p:ph type="sldNum" sz="quarter" idx="12"/>
          </p:nvPr>
        </p:nvSpPr>
        <p:spPr/>
        <p:txBody>
          <a:bodyPr/>
          <a:lstStyle/>
          <a:p>
            <a:fld id="{9CB6673E-611F-45E5-8B29-CE7441721445}" type="slidenum">
              <a:rPr lang="de-CH" smtClean="0"/>
              <a:t>‹#›</a:t>
            </a:fld>
            <a:endParaRPr lang="de-CH"/>
          </a:p>
        </p:txBody>
      </p:sp>
    </p:spTree>
    <p:extLst>
      <p:ext uri="{BB962C8B-B14F-4D97-AF65-F5344CB8AC3E}">
        <p14:creationId xmlns:p14="http://schemas.microsoft.com/office/powerpoint/2010/main" val="2880339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665ED-4D1C-29B3-3A82-E4A3F91E2F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B5ABE17A-915A-014E-353C-289F36A434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FEF1DFF8-04B6-D069-9751-697C1CD442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79BE40-774A-8541-8605-D02114E1C124}"/>
              </a:ext>
            </a:extLst>
          </p:cNvPr>
          <p:cNvSpPr>
            <a:spLocks noGrp="1"/>
          </p:cNvSpPr>
          <p:nvPr>
            <p:ph type="dt" sz="half" idx="10"/>
          </p:nvPr>
        </p:nvSpPr>
        <p:spPr/>
        <p:txBody>
          <a:bodyPr/>
          <a:lstStyle/>
          <a:p>
            <a:fld id="{F08B05B3-B537-4C5F-ACAB-AE658029784D}" type="datetimeFigureOut">
              <a:rPr lang="de-CH" smtClean="0"/>
              <a:t>19.07.2024</a:t>
            </a:fld>
            <a:endParaRPr lang="de-CH"/>
          </a:p>
        </p:txBody>
      </p:sp>
      <p:sp>
        <p:nvSpPr>
          <p:cNvPr id="6" name="Footer Placeholder 5">
            <a:extLst>
              <a:ext uri="{FF2B5EF4-FFF2-40B4-BE49-F238E27FC236}">
                <a16:creationId xmlns:a16="http://schemas.microsoft.com/office/drawing/2014/main" id="{E5589F40-A870-C9D6-AB87-4278C27EDCF1}"/>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5AEA4C12-CFAC-5B8A-4D5E-9AAE29268E94}"/>
              </a:ext>
            </a:extLst>
          </p:cNvPr>
          <p:cNvSpPr>
            <a:spLocks noGrp="1"/>
          </p:cNvSpPr>
          <p:nvPr>
            <p:ph type="sldNum" sz="quarter" idx="12"/>
          </p:nvPr>
        </p:nvSpPr>
        <p:spPr/>
        <p:txBody>
          <a:bodyPr/>
          <a:lstStyle/>
          <a:p>
            <a:fld id="{9CB6673E-611F-45E5-8B29-CE7441721445}" type="slidenum">
              <a:rPr lang="de-CH" smtClean="0"/>
              <a:t>‹#›</a:t>
            </a:fld>
            <a:endParaRPr lang="de-CH"/>
          </a:p>
        </p:txBody>
      </p:sp>
    </p:spTree>
    <p:extLst>
      <p:ext uri="{BB962C8B-B14F-4D97-AF65-F5344CB8AC3E}">
        <p14:creationId xmlns:p14="http://schemas.microsoft.com/office/powerpoint/2010/main" val="1456422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7390A-94CB-456E-9AF9-E811564190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6323B347-5F95-F468-71B9-A8A3E783F5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6691D914-4553-80D9-C5BD-1B2D9081E3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FFA17E-87E7-F7F0-CDB2-F04227E277D8}"/>
              </a:ext>
            </a:extLst>
          </p:cNvPr>
          <p:cNvSpPr>
            <a:spLocks noGrp="1"/>
          </p:cNvSpPr>
          <p:nvPr>
            <p:ph type="dt" sz="half" idx="10"/>
          </p:nvPr>
        </p:nvSpPr>
        <p:spPr/>
        <p:txBody>
          <a:bodyPr/>
          <a:lstStyle/>
          <a:p>
            <a:fld id="{F08B05B3-B537-4C5F-ACAB-AE658029784D}" type="datetimeFigureOut">
              <a:rPr lang="de-CH" smtClean="0"/>
              <a:t>19.07.2024</a:t>
            </a:fld>
            <a:endParaRPr lang="de-CH"/>
          </a:p>
        </p:txBody>
      </p:sp>
      <p:sp>
        <p:nvSpPr>
          <p:cNvPr id="6" name="Footer Placeholder 5">
            <a:extLst>
              <a:ext uri="{FF2B5EF4-FFF2-40B4-BE49-F238E27FC236}">
                <a16:creationId xmlns:a16="http://schemas.microsoft.com/office/drawing/2014/main" id="{CF9E2A51-B921-0CF8-96E2-C1764E4A26F9}"/>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9B268A55-209B-CB2F-CD63-DE65D427DDCE}"/>
              </a:ext>
            </a:extLst>
          </p:cNvPr>
          <p:cNvSpPr>
            <a:spLocks noGrp="1"/>
          </p:cNvSpPr>
          <p:nvPr>
            <p:ph type="sldNum" sz="quarter" idx="12"/>
          </p:nvPr>
        </p:nvSpPr>
        <p:spPr/>
        <p:txBody>
          <a:bodyPr/>
          <a:lstStyle/>
          <a:p>
            <a:fld id="{9CB6673E-611F-45E5-8B29-CE7441721445}" type="slidenum">
              <a:rPr lang="de-CH" smtClean="0"/>
              <a:t>‹#›</a:t>
            </a:fld>
            <a:endParaRPr lang="de-CH"/>
          </a:p>
        </p:txBody>
      </p:sp>
    </p:spTree>
    <p:extLst>
      <p:ext uri="{BB962C8B-B14F-4D97-AF65-F5344CB8AC3E}">
        <p14:creationId xmlns:p14="http://schemas.microsoft.com/office/powerpoint/2010/main" val="4094160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965D56-9E36-367F-D476-112BFBBAC6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99F1D085-5CD7-52BB-AC95-A022D4218C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D45473DC-C2B7-3920-E99D-AAF4AA9BDC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08B05B3-B537-4C5F-ACAB-AE658029784D}" type="datetimeFigureOut">
              <a:rPr lang="de-CH" smtClean="0"/>
              <a:t>19.07.2024</a:t>
            </a:fld>
            <a:endParaRPr lang="de-CH"/>
          </a:p>
        </p:txBody>
      </p:sp>
      <p:sp>
        <p:nvSpPr>
          <p:cNvPr id="5" name="Footer Placeholder 4">
            <a:extLst>
              <a:ext uri="{FF2B5EF4-FFF2-40B4-BE49-F238E27FC236}">
                <a16:creationId xmlns:a16="http://schemas.microsoft.com/office/drawing/2014/main" id="{29616C52-C348-1658-CAD2-2353E2AE60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CH"/>
          </a:p>
        </p:txBody>
      </p:sp>
      <p:sp>
        <p:nvSpPr>
          <p:cNvPr id="6" name="Slide Number Placeholder 5">
            <a:extLst>
              <a:ext uri="{FF2B5EF4-FFF2-40B4-BE49-F238E27FC236}">
                <a16:creationId xmlns:a16="http://schemas.microsoft.com/office/drawing/2014/main" id="{446CFE0F-605F-1550-DC36-0108F44742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CB6673E-611F-45E5-8B29-CE7441721445}" type="slidenum">
              <a:rPr lang="de-CH" smtClean="0"/>
              <a:t>‹#›</a:t>
            </a:fld>
            <a:endParaRPr lang="de-CH"/>
          </a:p>
        </p:txBody>
      </p:sp>
    </p:spTree>
    <p:extLst>
      <p:ext uri="{BB962C8B-B14F-4D97-AF65-F5344CB8AC3E}">
        <p14:creationId xmlns:p14="http://schemas.microsoft.com/office/powerpoint/2010/main" val="849869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08373A3F-54E0-424E-A84D-352212210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F4308592-EC8B-3D85-D820-E3CEFC96E682}"/>
              </a:ext>
            </a:extLst>
          </p:cNvPr>
          <p:cNvSpPr/>
          <p:nvPr/>
        </p:nvSpPr>
        <p:spPr>
          <a:xfrm>
            <a:off x="4354513" y="841375"/>
            <a:ext cx="3505200" cy="31146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gn="ctr">
              <a:lnSpc>
                <a:spcPct val="90000"/>
              </a:lnSpc>
              <a:spcBef>
                <a:spcPct val="0"/>
              </a:spcBef>
              <a:spcAft>
                <a:spcPts val="600"/>
              </a:spcAft>
            </a:pPr>
            <a:r>
              <a:rPr lang="en-US" sz="5200" b="1">
                <a:solidFill>
                  <a:schemeClr val="bg1"/>
                </a:solidFill>
                <a:latin typeface="+mj-lt"/>
                <a:ea typeface="+mj-ea"/>
                <a:cs typeface="+mj-cs"/>
              </a:rPr>
              <a:t>Online News Popularity</a:t>
            </a:r>
          </a:p>
        </p:txBody>
      </p:sp>
      <p:grpSp>
        <p:nvGrpSpPr>
          <p:cNvPr id="61" name="Group 60">
            <a:extLst>
              <a:ext uri="{FF2B5EF4-FFF2-40B4-BE49-F238E27FC236}">
                <a16:creationId xmlns:a16="http://schemas.microsoft.com/office/drawing/2014/main" id="{B7BAEF06-AB74-442C-8C30-B88233FD83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087640" cy="6858000"/>
            <a:chOff x="1" y="0"/>
            <a:chExt cx="4087640" cy="6858000"/>
          </a:xfrm>
          <a:effectLst>
            <a:outerShdw blurRad="381000" dist="152400" algn="ctr" rotWithShape="0">
              <a:srgbClr val="000000">
                <a:alpha val="10000"/>
              </a:srgbClr>
            </a:outerShdw>
          </a:effectLst>
        </p:grpSpPr>
        <p:grpSp>
          <p:nvGrpSpPr>
            <p:cNvPr id="62" name="Group 61">
              <a:extLst>
                <a:ext uri="{FF2B5EF4-FFF2-40B4-BE49-F238E27FC236}">
                  <a16:creationId xmlns:a16="http://schemas.microsoft.com/office/drawing/2014/main" id="{BDFD9AA5-A6A4-499F-BB09-5CD7F8145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 y="0"/>
              <a:ext cx="3986041" cy="6858000"/>
              <a:chOff x="1" y="0"/>
              <a:chExt cx="3986041" cy="6858000"/>
            </a:xfrm>
          </p:grpSpPr>
          <p:sp>
            <p:nvSpPr>
              <p:cNvPr id="66" name="Freeform: Shape 65">
                <a:extLst>
                  <a:ext uri="{FF2B5EF4-FFF2-40B4-BE49-F238E27FC236}">
                    <a16:creationId xmlns:a16="http://schemas.microsoft.com/office/drawing/2014/main" id="{5F499571-4EEA-4442-B71C-2972335B3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9FFC7284-7A71-4F33-AB06-E0D1EB1CA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C27F758D-B23C-459E-AD21-6621782C72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748588" y="0"/>
              <a:ext cx="1339053" cy="6858000"/>
              <a:chOff x="2748588" y="0"/>
              <a:chExt cx="1339053" cy="6858000"/>
            </a:xfrm>
          </p:grpSpPr>
          <p:sp>
            <p:nvSpPr>
              <p:cNvPr id="64" name="Freeform: Shape 63">
                <a:extLst>
                  <a:ext uri="{FF2B5EF4-FFF2-40B4-BE49-F238E27FC236}">
                    <a16:creationId xmlns:a16="http://schemas.microsoft.com/office/drawing/2014/main" id="{08DD5D69-A882-48D7-ACFB-68E2DC6B04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Shape 64">
                <a:extLst>
                  <a:ext uri="{FF2B5EF4-FFF2-40B4-BE49-F238E27FC236}">
                    <a16:creationId xmlns:a16="http://schemas.microsoft.com/office/drawing/2014/main" id="{A2432BD6-3DCC-4397-BD7F-3FE84F321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3" name="Graphic 2" descr="Remote learning language with solid fill">
            <a:extLst>
              <a:ext uri="{FF2B5EF4-FFF2-40B4-BE49-F238E27FC236}">
                <a16:creationId xmlns:a16="http://schemas.microsoft.com/office/drawing/2014/main" id="{EB105EF6-1E71-9633-6A2A-E2442D59EB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3544" y="2129632"/>
            <a:ext cx="2598738" cy="2598738"/>
          </a:xfrm>
          <a:prstGeom prst="rect">
            <a:avLst/>
          </a:prstGeom>
        </p:spPr>
      </p:pic>
      <p:grpSp>
        <p:nvGrpSpPr>
          <p:cNvPr id="69" name="Group 68">
            <a:extLst>
              <a:ext uri="{FF2B5EF4-FFF2-40B4-BE49-F238E27FC236}">
                <a16:creationId xmlns:a16="http://schemas.microsoft.com/office/drawing/2014/main" id="{C9829185-6353-4E3C-B082-AA7F519391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04360" y="0"/>
            <a:ext cx="4087640" cy="6858000"/>
            <a:chOff x="1" y="0"/>
            <a:chExt cx="4087640" cy="6858000"/>
          </a:xfrm>
          <a:effectLst>
            <a:outerShdw blurRad="381000" dist="152400" algn="ctr" rotWithShape="0">
              <a:srgbClr val="000000">
                <a:alpha val="10000"/>
              </a:srgbClr>
            </a:outerShdw>
          </a:effectLst>
        </p:grpSpPr>
        <p:grpSp>
          <p:nvGrpSpPr>
            <p:cNvPr id="70" name="Group 69">
              <a:extLst>
                <a:ext uri="{FF2B5EF4-FFF2-40B4-BE49-F238E27FC236}">
                  <a16:creationId xmlns:a16="http://schemas.microsoft.com/office/drawing/2014/main" id="{BB7BB359-8B77-484C-B9CD-6376139A3AB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 y="0"/>
              <a:ext cx="3986041" cy="6858000"/>
              <a:chOff x="1" y="0"/>
              <a:chExt cx="3986041" cy="6858000"/>
            </a:xfrm>
          </p:grpSpPr>
          <p:sp>
            <p:nvSpPr>
              <p:cNvPr id="74" name="Freeform: Shape 73">
                <a:extLst>
                  <a:ext uri="{FF2B5EF4-FFF2-40B4-BE49-F238E27FC236}">
                    <a16:creationId xmlns:a16="http://schemas.microsoft.com/office/drawing/2014/main" id="{AA96BE9D-5B3B-4CA9-8895-33FAA3804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7840E2BF-E954-4173-BF70-2DAE9E19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3F125B5A-DFAC-4B6D-B14F-287F8C436AA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748588" y="0"/>
              <a:ext cx="1339053" cy="6858000"/>
              <a:chOff x="2748588" y="0"/>
              <a:chExt cx="1339053" cy="6858000"/>
            </a:xfrm>
          </p:grpSpPr>
          <p:sp>
            <p:nvSpPr>
              <p:cNvPr id="72" name="Freeform: Shape 71">
                <a:extLst>
                  <a:ext uri="{FF2B5EF4-FFF2-40B4-BE49-F238E27FC236}">
                    <a16:creationId xmlns:a16="http://schemas.microsoft.com/office/drawing/2014/main" id="{6AF4804F-69E5-479A-9F45-C0E4631715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3CA5C733-38F9-4D36-A78D-0AB08CCBB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11" name="Picture 10">
            <a:extLst>
              <a:ext uri="{FF2B5EF4-FFF2-40B4-BE49-F238E27FC236}">
                <a16:creationId xmlns:a16="http://schemas.microsoft.com/office/drawing/2014/main" id="{DD4C939B-1377-65B6-4DBC-0F8C222E48BB}"/>
              </a:ext>
            </a:extLst>
          </p:cNvPr>
          <p:cNvPicPr>
            <a:picLocks noChangeAspect="1"/>
          </p:cNvPicPr>
          <p:nvPr/>
        </p:nvPicPr>
        <p:blipFill>
          <a:blip r:embed="rId6"/>
          <a:stretch>
            <a:fillRect/>
          </a:stretch>
        </p:blipFill>
        <p:spPr>
          <a:xfrm>
            <a:off x="9201944" y="2489297"/>
            <a:ext cx="2619375" cy="1879401"/>
          </a:xfrm>
          <a:prstGeom prst="rect">
            <a:avLst/>
          </a:prstGeom>
        </p:spPr>
      </p:pic>
    </p:spTree>
    <p:extLst>
      <p:ext uri="{BB962C8B-B14F-4D97-AF65-F5344CB8AC3E}">
        <p14:creationId xmlns:p14="http://schemas.microsoft.com/office/powerpoint/2010/main" val="83962233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amera lens">
            <a:extLst>
              <a:ext uri="{FF2B5EF4-FFF2-40B4-BE49-F238E27FC236}">
                <a16:creationId xmlns:a16="http://schemas.microsoft.com/office/drawing/2014/main" id="{12FC54F6-CB2D-2F26-4646-37CBE3363932}"/>
              </a:ext>
            </a:extLst>
          </p:cNvPr>
          <p:cNvPicPr>
            <a:picLocks noChangeAspect="1"/>
          </p:cNvPicPr>
          <p:nvPr/>
        </p:nvPicPr>
        <p:blipFill>
          <a:blip r:embed="rId2"/>
          <a:srcRect l="17022" r="42133" b="-1"/>
          <a:stretch/>
        </p:blipFill>
        <p:spPr>
          <a:xfrm>
            <a:off x="1" y="10"/>
            <a:ext cx="4196496" cy="6857990"/>
          </a:xfrm>
          <a:prstGeom prst="rect">
            <a:avLst/>
          </a:prstGeom>
          <a:effectLst/>
        </p:spPr>
      </p:pic>
      <p:sp>
        <p:nvSpPr>
          <p:cNvPr id="3" name="TextBox 2">
            <a:extLst>
              <a:ext uri="{FF2B5EF4-FFF2-40B4-BE49-F238E27FC236}">
                <a16:creationId xmlns:a16="http://schemas.microsoft.com/office/drawing/2014/main" id="{03559A7F-A1D6-E6AC-6E7A-619F4720A65A}"/>
              </a:ext>
            </a:extLst>
          </p:cNvPr>
          <p:cNvSpPr txBox="1"/>
          <p:nvPr/>
        </p:nvSpPr>
        <p:spPr>
          <a:xfrm>
            <a:off x="4553734" y="2409830"/>
            <a:ext cx="6798539" cy="370521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600" b="1"/>
              <a:t>Introduction</a:t>
            </a:r>
          </a:p>
          <a:p>
            <a:pPr indent="-228600">
              <a:lnSpc>
                <a:spcPct val="90000"/>
              </a:lnSpc>
              <a:spcAft>
                <a:spcPts val="600"/>
              </a:spcAft>
              <a:buFont typeface="Arial" panose="020B0604020202020204" pitchFamily="34" charset="0"/>
              <a:buChar char="•"/>
            </a:pPr>
            <a:r>
              <a:rPr lang="en-US" sz="1600"/>
              <a:t>In today's digital era, the popularity of online news articles is shaped by various factors, including content type, word count, publication timing, and social media engagement. For digital media companies, understanding what drives an article's popularity is crucial for creating compelling content and enhancing social media presence. Keywords, images, publication day, and social media interactions significantly impact an article's success. Researchers are continuously exploring additional features to predict the popularity of online news articles with greater accuracy.</a:t>
            </a:r>
          </a:p>
          <a:p>
            <a:pPr indent="-228600">
              <a:lnSpc>
                <a:spcPct val="90000"/>
              </a:lnSpc>
              <a:spcAft>
                <a:spcPts val="600"/>
              </a:spcAft>
              <a:buFont typeface="Arial" panose="020B0604020202020204" pitchFamily="34" charset="0"/>
              <a:buChar char="•"/>
            </a:pPr>
            <a:r>
              <a:rPr lang="en-US" sz="1600" b="1"/>
              <a:t>Aim</a:t>
            </a:r>
          </a:p>
          <a:p>
            <a:pPr indent="-228600">
              <a:lnSpc>
                <a:spcPct val="90000"/>
              </a:lnSpc>
              <a:spcAft>
                <a:spcPts val="600"/>
              </a:spcAft>
              <a:buFont typeface="Arial" panose="020B0604020202020204" pitchFamily="34" charset="0"/>
              <a:buChar char="•"/>
            </a:pPr>
            <a:r>
              <a:rPr lang="en-US" sz="1600"/>
              <a:t>The goal of this project is to uncover and analyze the key factors that influence the popularity of online news articles. By leveraging machine learning models, we aim to enhance the accuracy of these predictions, providing valuable insights for media companies to optimize their content strategies.</a:t>
            </a:r>
          </a:p>
        </p:txBody>
      </p:sp>
    </p:spTree>
    <p:extLst>
      <p:ext uri="{BB962C8B-B14F-4D97-AF65-F5344CB8AC3E}">
        <p14:creationId xmlns:p14="http://schemas.microsoft.com/office/powerpoint/2010/main" val="2911456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eb of wires connecting pins">
            <a:extLst>
              <a:ext uri="{FF2B5EF4-FFF2-40B4-BE49-F238E27FC236}">
                <a16:creationId xmlns:a16="http://schemas.microsoft.com/office/drawing/2014/main" id="{1D6D69DD-AB89-025A-12CE-25504C98D96C}"/>
              </a:ext>
            </a:extLst>
          </p:cNvPr>
          <p:cNvPicPr>
            <a:picLocks noChangeAspect="1"/>
          </p:cNvPicPr>
          <p:nvPr/>
        </p:nvPicPr>
        <p:blipFill>
          <a:blip r:embed="rId2"/>
          <a:srcRect r="5882" b="-1"/>
          <a:stretch/>
        </p:blipFill>
        <p:spPr>
          <a:xfrm>
            <a:off x="1" y="10"/>
            <a:ext cx="9669642" cy="6857990"/>
          </a:xfrm>
          <a:prstGeom prst="rect">
            <a:avLst/>
          </a:prstGeom>
        </p:spPr>
      </p:pic>
      <p:sp>
        <p:nvSpPr>
          <p:cNvPr id="36" name="Rectangle 3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678D1436-5CF7-79BD-441F-FD7BD3AFB910}"/>
              </a:ext>
            </a:extLst>
          </p:cNvPr>
          <p:cNvSpPr txBox="1"/>
          <p:nvPr/>
        </p:nvSpPr>
        <p:spPr>
          <a:xfrm>
            <a:off x="7531610" y="2434201"/>
            <a:ext cx="3822189" cy="374276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a:t>Based on the models and performance metrics obtained from the regression analysis, we can conclude the following:</a:t>
            </a:r>
          </a:p>
          <a:p>
            <a:pPr indent="-228600">
              <a:lnSpc>
                <a:spcPct val="90000"/>
              </a:lnSpc>
              <a:spcAft>
                <a:spcPts val="600"/>
              </a:spcAft>
              <a:buFont typeface="Arial" panose="020B0604020202020204" pitchFamily="34" charset="0"/>
              <a:buChar char="•"/>
            </a:pPr>
            <a:r>
              <a:rPr lang="en-US" sz="1700"/>
              <a:t>We explored four different regression models to predict the target variable, using an 80/20 split for training and testing datasets. The models evaluated were:</a:t>
            </a:r>
          </a:p>
          <a:p>
            <a:pPr indent="-228600">
              <a:lnSpc>
                <a:spcPct val="90000"/>
              </a:lnSpc>
              <a:spcAft>
                <a:spcPts val="600"/>
              </a:spcAft>
              <a:buFont typeface="Arial" panose="020B0604020202020204" pitchFamily="34" charset="0"/>
              <a:buChar char="•"/>
            </a:pPr>
            <a:r>
              <a:rPr lang="en-US" sz="1700" b="1"/>
              <a:t>Linear Regression</a:t>
            </a:r>
            <a:endParaRPr lang="en-US" sz="1700"/>
          </a:p>
          <a:p>
            <a:pPr indent="-228600">
              <a:lnSpc>
                <a:spcPct val="90000"/>
              </a:lnSpc>
              <a:spcAft>
                <a:spcPts val="600"/>
              </a:spcAft>
              <a:buFont typeface="Arial" panose="020B0604020202020204" pitchFamily="34" charset="0"/>
              <a:buChar char="•"/>
            </a:pPr>
            <a:r>
              <a:rPr lang="en-US" sz="1700" b="1"/>
              <a:t>Decision Tree Regressor</a:t>
            </a:r>
            <a:endParaRPr lang="en-US" sz="1700"/>
          </a:p>
          <a:p>
            <a:pPr indent="-228600">
              <a:lnSpc>
                <a:spcPct val="90000"/>
              </a:lnSpc>
              <a:spcAft>
                <a:spcPts val="600"/>
              </a:spcAft>
              <a:buFont typeface="Arial" panose="020B0604020202020204" pitchFamily="34" charset="0"/>
              <a:buChar char="•"/>
            </a:pPr>
            <a:r>
              <a:rPr lang="en-US" sz="1700" b="1"/>
              <a:t>Random Forest Regressor</a:t>
            </a:r>
            <a:endParaRPr lang="en-US" sz="1700"/>
          </a:p>
          <a:p>
            <a:pPr indent="-228600">
              <a:lnSpc>
                <a:spcPct val="90000"/>
              </a:lnSpc>
              <a:spcAft>
                <a:spcPts val="600"/>
              </a:spcAft>
              <a:buFont typeface="Arial" panose="020B0604020202020204" pitchFamily="34" charset="0"/>
              <a:buChar char="•"/>
            </a:pPr>
            <a:r>
              <a:rPr lang="en-US" sz="1700" b="1"/>
              <a:t>Support Vector Regressor (SVR)</a:t>
            </a:r>
            <a:endParaRPr lang="en-US" sz="1700"/>
          </a:p>
        </p:txBody>
      </p:sp>
    </p:spTree>
    <p:extLst>
      <p:ext uri="{BB962C8B-B14F-4D97-AF65-F5344CB8AC3E}">
        <p14:creationId xmlns:p14="http://schemas.microsoft.com/office/powerpoint/2010/main" val="3463527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 on green pastel background">
            <a:extLst>
              <a:ext uri="{FF2B5EF4-FFF2-40B4-BE49-F238E27FC236}">
                <a16:creationId xmlns:a16="http://schemas.microsoft.com/office/drawing/2014/main" id="{E81EA1D7-259B-0718-B1F7-3C3BE6D3B9BB}"/>
              </a:ext>
            </a:extLst>
          </p:cNvPr>
          <p:cNvPicPr>
            <a:picLocks noChangeAspect="1"/>
          </p:cNvPicPr>
          <p:nvPr/>
        </p:nvPicPr>
        <p:blipFill>
          <a:blip r:embed="rId2"/>
          <a:srcRect b="5436"/>
          <a:stretch/>
        </p:blipFill>
        <p:spPr>
          <a:xfrm>
            <a:off x="2522356" y="10"/>
            <a:ext cx="9669642" cy="6857990"/>
          </a:xfrm>
          <a:prstGeom prst="rect">
            <a:avLst/>
          </a:prstGeom>
        </p:spPr>
      </p:pic>
      <p:sp>
        <p:nvSpPr>
          <p:cNvPr id="31" name="Rectangle 3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8868EB6-3D23-240D-9F11-70FFFC52C38B}"/>
              </a:ext>
            </a:extLst>
          </p:cNvPr>
          <p:cNvSpPr txBox="1"/>
          <p:nvPr/>
        </p:nvSpPr>
        <p:spPr>
          <a:xfrm>
            <a:off x="838200" y="528320"/>
            <a:ext cx="6629400" cy="5648643"/>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2000" b="1" dirty="0"/>
              <a:t>Performance Metrics:</a:t>
            </a:r>
          </a:p>
          <a:p>
            <a:pPr indent="-228600">
              <a:lnSpc>
                <a:spcPct val="90000"/>
              </a:lnSpc>
              <a:spcAft>
                <a:spcPts val="600"/>
              </a:spcAft>
              <a:buFont typeface="Arial" panose="020B0604020202020204" pitchFamily="34" charset="0"/>
              <a:buChar char="•"/>
            </a:pPr>
            <a:r>
              <a:rPr lang="en-US" sz="2000" b="1" dirty="0"/>
              <a:t>Linear Regression:</a:t>
            </a:r>
            <a:endParaRPr lang="en-US" sz="2000" dirty="0"/>
          </a:p>
          <a:p>
            <a:pPr marL="742950" lvl="1" indent="-228600">
              <a:lnSpc>
                <a:spcPct val="90000"/>
              </a:lnSpc>
              <a:spcAft>
                <a:spcPts val="600"/>
              </a:spcAft>
              <a:buFont typeface="Arial" panose="020B0604020202020204" pitchFamily="34" charset="0"/>
              <a:buChar char="•"/>
            </a:pPr>
            <a:r>
              <a:rPr lang="en-US" sz="2000" dirty="0"/>
              <a:t>Mean Squared Error (MSE): 0.8981</a:t>
            </a:r>
          </a:p>
          <a:p>
            <a:pPr marL="742950" lvl="1" indent="-228600">
              <a:lnSpc>
                <a:spcPct val="90000"/>
              </a:lnSpc>
              <a:spcAft>
                <a:spcPts val="600"/>
              </a:spcAft>
              <a:buFont typeface="Arial" panose="020B0604020202020204" pitchFamily="34" charset="0"/>
              <a:buChar char="•"/>
            </a:pPr>
            <a:r>
              <a:rPr lang="en-US" sz="2000" dirty="0"/>
              <a:t>Root Mean Squared Error (RMSE): 0.9477</a:t>
            </a:r>
          </a:p>
          <a:p>
            <a:pPr indent="-228600">
              <a:lnSpc>
                <a:spcPct val="90000"/>
              </a:lnSpc>
              <a:spcAft>
                <a:spcPts val="600"/>
              </a:spcAft>
              <a:buFont typeface="Arial" panose="020B0604020202020204" pitchFamily="34" charset="0"/>
              <a:buChar char="•"/>
            </a:pPr>
            <a:r>
              <a:rPr lang="en-US" sz="2000" b="1" dirty="0"/>
              <a:t>Decision Tree Regressor:</a:t>
            </a:r>
            <a:endParaRPr lang="en-US" sz="2000" dirty="0"/>
          </a:p>
          <a:p>
            <a:pPr marL="742950" lvl="1" indent="-228600">
              <a:lnSpc>
                <a:spcPct val="90000"/>
              </a:lnSpc>
              <a:spcAft>
                <a:spcPts val="600"/>
              </a:spcAft>
              <a:buFont typeface="Arial" panose="020B0604020202020204" pitchFamily="34" charset="0"/>
              <a:buChar char="•"/>
            </a:pPr>
            <a:r>
              <a:rPr lang="en-US" sz="2000" dirty="0"/>
              <a:t>Mean Squared Error (MSE): 1.7694</a:t>
            </a:r>
          </a:p>
          <a:p>
            <a:pPr marL="742950" lvl="1" indent="-228600">
              <a:lnSpc>
                <a:spcPct val="90000"/>
              </a:lnSpc>
              <a:spcAft>
                <a:spcPts val="600"/>
              </a:spcAft>
              <a:buFont typeface="Arial" panose="020B0604020202020204" pitchFamily="34" charset="0"/>
              <a:buChar char="•"/>
            </a:pPr>
            <a:r>
              <a:rPr lang="en-US" sz="2000" dirty="0"/>
              <a:t>Root Mean Squared Error (RMSE): 1.3302</a:t>
            </a:r>
          </a:p>
          <a:p>
            <a:pPr indent="-228600">
              <a:lnSpc>
                <a:spcPct val="90000"/>
              </a:lnSpc>
              <a:spcAft>
                <a:spcPts val="600"/>
              </a:spcAft>
              <a:buFont typeface="Arial" panose="020B0604020202020204" pitchFamily="34" charset="0"/>
              <a:buChar char="•"/>
            </a:pPr>
            <a:r>
              <a:rPr lang="en-US" sz="2000" b="1" dirty="0"/>
              <a:t>Random Forest Regressor:</a:t>
            </a:r>
            <a:endParaRPr lang="en-US" sz="2000" dirty="0"/>
          </a:p>
          <a:p>
            <a:pPr marL="742950" lvl="1" indent="-228600">
              <a:lnSpc>
                <a:spcPct val="90000"/>
              </a:lnSpc>
              <a:spcAft>
                <a:spcPts val="600"/>
              </a:spcAft>
              <a:buFont typeface="Arial" panose="020B0604020202020204" pitchFamily="34" charset="0"/>
              <a:buChar char="•"/>
            </a:pPr>
            <a:r>
              <a:rPr lang="en-US" sz="2000" dirty="0"/>
              <a:t>Mean Absolute Error (MAE): 0.7481</a:t>
            </a:r>
          </a:p>
          <a:p>
            <a:pPr marL="742950" lvl="1" indent="-228600">
              <a:lnSpc>
                <a:spcPct val="90000"/>
              </a:lnSpc>
              <a:spcAft>
                <a:spcPts val="600"/>
              </a:spcAft>
              <a:buFont typeface="Arial" panose="020B0604020202020204" pitchFamily="34" charset="0"/>
              <a:buChar char="•"/>
            </a:pPr>
            <a:r>
              <a:rPr lang="en-US" sz="2000" dirty="0"/>
              <a:t>Mean Squared Error (MSE): 0.8879</a:t>
            </a:r>
          </a:p>
          <a:p>
            <a:pPr marL="742950" lvl="1" indent="-228600">
              <a:lnSpc>
                <a:spcPct val="90000"/>
              </a:lnSpc>
              <a:spcAft>
                <a:spcPts val="600"/>
              </a:spcAft>
              <a:buFont typeface="Arial" panose="020B0604020202020204" pitchFamily="34" charset="0"/>
              <a:buChar char="•"/>
            </a:pPr>
            <a:r>
              <a:rPr lang="en-US" sz="2000" dirty="0"/>
              <a:t>R² Score: 0.1186</a:t>
            </a:r>
          </a:p>
          <a:p>
            <a:pPr indent="-228600">
              <a:lnSpc>
                <a:spcPct val="90000"/>
              </a:lnSpc>
              <a:spcAft>
                <a:spcPts val="600"/>
              </a:spcAft>
              <a:buFont typeface="Arial" panose="020B0604020202020204" pitchFamily="34" charset="0"/>
              <a:buChar char="•"/>
            </a:pPr>
            <a:r>
              <a:rPr lang="en-US" sz="2000" b="1" dirty="0"/>
              <a:t>Support Vector Regressor (SVR):</a:t>
            </a:r>
            <a:endParaRPr lang="en-US" sz="2000" dirty="0"/>
          </a:p>
          <a:p>
            <a:pPr marL="742950" lvl="1" indent="-228600">
              <a:lnSpc>
                <a:spcPct val="90000"/>
              </a:lnSpc>
              <a:spcAft>
                <a:spcPts val="600"/>
              </a:spcAft>
              <a:buFont typeface="Arial" panose="020B0604020202020204" pitchFamily="34" charset="0"/>
              <a:buChar char="•"/>
            </a:pPr>
            <a:r>
              <a:rPr lang="en-US" sz="2000" dirty="0"/>
              <a:t>Mean Absolute Error (MAE): 0.6739</a:t>
            </a:r>
          </a:p>
          <a:p>
            <a:pPr marL="742950" lvl="1" indent="-228600">
              <a:lnSpc>
                <a:spcPct val="90000"/>
              </a:lnSpc>
              <a:spcAft>
                <a:spcPts val="600"/>
              </a:spcAft>
              <a:buFont typeface="Arial" panose="020B0604020202020204" pitchFamily="34" charset="0"/>
              <a:buChar char="•"/>
            </a:pPr>
            <a:r>
              <a:rPr lang="en-US" sz="2000" dirty="0"/>
              <a:t>Mean Squared Error (MSE): 0.9715</a:t>
            </a:r>
          </a:p>
          <a:p>
            <a:pPr marL="742950" lvl="1" indent="-228600">
              <a:lnSpc>
                <a:spcPct val="90000"/>
              </a:lnSpc>
              <a:spcAft>
                <a:spcPts val="600"/>
              </a:spcAft>
              <a:buFont typeface="Arial" panose="020B0604020202020204" pitchFamily="34" charset="0"/>
              <a:buChar char="•"/>
            </a:pPr>
            <a:r>
              <a:rPr lang="en-US" sz="2000" dirty="0"/>
              <a:t>R² Score: 0.0357</a:t>
            </a:r>
          </a:p>
        </p:txBody>
      </p:sp>
    </p:spTree>
    <p:extLst>
      <p:ext uri="{BB962C8B-B14F-4D97-AF65-F5344CB8AC3E}">
        <p14:creationId xmlns:p14="http://schemas.microsoft.com/office/powerpoint/2010/main" val="3605364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network formed by white dots">
            <a:extLst>
              <a:ext uri="{FF2B5EF4-FFF2-40B4-BE49-F238E27FC236}">
                <a16:creationId xmlns:a16="http://schemas.microsoft.com/office/drawing/2014/main" id="{0801E024-32A7-5AC9-682E-543E16EBCBC1}"/>
              </a:ext>
            </a:extLst>
          </p:cNvPr>
          <p:cNvPicPr>
            <a:picLocks noChangeAspect="1"/>
          </p:cNvPicPr>
          <p:nvPr/>
        </p:nvPicPr>
        <p:blipFill>
          <a:blip r:embed="rId2"/>
          <a:srcRect l="31556" r="-1" b="-1"/>
          <a:stretch/>
        </p:blipFill>
        <p:spPr>
          <a:xfrm>
            <a:off x="20" y="10"/>
            <a:ext cx="6095980" cy="6857990"/>
          </a:xfrm>
          <a:prstGeom prst="rect">
            <a:avLst/>
          </a:prstGeom>
        </p:spPr>
      </p:pic>
      <p:grpSp>
        <p:nvGrpSpPr>
          <p:cNvPr id="9" name="Group 8">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0" name="Rectangle 9">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920403FA-CB84-084F-F990-409D17D4818E}"/>
              </a:ext>
            </a:extLst>
          </p:cNvPr>
          <p:cNvSpPr txBox="1"/>
          <p:nvPr/>
        </p:nvSpPr>
        <p:spPr>
          <a:xfrm>
            <a:off x="6823878" y="792480"/>
            <a:ext cx="4491820" cy="518882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400" dirty="0"/>
              <a:t>Based on the evaluation of four regression models, here's the conclusion:</a:t>
            </a:r>
          </a:p>
          <a:p>
            <a:pPr indent="-228600">
              <a:lnSpc>
                <a:spcPct val="90000"/>
              </a:lnSpc>
              <a:spcAft>
                <a:spcPts val="600"/>
              </a:spcAft>
              <a:buFont typeface="Arial" panose="020B0604020202020204" pitchFamily="34" charset="0"/>
              <a:buChar char="•"/>
            </a:pPr>
            <a:r>
              <a:rPr lang="en-US" sz="1400" b="1" dirty="0"/>
              <a:t>Linear Regression</a:t>
            </a:r>
            <a:r>
              <a:rPr lang="en-US" sz="1400" dirty="0"/>
              <a:t>: This model performed well with a relatively low Root Mean Squared Error (RMSE), indicating it fits the data reasonably well.</a:t>
            </a:r>
          </a:p>
          <a:p>
            <a:pPr indent="-228600">
              <a:lnSpc>
                <a:spcPct val="90000"/>
              </a:lnSpc>
              <a:spcAft>
                <a:spcPts val="600"/>
              </a:spcAft>
              <a:buFont typeface="Arial" panose="020B0604020202020204" pitchFamily="34" charset="0"/>
              <a:buChar char="•"/>
            </a:pPr>
            <a:r>
              <a:rPr lang="en-US" sz="1400" b="1" dirty="0"/>
              <a:t>Decision Tree Regressor</a:t>
            </a:r>
            <a:r>
              <a:rPr lang="en-US" sz="1400" dirty="0"/>
              <a:t>: This model had a higher RMSE, suggesting it might be overfitting the training data and not generalizing well to new data.</a:t>
            </a:r>
          </a:p>
          <a:p>
            <a:pPr indent="-228600">
              <a:lnSpc>
                <a:spcPct val="90000"/>
              </a:lnSpc>
              <a:spcAft>
                <a:spcPts val="600"/>
              </a:spcAft>
              <a:buFont typeface="Arial" panose="020B0604020202020204" pitchFamily="34" charset="0"/>
              <a:buChar char="•"/>
            </a:pPr>
            <a:r>
              <a:rPr lang="en-US" sz="1400" b="1"/>
              <a:t>Random Forest Regressor</a:t>
            </a:r>
            <a:r>
              <a:rPr lang="en-US" sz="1400"/>
              <a:t>: This model showed a good balance with moderate error metrics, but its ability to explain the variability in the data (R-squared value) was limited.</a:t>
            </a:r>
          </a:p>
          <a:p>
            <a:pPr indent="-228600">
              <a:lnSpc>
                <a:spcPct val="90000"/>
              </a:lnSpc>
              <a:spcAft>
                <a:spcPts val="600"/>
              </a:spcAft>
              <a:buFont typeface="Arial" panose="020B0604020202020204" pitchFamily="34" charset="0"/>
              <a:buChar char="•"/>
            </a:pPr>
            <a:r>
              <a:rPr lang="en-US" sz="1400" b="1" dirty="0"/>
              <a:t>Support Vector Regressor</a:t>
            </a:r>
            <a:r>
              <a:rPr lang="en-US" sz="1400" dirty="0"/>
              <a:t>: This model achieved the lowest Mean Absolute Error (MAE), indicating accurate predictions, but it had a higher RMSE and very low R-squared value, meaning it did not explain the data's variability well.</a:t>
            </a:r>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r>
              <a:rPr lang="en-US" sz="1400" dirty="0"/>
              <a:t>Overall, the models showed satisfactory performance with default settings, making further hyperparameter tuning unnecessary for this project.</a:t>
            </a:r>
          </a:p>
        </p:txBody>
      </p:sp>
    </p:spTree>
    <p:extLst>
      <p:ext uri="{BB962C8B-B14F-4D97-AF65-F5344CB8AC3E}">
        <p14:creationId xmlns:p14="http://schemas.microsoft.com/office/powerpoint/2010/main" val="3233859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451</Words>
  <Application>Microsoft Office PowerPoint</Application>
  <PresentationFormat>Widescreen</PresentationFormat>
  <Paragraphs>36</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renuka sivapapalan</dc:creator>
  <cp:lastModifiedBy>renuka sivapapalan</cp:lastModifiedBy>
  <cp:revision>3</cp:revision>
  <dcterms:created xsi:type="dcterms:W3CDTF">2024-07-07T12:09:33Z</dcterms:created>
  <dcterms:modified xsi:type="dcterms:W3CDTF">2024-07-19T17:00:25Z</dcterms:modified>
</cp:coreProperties>
</file>