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30" r:id="rId3"/>
    <p:sldId id="30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503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hsal%20Kumar\OneDrive\Desktop\Internshalla%20Data%20Science\Internshall%20Projects\IPL%20Auction\IPL%20Team%20Analys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1"/>
                </a:solidFill>
              </a:rPr>
              <a:t>Striking Batsman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'1.BestStrikeRate_Batsman'!$D$2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'1.BestStrikeRate_Batsman'!$B$3:$B$12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'1.BestStrikeRate_Batsman'!$D$3:$D$12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4849</c:v>
                </c:pt>
                <c:pt idx="6">
                  <c:v>2079</c:v>
                </c:pt>
                <c:pt idx="7">
                  <c:v>1714</c:v>
                </c:pt>
                <c:pt idx="8">
                  <c:v>3023</c:v>
                </c:pt>
                <c:pt idx="9">
                  <c:v>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E-4AF0-B34E-BABD1DB5F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622111"/>
        <c:axId val="19428157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'1.BestStrikeRate_Batsman'!$C$2</c15:sqref>
                        </c15:formulaRef>
                      </c:ext>
                    </c:extLst>
                    <c:strCache>
                      <c:ptCount val="1"/>
                      <c:pt idx="0">
                        <c:v>no_of_balls_faced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'1.BestStrikeRate_Batsman'!$B$3:$B$12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AB de Villiers</c:v>
                      </c:pt>
                      <c:pt idx="6">
                        <c:v>RR Pant</c:v>
                      </c:pt>
                      <c:pt idx="7">
                        <c:v>JC Buttler</c:v>
                      </c:pt>
                      <c:pt idx="8">
                        <c:v>KA Pollard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'1.BestStrikeRate_Batsman'!$C$3:$C$12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882</c:v>
                      </c:pt>
                      <c:pt idx="1">
                        <c:v>573</c:v>
                      </c:pt>
                      <c:pt idx="2">
                        <c:v>897</c:v>
                      </c:pt>
                      <c:pt idx="3">
                        <c:v>1833</c:v>
                      </c:pt>
                      <c:pt idx="4">
                        <c:v>1013</c:v>
                      </c:pt>
                      <c:pt idx="5">
                        <c:v>3264</c:v>
                      </c:pt>
                      <c:pt idx="6">
                        <c:v>1416</c:v>
                      </c:pt>
                      <c:pt idx="7">
                        <c:v>1184</c:v>
                      </c:pt>
                      <c:pt idx="8">
                        <c:v>2107</c:v>
                      </c:pt>
                      <c:pt idx="9">
                        <c:v>3342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30E-4AF0-B34E-BABD1DB5F80D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ser>
          <c:idx val="2"/>
          <c:order val="2"/>
          <c:tx>
            <c:strRef>
              <c:f>'1.BestStrikeRate_Batsman'!$E$2</c:f>
              <c:strCache>
                <c:ptCount val="1"/>
                <c:pt idx="0">
                  <c:v>strike_rate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'1.BestStrikeRate_Batsman'!$B$3:$B$12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'1.BestStrikeRate_Batsman'!$E$3:$E$12</c:f>
              <c:numCache>
                <c:formatCode>General</c:formatCode>
                <c:ptCount val="10"/>
                <c:pt idx="0">
                  <c:v>172</c:v>
                </c:pt>
                <c:pt idx="1">
                  <c:v>155.66999999999999</c:v>
                </c:pt>
                <c:pt idx="2">
                  <c:v>150.38999999999999</c:v>
                </c:pt>
                <c:pt idx="3">
                  <c:v>148.83000000000001</c:v>
                </c:pt>
                <c:pt idx="4">
                  <c:v>148.57</c:v>
                </c:pt>
                <c:pt idx="5">
                  <c:v>148.56</c:v>
                </c:pt>
                <c:pt idx="6">
                  <c:v>146.82</c:v>
                </c:pt>
                <c:pt idx="7">
                  <c:v>144.76</c:v>
                </c:pt>
                <c:pt idx="8">
                  <c:v>143.47</c:v>
                </c:pt>
                <c:pt idx="9">
                  <c:v>142.79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0E-4AF0-B34E-BABD1DB5F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582671"/>
        <c:axId val="656473887"/>
      </c:lineChart>
      <c:catAx>
        <c:axId val="1937622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BatsmanName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815791"/>
        <c:crosses val="autoZero"/>
        <c:auto val="1"/>
        <c:lblAlgn val="ctr"/>
        <c:lblOffset val="100"/>
        <c:noMultiLvlLbl val="0"/>
      </c:catAx>
      <c:valAx>
        <c:axId val="194281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Runs_Scored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622111"/>
        <c:crosses val="autoZero"/>
        <c:crossBetween val="between"/>
      </c:valAx>
      <c:valAx>
        <c:axId val="65647388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</a:t>
                </a:r>
                <a:r>
                  <a:rPr lang="en-IN" baseline="0">
                    <a:solidFill>
                      <a:srgbClr val="FF0000"/>
                    </a:solidFill>
                  </a:rPr>
                  <a:t> StrikeRate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582671"/>
        <c:crosses val="max"/>
        <c:crossBetween val="between"/>
        <c:majorUnit val="50"/>
      </c:valAx>
      <c:catAx>
        <c:axId val="1937582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6473887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bg2"/>
        </a:gs>
        <a:gs pos="100000">
          <a:schemeClr val="accent6">
            <a:lumMod val="60000"/>
          </a:schemeClr>
        </a:gs>
      </a:gsLst>
      <a:path path="circle">
        <a:fillToRect l="50000" t="130000" r="50000" b="-3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Best Average Batsmans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solidFill>
                  <a:srgbClr val="7030A0"/>
                </a:solidFill>
              </a:ln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'2.Anchoring_Batsman'!$E$2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'2.Anchoring_Batsman'!$B$3:$B$12</c:f>
              <c:strCache>
                <c:ptCount val="10"/>
                <c:pt idx="0">
                  <c:v>KL Rahul</c:v>
                </c:pt>
                <c:pt idx="1">
                  <c:v>DA Warner</c:v>
                </c:pt>
                <c:pt idx="2">
                  <c:v>CH Gayle</c:v>
                </c:pt>
                <c:pt idx="3">
                  <c:v>MS Dhoni</c:v>
                </c:pt>
                <c:pt idx="4">
                  <c:v>AB de Villiers</c:v>
                </c:pt>
                <c:pt idx="5">
                  <c:v>LMP Simmons</c:v>
                </c:pt>
                <c:pt idx="6">
                  <c:v>SE Marsh</c:v>
                </c:pt>
                <c:pt idx="7">
                  <c:v>JP Duminy</c:v>
                </c:pt>
                <c:pt idx="8">
                  <c:v>KS Williamson</c:v>
                </c:pt>
                <c:pt idx="9">
                  <c:v>MEK Hussey</c:v>
                </c:pt>
              </c:strCache>
            </c:strRef>
          </c:cat>
          <c:val>
            <c:numRef>
              <c:f>'2.Anchoring_Batsman'!$E$3:$E$12</c:f>
              <c:numCache>
                <c:formatCode>General</c:formatCode>
                <c:ptCount val="10"/>
                <c:pt idx="0">
                  <c:v>44.86</c:v>
                </c:pt>
                <c:pt idx="1">
                  <c:v>42.72</c:v>
                </c:pt>
                <c:pt idx="2">
                  <c:v>41.14</c:v>
                </c:pt>
                <c:pt idx="3">
                  <c:v>40.99</c:v>
                </c:pt>
                <c:pt idx="4">
                  <c:v>40.409999999999997</c:v>
                </c:pt>
                <c:pt idx="5">
                  <c:v>39.96</c:v>
                </c:pt>
                <c:pt idx="6">
                  <c:v>39.950000000000003</c:v>
                </c:pt>
                <c:pt idx="7">
                  <c:v>39.78</c:v>
                </c:pt>
                <c:pt idx="8">
                  <c:v>39.49</c:v>
                </c:pt>
                <c:pt idx="9">
                  <c:v>38.76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4-4600-8605-6403CE022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7603087"/>
        <c:axId val="19617571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'2.Anchoring_Batsman'!$C$2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'2.Anchoring_Batsman'!$B$3:$B$12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DA Warner</c:v>
                      </c:pt>
                      <c:pt idx="2">
                        <c:v>CH Gayle</c:v>
                      </c:pt>
                      <c:pt idx="3">
                        <c:v>MS Dhoni</c:v>
                      </c:pt>
                      <c:pt idx="4">
                        <c:v>AB de Villiers</c:v>
                      </c:pt>
                      <c:pt idx="5">
                        <c:v>LMP Simmons</c:v>
                      </c:pt>
                      <c:pt idx="6">
                        <c:v>SE Marsh</c:v>
                      </c:pt>
                      <c:pt idx="7">
                        <c:v>JP Duminy</c:v>
                      </c:pt>
                      <c:pt idx="8">
                        <c:v>KS Williamson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'2.Anchoring_Batsman'!$C$3:$C$12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2647</c:v>
                      </c:pt>
                      <c:pt idx="1">
                        <c:v>5254</c:v>
                      </c:pt>
                      <c:pt idx="2">
                        <c:v>4772</c:v>
                      </c:pt>
                      <c:pt idx="3">
                        <c:v>4632</c:v>
                      </c:pt>
                      <c:pt idx="4">
                        <c:v>4849</c:v>
                      </c:pt>
                      <c:pt idx="5">
                        <c:v>1079</c:v>
                      </c:pt>
                      <c:pt idx="6">
                        <c:v>2477</c:v>
                      </c:pt>
                      <c:pt idx="7">
                        <c:v>2029</c:v>
                      </c:pt>
                      <c:pt idx="8">
                        <c:v>1619</c:v>
                      </c:pt>
                      <c:pt idx="9">
                        <c:v>1977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8F4-4600-8605-6403CE022B5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'2.Anchoring_Batsman'!$D$2</c15:sqref>
                        </c15:formulaRef>
                      </c:ext>
                    </c:extLst>
                    <c:strCache>
                      <c:ptCount val="1"/>
                      <c:pt idx="0">
                        <c:v>total_numberoftimes_out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'2.Anchoring_Batsman'!$B$3:$B$12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DA Warner</c:v>
                      </c:pt>
                      <c:pt idx="2">
                        <c:v>CH Gayle</c:v>
                      </c:pt>
                      <c:pt idx="3">
                        <c:v>MS Dhoni</c:v>
                      </c:pt>
                      <c:pt idx="4">
                        <c:v>AB de Villiers</c:v>
                      </c:pt>
                      <c:pt idx="5">
                        <c:v>LMP Simmons</c:v>
                      </c:pt>
                      <c:pt idx="6">
                        <c:v>SE Marsh</c:v>
                      </c:pt>
                      <c:pt idx="7">
                        <c:v>JP Duminy</c:v>
                      </c:pt>
                      <c:pt idx="8">
                        <c:v>KS Williamson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'2.Anchoring_Batsman'!$D$3:$D$12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59</c:v>
                      </c:pt>
                      <c:pt idx="1">
                        <c:v>123</c:v>
                      </c:pt>
                      <c:pt idx="2">
                        <c:v>116</c:v>
                      </c:pt>
                      <c:pt idx="3">
                        <c:v>113</c:v>
                      </c:pt>
                      <c:pt idx="4">
                        <c:v>120</c:v>
                      </c:pt>
                      <c:pt idx="5">
                        <c:v>27</c:v>
                      </c:pt>
                      <c:pt idx="6">
                        <c:v>62</c:v>
                      </c:pt>
                      <c:pt idx="7">
                        <c:v>51</c:v>
                      </c:pt>
                      <c:pt idx="8">
                        <c:v>41</c:v>
                      </c:pt>
                      <c:pt idx="9">
                        <c:v>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8F4-4600-8605-6403CE022B57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ser>
          <c:idx val="3"/>
          <c:order val="3"/>
          <c:tx>
            <c:strRef>
              <c:f>'2.Anchoring_Batsman'!$F$2</c:f>
              <c:strCache>
                <c:ptCount val="1"/>
                <c:pt idx="0">
                  <c:v>No.Seasons Played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'2.Anchoring_Batsman'!$B$3:$B$12</c:f>
              <c:strCache>
                <c:ptCount val="10"/>
                <c:pt idx="0">
                  <c:v>KL Rahul</c:v>
                </c:pt>
                <c:pt idx="1">
                  <c:v>DA Warner</c:v>
                </c:pt>
                <c:pt idx="2">
                  <c:v>CH Gayle</c:v>
                </c:pt>
                <c:pt idx="3">
                  <c:v>MS Dhoni</c:v>
                </c:pt>
                <c:pt idx="4">
                  <c:v>AB de Villiers</c:v>
                </c:pt>
                <c:pt idx="5">
                  <c:v>LMP Simmons</c:v>
                </c:pt>
                <c:pt idx="6">
                  <c:v>SE Marsh</c:v>
                </c:pt>
                <c:pt idx="7">
                  <c:v>JP Duminy</c:v>
                </c:pt>
                <c:pt idx="8">
                  <c:v>KS Williamson</c:v>
                </c:pt>
                <c:pt idx="9">
                  <c:v>MEK Hussey</c:v>
                </c:pt>
              </c:strCache>
            </c:strRef>
          </c:cat>
          <c:val>
            <c:numRef>
              <c:f>'2.Anchoring_Batsman'!$F$3:$F$12</c:f>
              <c:numCache>
                <c:formatCode>General</c:formatCode>
                <c:ptCount val="10"/>
                <c:pt idx="0">
                  <c:v>7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13</c:v>
                </c:pt>
                <c:pt idx="5">
                  <c:v>4</c:v>
                </c:pt>
                <c:pt idx="6">
                  <c:v>9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F4-4600-8605-6403CE022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598911"/>
        <c:axId val="1961758079"/>
      </c:lineChart>
      <c:catAx>
        <c:axId val="1937603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Batsmans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757119"/>
        <c:crosses val="autoZero"/>
        <c:auto val="1"/>
        <c:lblAlgn val="ctr"/>
        <c:lblOffset val="100"/>
        <c:noMultiLvlLbl val="0"/>
      </c:catAx>
      <c:valAx>
        <c:axId val="196175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603087"/>
        <c:crosses val="autoZero"/>
        <c:crossBetween val="between"/>
      </c:valAx>
      <c:valAx>
        <c:axId val="19617580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Seasons Played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598911"/>
        <c:crosses val="max"/>
        <c:crossBetween val="between"/>
      </c:valAx>
      <c:catAx>
        <c:axId val="19375989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17580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Boundary</a:t>
            </a:r>
            <a:r>
              <a:rPr lang="en-IN" baseline="0">
                <a:solidFill>
                  <a:srgbClr val="7030A0"/>
                </a:solidFill>
              </a:rPr>
              <a:t> Hitters</a:t>
            </a:r>
            <a:endParaRPr lang="en-IN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'3.HardHitting_Batsmans'!$E$2</c:f>
              <c:strCache>
                <c:ptCount val="1"/>
                <c:pt idx="0">
                  <c:v>numberof_sixes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'3.HardHitting_Batsmans'!$B$3:$B$12</c:f>
              <c:strCache>
                <c:ptCount val="10"/>
                <c:pt idx="0">
                  <c:v>CH Gayle</c:v>
                </c:pt>
                <c:pt idx="1">
                  <c:v>LMP Simmons</c:v>
                </c:pt>
                <c:pt idx="2">
                  <c:v>ML Hayden</c:v>
                </c:pt>
                <c:pt idx="3">
                  <c:v>SE Marsh</c:v>
                </c:pt>
                <c:pt idx="4">
                  <c:v>DA Warner</c:v>
                </c:pt>
                <c:pt idx="5">
                  <c:v>KL Rahul</c:v>
                </c:pt>
                <c:pt idx="6">
                  <c:v>CA Lynn</c:v>
                </c:pt>
                <c:pt idx="7">
                  <c:v>MEK Hussey</c:v>
                </c:pt>
                <c:pt idx="8">
                  <c:v>JC Buttler</c:v>
                </c:pt>
                <c:pt idx="9">
                  <c:v>V Sehwag</c:v>
                </c:pt>
              </c:strCache>
            </c:strRef>
          </c:cat>
          <c:val>
            <c:numRef>
              <c:f>'3.HardHitting_Batsmans'!$E$3:$E$12</c:f>
              <c:numCache>
                <c:formatCode>General</c:formatCode>
                <c:ptCount val="10"/>
                <c:pt idx="0">
                  <c:v>349</c:v>
                </c:pt>
                <c:pt idx="1">
                  <c:v>44</c:v>
                </c:pt>
                <c:pt idx="2">
                  <c:v>44</c:v>
                </c:pt>
                <c:pt idx="3">
                  <c:v>78</c:v>
                </c:pt>
                <c:pt idx="4">
                  <c:v>195</c:v>
                </c:pt>
                <c:pt idx="5">
                  <c:v>104</c:v>
                </c:pt>
                <c:pt idx="6">
                  <c:v>63</c:v>
                </c:pt>
                <c:pt idx="7">
                  <c:v>52</c:v>
                </c:pt>
                <c:pt idx="8">
                  <c:v>77</c:v>
                </c:pt>
                <c:pt idx="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7-40DB-A57B-95D99F2E59A7}"/>
            </c:ext>
          </c:extLst>
        </c:ser>
        <c:ser>
          <c:idx val="4"/>
          <c:order val="4"/>
          <c:tx>
            <c:strRef>
              <c:f>'3.HardHitting_Batsmans'!$G$2</c:f>
              <c:strCache>
                <c:ptCount val="1"/>
                <c:pt idx="0">
                  <c:v>numberof_fours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'3.HardHitting_Batsmans'!$B$3:$B$12</c:f>
              <c:strCache>
                <c:ptCount val="10"/>
                <c:pt idx="0">
                  <c:v>CH Gayle</c:v>
                </c:pt>
                <c:pt idx="1">
                  <c:v>LMP Simmons</c:v>
                </c:pt>
                <c:pt idx="2">
                  <c:v>ML Hayden</c:v>
                </c:pt>
                <c:pt idx="3">
                  <c:v>SE Marsh</c:v>
                </c:pt>
                <c:pt idx="4">
                  <c:v>DA Warner</c:v>
                </c:pt>
                <c:pt idx="5">
                  <c:v>KL Rahul</c:v>
                </c:pt>
                <c:pt idx="6">
                  <c:v>CA Lynn</c:v>
                </c:pt>
                <c:pt idx="7">
                  <c:v>MEK Hussey</c:v>
                </c:pt>
                <c:pt idx="8">
                  <c:v>JC Buttler</c:v>
                </c:pt>
                <c:pt idx="9">
                  <c:v>V Sehwag</c:v>
                </c:pt>
              </c:strCache>
            </c:strRef>
          </c:cat>
          <c:val>
            <c:numRef>
              <c:f>'3.HardHitting_Batsmans'!$G$3:$G$12</c:f>
              <c:numCache>
                <c:formatCode>General</c:formatCode>
                <c:ptCount val="10"/>
                <c:pt idx="0">
                  <c:v>384</c:v>
                </c:pt>
                <c:pt idx="1">
                  <c:v>109</c:v>
                </c:pt>
                <c:pt idx="2">
                  <c:v>121</c:v>
                </c:pt>
                <c:pt idx="3">
                  <c:v>266</c:v>
                </c:pt>
                <c:pt idx="4">
                  <c:v>510</c:v>
                </c:pt>
                <c:pt idx="5">
                  <c:v>234</c:v>
                </c:pt>
                <c:pt idx="6">
                  <c:v>128</c:v>
                </c:pt>
                <c:pt idx="7">
                  <c:v>198</c:v>
                </c:pt>
                <c:pt idx="8">
                  <c:v>167</c:v>
                </c:pt>
                <c:pt idx="9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67-40DB-A57B-95D99F2E5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191199"/>
        <c:axId val="12437438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'3.HardHitting_Batsmans'!$C$2</c15:sqref>
                        </c15:formulaRef>
                      </c:ext>
                    </c:extLst>
                    <c:strCache>
                      <c:ptCount val="1"/>
                      <c:pt idx="0">
                        <c:v>numberof_seasons_played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12</c:v>
                      </c:pt>
                      <c:pt idx="1">
                        <c:v>4</c:v>
                      </c:pt>
                      <c:pt idx="2">
                        <c:v>3</c:v>
                      </c:pt>
                      <c:pt idx="3">
                        <c:v>9</c:v>
                      </c:pt>
                      <c:pt idx="4">
                        <c:v>11</c:v>
                      </c:pt>
                      <c:pt idx="5">
                        <c:v>7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5</c:v>
                      </c:pt>
                      <c:pt idx="9">
                        <c:v>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367-40DB-A57B-95D99F2E59A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'3.HardHitting_Batsmans'!$D$2</c15:sqref>
                        </c15:formulaRef>
                      </c:ext>
                    </c:extLst>
                    <c:strCache>
                      <c:ptCount val="1"/>
                      <c:pt idx="0">
                        <c:v>numberof_matchs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131</c:v>
                      </c:pt>
                      <c:pt idx="1">
                        <c:v>29</c:v>
                      </c:pt>
                      <c:pt idx="2">
                        <c:v>32</c:v>
                      </c:pt>
                      <c:pt idx="3">
                        <c:v>69</c:v>
                      </c:pt>
                      <c:pt idx="4">
                        <c:v>142</c:v>
                      </c:pt>
                      <c:pt idx="5">
                        <c:v>72</c:v>
                      </c:pt>
                      <c:pt idx="6">
                        <c:v>41</c:v>
                      </c:pt>
                      <c:pt idx="7">
                        <c:v>58</c:v>
                      </c:pt>
                      <c:pt idx="8">
                        <c:v>57</c:v>
                      </c:pt>
                      <c:pt idx="9">
                        <c:v>104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67-40DB-A57B-95D99F2E59A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'3.HardHitting_Batsmans'!$F$2</c15:sqref>
                        </c15:formulaRef>
                      </c:ext>
                    </c:extLst>
                    <c:strCache>
                      <c:ptCount val="1"/>
                      <c:pt idx="0">
                        <c:v>sixes_per_match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'3.HardHitting_Batsmans'!$F$3:$F$12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2.66</c:v>
                      </c:pt>
                      <c:pt idx="1">
                        <c:v>1.52</c:v>
                      </c:pt>
                      <c:pt idx="2">
                        <c:v>1.38</c:v>
                      </c:pt>
                      <c:pt idx="3">
                        <c:v>1.1299999999999999</c:v>
                      </c:pt>
                      <c:pt idx="4">
                        <c:v>1.37</c:v>
                      </c:pt>
                      <c:pt idx="5">
                        <c:v>1.44</c:v>
                      </c:pt>
                      <c:pt idx="6">
                        <c:v>1.54</c:v>
                      </c:pt>
                      <c:pt idx="7">
                        <c:v>0.9</c:v>
                      </c:pt>
                      <c:pt idx="8">
                        <c:v>1.35</c:v>
                      </c:pt>
                      <c:pt idx="9">
                        <c:v>1.02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67-40DB-A57B-95D99F2E59A7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1199"/>
        <c:axId val="124374383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'3.HardHitting_Batsmans'!$H$2</c15:sqref>
                        </c15:formulaRef>
                      </c:ext>
                    </c:extLst>
                    <c:strCache>
                      <c:ptCount val="1"/>
                      <c:pt idx="0">
                        <c:v>four_per_match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'3.HardHitting_Batsmans'!$H$3:$H$12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2.93</c:v>
                      </c:pt>
                      <c:pt idx="1">
                        <c:v>3.76</c:v>
                      </c:pt>
                      <c:pt idx="2">
                        <c:v>3.78</c:v>
                      </c:pt>
                      <c:pt idx="3">
                        <c:v>3.86</c:v>
                      </c:pt>
                      <c:pt idx="4">
                        <c:v>3.59</c:v>
                      </c:pt>
                      <c:pt idx="5">
                        <c:v>3.25</c:v>
                      </c:pt>
                      <c:pt idx="6">
                        <c:v>3.12</c:v>
                      </c:pt>
                      <c:pt idx="7">
                        <c:v>3.41</c:v>
                      </c:pt>
                      <c:pt idx="8">
                        <c:v>2.93</c:v>
                      </c:pt>
                      <c:pt idx="9">
                        <c:v>3.21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4367-40DB-A57B-95D99F2E59A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'3.HardHitting_Batsmans'!$J$2</c15:sqref>
                        </c15:formulaRef>
                      </c:ext>
                    </c:extLst>
                    <c:strCache>
                      <c:ptCount val="1"/>
                      <c:pt idx="0">
                        <c:v>Total_Boundaries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'3.HardHitting_Batsmans'!$J$3:$J$12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733</c:v>
                      </c:pt>
                      <c:pt idx="1">
                        <c:v>153</c:v>
                      </c:pt>
                      <c:pt idx="2">
                        <c:v>165</c:v>
                      </c:pt>
                      <c:pt idx="3">
                        <c:v>344</c:v>
                      </c:pt>
                      <c:pt idx="4">
                        <c:v>705</c:v>
                      </c:pt>
                      <c:pt idx="5">
                        <c:v>338</c:v>
                      </c:pt>
                      <c:pt idx="6">
                        <c:v>191</c:v>
                      </c:pt>
                      <c:pt idx="7">
                        <c:v>250</c:v>
                      </c:pt>
                      <c:pt idx="8">
                        <c:v>244</c:v>
                      </c:pt>
                      <c:pt idx="9">
                        <c:v>440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67-40DB-A57B-95D99F2E59A7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6"/>
          <c:order val="6"/>
          <c:tx>
            <c:strRef>
              <c:f>'3.HardHitting_Batsmans'!$I$2</c:f>
              <c:strCache>
                <c:ptCount val="1"/>
                <c:pt idx="0">
                  <c:v>avg_boundary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'3.HardHitting_Batsmans'!$B$3:$B$12</c:f>
              <c:strCache>
                <c:ptCount val="10"/>
                <c:pt idx="0">
                  <c:v>CH Gayle</c:v>
                </c:pt>
                <c:pt idx="1">
                  <c:v>LMP Simmons</c:v>
                </c:pt>
                <c:pt idx="2">
                  <c:v>ML Hayden</c:v>
                </c:pt>
                <c:pt idx="3">
                  <c:v>SE Marsh</c:v>
                </c:pt>
                <c:pt idx="4">
                  <c:v>DA Warner</c:v>
                </c:pt>
                <c:pt idx="5">
                  <c:v>KL Rahul</c:v>
                </c:pt>
                <c:pt idx="6">
                  <c:v>CA Lynn</c:v>
                </c:pt>
                <c:pt idx="7">
                  <c:v>MEK Hussey</c:v>
                </c:pt>
                <c:pt idx="8">
                  <c:v>JC Buttler</c:v>
                </c:pt>
                <c:pt idx="9">
                  <c:v>V Sehwag</c:v>
                </c:pt>
              </c:strCache>
            </c:strRef>
          </c:cat>
          <c:val>
            <c:numRef>
              <c:f>'3.HardHitting_Batsmans'!$I$3:$I$12</c:f>
              <c:numCache>
                <c:formatCode>General</c:formatCode>
                <c:ptCount val="10"/>
                <c:pt idx="0">
                  <c:v>2.8</c:v>
                </c:pt>
                <c:pt idx="1">
                  <c:v>2.64</c:v>
                </c:pt>
                <c:pt idx="2">
                  <c:v>2.58</c:v>
                </c:pt>
                <c:pt idx="3">
                  <c:v>2.5</c:v>
                </c:pt>
                <c:pt idx="4">
                  <c:v>2.48</c:v>
                </c:pt>
                <c:pt idx="5">
                  <c:v>2.35</c:v>
                </c:pt>
                <c:pt idx="6">
                  <c:v>2.33</c:v>
                </c:pt>
                <c:pt idx="7">
                  <c:v>2.16</c:v>
                </c:pt>
                <c:pt idx="8">
                  <c:v>2.14</c:v>
                </c:pt>
                <c:pt idx="9">
                  <c:v>2.12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67-40DB-A57B-95D99F2E5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5119"/>
        <c:axId val="1961484959"/>
      </c:lineChart>
      <c:catAx>
        <c:axId val="3519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Batsman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43839"/>
        <c:crosses val="autoZero"/>
        <c:auto val="1"/>
        <c:lblAlgn val="ctr"/>
        <c:lblOffset val="100"/>
        <c:noMultiLvlLbl val="0"/>
      </c:catAx>
      <c:valAx>
        <c:axId val="124374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4s &amp; 6s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1199"/>
        <c:crosses val="autoZero"/>
        <c:crossBetween val="between"/>
      </c:valAx>
      <c:valAx>
        <c:axId val="19614849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Avg_Boundary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5119"/>
        <c:crosses val="max"/>
        <c:crossBetween val="between"/>
      </c:valAx>
      <c:catAx>
        <c:axId val="3520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14849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Economical Bowlers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'4.Economical_Bowlers'!$D$2</c:f>
              <c:strCache>
                <c:ptCount val="1"/>
                <c:pt idx="0">
                  <c:v>numberof_balls_bowled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'4.Economical_Bowlers'!$B$3:$B$12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'4.Economical_Bowlers'!$D$3:$D$12</c:f>
              <c:numCache>
                <c:formatCode>General</c:formatCode>
                <c:ptCount val="10"/>
                <c:pt idx="0">
                  <c:v>1490</c:v>
                </c:pt>
                <c:pt idx="1">
                  <c:v>983</c:v>
                </c:pt>
                <c:pt idx="2">
                  <c:v>1577</c:v>
                </c:pt>
                <c:pt idx="3">
                  <c:v>2276</c:v>
                </c:pt>
                <c:pt idx="4">
                  <c:v>3327</c:v>
                </c:pt>
                <c:pt idx="5">
                  <c:v>2824</c:v>
                </c:pt>
                <c:pt idx="6">
                  <c:v>785</c:v>
                </c:pt>
                <c:pt idx="7">
                  <c:v>660</c:v>
                </c:pt>
                <c:pt idx="8">
                  <c:v>709</c:v>
                </c:pt>
                <c:pt idx="9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D-42E1-A4F2-B75D841030AA}"/>
            </c:ext>
          </c:extLst>
        </c:ser>
        <c:ser>
          <c:idx val="2"/>
          <c:order val="2"/>
          <c:tx>
            <c:strRef>
              <c:f>'4.Economical_Bowlers'!$E$2</c:f>
              <c:strCache>
                <c:ptCount val="1"/>
                <c:pt idx="0">
                  <c:v>runs_conceded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'4.Economical_Bowlers'!$B$3:$B$12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'4.Economical_Bowlers'!$E$3:$E$12</c:f>
              <c:numCache>
                <c:formatCode>General</c:formatCode>
                <c:ptCount val="10"/>
                <c:pt idx="0">
                  <c:v>1573</c:v>
                </c:pt>
                <c:pt idx="1">
                  <c:v>1089</c:v>
                </c:pt>
                <c:pt idx="2">
                  <c:v>1755</c:v>
                </c:pt>
                <c:pt idx="3">
                  <c:v>2568</c:v>
                </c:pt>
                <c:pt idx="4">
                  <c:v>3756</c:v>
                </c:pt>
                <c:pt idx="5">
                  <c:v>3208</c:v>
                </c:pt>
                <c:pt idx="6">
                  <c:v>894</c:v>
                </c:pt>
                <c:pt idx="7">
                  <c:v>758</c:v>
                </c:pt>
                <c:pt idx="8">
                  <c:v>818</c:v>
                </c:pt>
                <c:pt idx="9">
                  <c:v>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5D-42E1-A4F2-B75D84103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53039999"/>
        <c:axId val="12001407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'4.Economical_Bowlers'!$C$2</c15:sqref>
                        </c15:formulaRef>
                      </c:ext>
                    </c:extLst>
                    <c:strCache>
                      <c:ptCount val="1"/>
                      <c:pt idx="0">
                        <c:v>numberof_overs_bowled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'4.Economical_Bowlers'!$B$3:$B$12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R Ashwin</c:v>
                      </c:pt>
                      <c:pt idx="5">
                        <c:v>SP Narine</c:v>
                      </c:pt>
                      <c:pt idx="6">
                        <c:v>DL Vettori</c:v>
                      </c:pt>
                      <c:pt idx="7">
                        <c:v>Washington Sundar</c:v>
                      </c:pt>
                      <c:pt idx="8">
                        <c:v>J Botha</c:v>
                      </c:pt>
                      <c:pt idx="9">
                        <c:v>R Tewatia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'4.Economical_Bowlers'!$C$3:$C$12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248.2</c:v>
                      </c:pt>
                      <c:pt idx="1">
                        <c:v>163.5</c:v>
                      </c:pt>
                      <c:pt idx="2">
                        <c:v>262.5</c:v>
                      </c:pt>
                      <c:pt idx="3">
                        <c:v>379.2</c:v>
                      </c:pt>
                      <c:pt idx="4">
                        <c:v>554.29999999999995</c:v>
                      </c:pt>
                      <c:pt idx="5">
                        <c:v>470.4</c:v>
                      </c:pt>
                      <c:pt idx="6">
                        <c:v>130.5</c:v>
                      </c:pt>
                      <c:pt idx="7">
                        <c:v>110</c:v>
                      </c:pt>
                      <c:pt idx="8">
                        <c:v>118.1</c:v>
                      </c:pt>
                      <c:pt idx="9">
                        <c:v>97.5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45D-42E1-A4F2-B75D841030AA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ser>
          <c:idx val="3"/>
          <c:order val="3"/>
          <c:tx>
            <c:strRef>
              <c:f>'4.Economical_Bowlers'!$F$2</c:f>
              <c:strCache>
                <c:ptCount val="1"/>
                <c:pt idx="0">
                  <c:v>economy_rate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'4.Economical_Bowlers'!$B$3:$B$12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'4.Economical_Bowlers'!$F$3:$F$12</c:f>
              <c:numCache>
                <c:formatCode>General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5D-42E1-A4F2-B75D84103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5764527"/>
        <c:axId val="1200144575"/>
      </c:lineChart>
      <c:catAx>
        <c:axId val="1053039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Bowlers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140735"/>
        <c:crosses val="autoZero"/>
        <c:auto val="1"/>
        <c:lblAlgn val="ctr"/>
        <c:lblOffset val="100"/>
        <c:noMultiLvlLbl val="0"/>
      </c:catAx>
      <c:valAx>
        <c:axId val="120014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Balls_Bowled &amp;</a:t>
                </a:r>
                <a:r>
                  <a:rPr lang="en-IN" baseline="0">
                    <a:solidFill>
                      <a:srgbClr val="FF0000"/>
                    </a:solidFill>
                  </a:rPr>
                  <a:t> Runs_Conceded</a:t>
                </a:r>
                <a:r>
                  <a:rPr lang="en-IN">
                    <a:solidFill>
                      <a:srgbClr val="FF0000"/>
                    </a:solidFill>
                  </a:rPr>
                  <a:t>         </a:t>
                </a:r>
              </a:p>
            </c:rich>
          </c:tx>
          <c:layout>
            <c:manualLayout>
              <c:xMode val="edge"/>
              <c:yMode val="edge"/>
              <c:x val="2.1340162185232606E-2"/>
              <c:y val="3.75372023809523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39999"/>
        <c:crosses val="autoZero"/>
        <c:crossBetween val="between"/>
      </c:valAx>
      <c:valAx>
        <c:axId val="120014457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Bowler EconomyRate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64527"/>
        <c:crosses val="max"/>
        <c:crossBetween val="between"/>
      </c:valAx>
      <c:catAx>
        <c:axId val="12057645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01445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WicketTaking</a:t>
            </a:r>
            <a:r>
              <a:rPr lang="en-IN" baseline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 Bowlers</a:t>
            </a:r>
            <a:endParaRPr lang="en-IN">
              <a:ln>
                <a:solidFill>
                  <a:schemeClr val="accent1"/>
                </a:solidFill>
              </a:ln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solidFill>
                  <a:schemeClr val="accent1"/>
                </a:solidFill>
              </a:ln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'5.WicketTaking_Bowlers'!$E$2</c:f>
              <c:strCache>
                <c:ptCount val="1"/>
                <c:pt idx="0">
                  <c:v>numberof_wickets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'5.WicketTaking_Bowlers'!$B$3:$B$12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'5.WicketTaking_Bowlers'!$E$3:$E$12</c:f>
              <c:numCache>
                <c:formatCode>General</c:formatCode>
                <c:ptCount val="10"/>
                <c:pt idx="0">
                  <c:v>61</c:v>
                </c:pt>
                <c:pt idx="1">
                  <c:v>38</c:v>
                </c:pt>
                <c:pt idx="2">
                  <c:v>40</c:v>
                </c:pt>
                <c:pt idx="3">
                  <c:v>80</c:v>
                </c:pt>
                <c:pt idx="4">
                  <c:v>170</c:v>
                </c:pt>
                <c:pt idx="5">
                  <c:v>45</c:v>
                </c:pt>
                <c:pt idx="6">
                  <c:v>34</c:v>
                </c:pt>
                <c:pt idx="7">
                  <c:v>121</c:v>
                </c:pt>
                <c:pt idx="8">
                  <c:v>33</c:v>
                </c:pt>
                <c:pt idx="9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00-4E48-A808-C62F78E5B4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37615615"/>
        <c:axId val="65647052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'5.WicketTaking_Bowlers'!$C$2</c15:sqref>
                        </c15:formulaRef>
                      </c:ext>
                    </c:extLst>
                    <c:strCache>
                      <c:ptCount val="1"/>
                      <c:pt idx="0">
                        <c:v>numberof_balls_bowled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'5.WicketTaking_Bowlers'!$B$3:$B$12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Imran Tahir</c:v>
                      </c:pt>
                      <c:pt idx="4">
                        <c:v>SL Malinga</c:v>
                      </c:pt>
                      <c:pt idx="5">
                        <c:v>S Aravind</c:v>
                      </c:pt>
                      <c:pt idx="6">
                        <c:v>MA Starc</c:v>
                      </c:pt>
                      <c:pt idx="7">
                        <c:v>YS Chahal</c:v>
                      </c:pt>
                      <c:pt idx="8">
                        <c:v>KK Cooper</c:v>
                      </c:pt>
                      <c:pt idx="9">
                        <c:v>TA Boult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'5.WicketTaking_Bowlers'!$C$3:$C$12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840</c:v>
                      </c:pt>
                      <c:pt idx="1">
                        <c:v>600</c:v>
                      </c:pt>
                      <c:pt idx="2">
                        <c:v>645</c:v>
                      </c:pt>
                      <c:pt idx="3">
                        <c:v>1314</c:v>
                      </c:pt>
                      <c:pt idx="4">
                        <c:v>2974</c:v>
                      </c:pt>
                      <c:pt idx="5">
                        <c:v>788</c:v>
                      </c:pt>
                      <c:pt idx="6">
                        <c:v>612</c:v>
                      </c:pt>
                      <c:pt idx="7">
                        <c:v>2188</c:v>
                      </c:pt>
                      <c:pt idx="8">
                        <c:v>600</c:v>
                      </c:pt>
                      <c:pt idx="9">
                        <c:v>1152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800-4E48-A808-C62F78E5B4D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'5.WicketTaking_Bowlers'!$D$2</c15:sqref>
                        </c15:formulaRef>
                      </c:ext>
                    </c:extLst>
                    <c:strCache>
                      <c:ptCount val="1"/>
                      <c:pt idx="0">
                        <c:v>numberof_overs_bowled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'5.WicketTaking_Bowlers'!$B$3:$B$12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Imran Tahir</c:v>
                      </c:pt>
                      <c:pt idx="4">
                        <c:v>SL Malinga</c:v>
                      </c:pt>
                      <c:pt idx="5">
                        <c:v>S Aravind</c:v>
                      </c:pt>
                      <c:pt idx="6">
                        <c:v>MA Starc</c:v>
                      </c:pt>
                      <c:pt idx="7">
                        <c:v>YS Chahal</c:v>
                      </c:pt>
                      <c:pt idx="8">
                        <c:v>KK Cooper</c:v>
                      </c:pt>
                      <c:pt idx="9">
                        <c:v>TA Boult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'5.WicketTaking_Bowlers'!$D$3:$D$12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140</c:v>
                      </c:pt>
                      <c:pt idx="1">
                        <c:v>100</c:v>
                      </c:pt>
                      <c:pt idx="2">
                        <c:v>107.3</c:v>
                      </c:pt>
                      <c:pt idx="3">
                        <c:v>219</c:v>
                      </c:pt>
                      <c:pt idx="4">
                        <c:v>495.4</c:v>
                      </c:pt>
                      <c:pt idx="5">
                        <c:v>131.19999999999999</c:v>
                      </c:pt>
                      <c:pt idx="6">
                        <c:v>102</c:v>
                      </c:pt>
                      <c:pt idx="7">
                        <c:v>364.4</c:v>
                      </c:pt>
                      <c:pt idx="8">
                        <c:v>100</c:v>
                      </c:pt>
                      <c:pt idx="9">
                        <c:v>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800-4E48-A808-C62F78E5B4D1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ser>
          <c:idx val="3"/>
          <c:order val="3"/>
          <c:tx>
            <c:strRef>
              <c:f>'5.WicketTaking_Bowlers'!$F$2</c:f>
              <c:strCache>
                <c:ptCount val="1"/>
                <c:pt idx="0">
                  <c:v>strike_rate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'5.WicketTaking_Bowlers'!$B$3:$B$12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'5.WicketTaking_Bowlers'!$F$3:$F$12</c:f>
              <c:numCache>
                <c:formatCode>General</c:formatCode>
                <c:ptCount val="10"/>
                <c:pt idx="0">
                  <c:v>13.77</c:v>
                </c:pt>
                <c:pt idx="1">
                  <c:v>15.79</c:v>
                </c:pt>
                <c:pt idx="2">
                  <c:v>16.13</c:v>
                </c:pt>
                <c:pt idx="3">
                  <c:v>16.43</c:v>
                </c:pt>
                <c:pt idx="4">
                  <c:v>17.489999999999998</c:v>
                </c:pt>
                <c:pt idx="5">
                  <c:v>17.510000000000002</c:v>
                </c:pt>
                <c:pt idx="6">
                  <c:v>18</c:v>
                </c:pt>
                <c:pt idx="7">
                  <c:v>18.079999999999998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00-4E48-A808-C62F78E5B4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37609583"/>
        <c:axId val="1942816751"/>
      </c:lineChart>
      <c:catAx>
        <c:axId val="1937615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Bowlers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470527"/>
        <c:crosses val="autoZero"/>
        <c:auto val="1"/>
        <c:lblAlgn val="ctr"/>
        <c:lblOffset val="100"/>
        <c:noMultiLvlLbl val="0"/>
      </c:catAx>
      <c:valAx>
        <c:axId val="65647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Wickets Taken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615615"/>
        <c:crosses val="autoZero"/>
        <c:crossBetween val="between"/>
      </c:valAx>
      <c:valAx>
        <c:axId val="194281675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StrikeRate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609583"/>
        <c:crosses val="max"/>
        <c:crossBetween val="between"/>
      </c:valAx>
      <c:catAx>
        <c:axId val="19376095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42816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All_Rounders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'6.All_Rounders'!$G$2</c:f>
              <c:strCache>
                <c:ptCount val="1"/>
                <c:pt idx="0">
                  <c:v>batting_strike_rate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'6.All_Rounders'!$B$3:$B$12</c:f>
              <c:strCache>
                <c:ptCount val="10"/>
                <c:pt idx="0">
                  <c:v>AD Russell</c:v>
                </c:pt>
                <c:pt idx="1">
                  <c:v>HH Pandya</c:v>
                </c:pt>
                <c:pt idx="2">
                  <c:v>SP Narine</c:v>
                </c:pt>
                <c:pt idx="3">
                  <c:v>JA Morkel</c:v>
                </c:pt>
                <c:pt idx="4">
                  <c:v>MP Stoinis</c:v>
                </c:pt>
                <c:pt idx="5">
                  <c:v>KA Pollard</c:v>
                </c:pt>
                <c:pt idx="6">
                  <c:v>DR Smith</c:v>
                </c:pt>
                <c:pt idx="7">
                  <c:v>DJ Bravo</c:v>
                </c:pt>
                <c:pt idx="8">
                  <c:v>SR Watson</c:v>
                </c:pt>
                <c:pt idx="9">
                  <c:v>Harbhajan Singh</c:v>
                </c:pt>
              </c:strCache>
            </c:strRef>
          </c:cat>
          <c:val>
            <c:numRef>
              <c:f>'6.All_Rounders'!$G$3:$G$12</c:f>
              <c:numCache>
                <c:formatCode>General</c:formatCode>
                <c:ptCount val="10"/>
                <c:pt idx="0">
                  <c:v>172</c:v>
                </c:pt>
                <c:pt idx="1">
                  <c:v>150.38999999999999</c:v>
                </c:pt>
                <c:pt idx="2">
                  <c:v>155.66999999999999</c:v>
                </c:pt>
                <c:pt idx="3">
                  <c:v>136.99</c:v>
                </c:pt>
                <c:pt idx="4">
                  <c:v>132.41999999999999</c:v>
                </c:pt>
                <c:pt idx="5">
                  <c:v>143.47</c:v>
                </c:pt>
                <c:pt idx="6">
                  <c:v>132.28</c:v>
                </c:pt>
                <c:pt idx="7">
                  <c:v>124.27</c:v>
                </c:pt>
                <c:pt idx="8">
                  <c:v>134.13999999999999</c:v>
                </c:pt>
                <c:pt idx="9">
                  <c:v>131.16999999999999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4-4871-B553-41F1292F8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234815"/>
        <c:axId val="196673127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'6.All_Rounders'!$C$2</c15:sqref>
                        </c15:formulaRef>
                      </c:ext>
                    </c:extLst>
                    <c:strCache>
                      <c:ptCount val="1"/>
                      <c:pt idx="0">
                        <c:v>numberof_balls_bowled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1186</c:v>
                      </c:pt>
                      <c:pt idx="1">
                        <c:v>914</c:v>
                      </c:pt>
                      <c:pt idx="2">
                        <c:v>2824</c:v>
                      </c:pt>
                      <c:pt idx="3">
                        <c:v>1807</c:v>
                      </c:pt>
                      <c:pt idx="4">
                        <c:v>562</c:v>
                      </c:pt>
                      <c:pt idx="5">
                        <c:v>1414</c:v>
                      </c:pt>
                      <c:pt idx="6">
                        <c:v>557</c:v>
                      </c:pt>
                      <c:pt idx="7">
                        <c:v>2846</c:v>
                      </c:pt>
                      <c:pt idx="8">
                        <c:v>2137</c:v>
                      </c:pt>
                      <c:pt idx="9">
                        <c:v>3451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0C4-4871-B553-41F1292F83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'6.All_Rounders'!$E$2</c15:sqref>
                        </c15:formulaRef>
                      </c:ext>
                    </c:extLst>
                    <c:strCache>
                      <c:ptCount val="1"/>
                      <c:pt idx="0">
                        <c:v>no_of_balls_faced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'6.All_Rounders'!$E$3:$E$12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882</c:v>
                      </c:pt>
                      <c:pt idx="1">
                        <c:v>897</c:v>
                      </c:pt>
                      <c:pt idx="2">
                        <c:v>573</c:v>
                      </c:pt>
                      <c:pt idx="3">
                        <c:v>711</c:v>
                      </c:pt>
                      <c:pt idx="4">
                        <c:v>623</c:v>
                      </c:pt>
                      <c:pt idx="5">
                        <c:v>2107</c:v>
                      </c:pt>
                      <c:pt idx="6">
                        <c:v>1803</c:v>
                      </c:pt>
                      <c:pt idx="7">
                        <c:v>1199</c:v>
                      </c:pt>
                      <c:pt idx="8">
                        <c:v>2888</c:v>
                      </c:pt>
                      <c:pt idx="9">
                        <c:v>632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0C4-4871-B553-41F1292F833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'6.All_Rounders'!$F$2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'6.All_Rounders'!$F$3:$F$12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1517</c:v>
                      </c:pt>
                      <c:pt idx="1">
                        <c:v>1349</c:v>
                      </c:pt>
                      <c:pt idx="2">
                        <c:v>892</c:v>
                      </c:pt>
                      <c:pt idx="3">
                        <c:v>974</c:v>
                      </c:pt>
                      <c:pt idx="4">
                        <c:v>825</c:v>
                      </c:pt>
                      <c:pt idx="5">
                        <c:v>3023</c:v>
                      </c:pt>
                      <c:pt idx="6">
                        <c:v>2385</c:v>
                      </c:pt>
                      <c:pt idx="7">
                        <c:v>1490</c:v>
                      </c:pt>
                      <c:pt idx="8">
                        <c:v>3874</c:v>
                      </c:pt>
                      <c:pt idx="9">
                        <c:v>829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C4-4871-B553-41F1292F833D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34815"/>
        <c:axId val="196673127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'6.All_Rounders'!$H$2</c15:sqref>
                        </c15:formulaRef>
                      </c:ext>
                    </c:extLst>
                    <c:strCache>
                      <c:ptCount val="1"/>
                      <c:pt idx="0">
                        <c:v>batting_rank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'6.All_Rounders'!$H$3:$H$12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3</c:v>
                      </c:pt>
                      <c:pt idx="2">
                        <c:v>2</c:v>
                      </c:pt>
                      <c:pt idx="3">
                        <c:v>9</c:v>
                      </c:pt>
                      <c:pt idx="4">
                        <c:v>12</c:v>
                      </c:pt>
                      <c:pt idx="5">
                        <c:v>5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10</c:v>
                      </c:pt>
                      <c:pt idx="9">
                        <c:v>15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A0C4-4871-B553-41F1292F833D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'6.All_Rounders'!$I$2</c15:sqref>
                        </c15:formulaRef>
                      </c:ext>
                    </c:extLst>
                    <c:strCache>
                      <c:ptCount val="1"/>
                      <c:pt idx="0">
                        <c:v>bowling_rank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'6.All_Rounders'!$I$3:$I$12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7</c:v>
                      </c:pt>
                      <c:pt idx="2">
                        <c:v>8</c:v>
                      </c:pt>
                      <c:pt idx="3">
                        <c:v>5</c:v>
                      </c:pt>
                      <c:pt idx="4">
                        <c:v>3</c:v>
                      </c:pt>
                      <c:pt idx="5">
                        <c:v>12</c:v>
                      </c:pt>
                      <c:pt idx="6">
                        <c:v>6</c:v>
                      </c:pt>
                      <c:pt idx="7">
                        <c:v>1</c:v>
                      </c:pt>
                      <c:pt idx="8">
                        <c:v>11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0C4-4871-B553-41F1292F833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'6.All_Rounders'!$J$2</c15:sqref>
                        </c15:formulaRef>
                      </c:ext>
                    </c:extLst>
                    <c:strCache>
                      <c:ptCount val="1"/>
                      <c:pt idx="0">
                        <c:v>avg_rank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'6.All_Rounders'!$J$3:$J$12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1.5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7</c:v>
                      </c:pt>
                      <c:pt idx="4">
                        <c:v>7.5</c:v>
                      </c:pt>
                      <c:pt idx="5">
                        <c:v>8.5</c:v>
                      </c:pt>
                      <c:pt idx="6">
                        <c:v>9.5</c:v>
                      </c:pt>
                      <c:pt idx="7">
                        <c:v>10.5</c:v>
                      </c:pt>
                      <c:pt idx="8">
                        <c:v>10.5</c:v>
                      </c:pt>
                      <c:pt idx="9">
                        <c:v>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0C4-4871-B553-41F1292F833D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1"/>
          <c:order val="1"/>
          <c:tx>
            <c:strRef>
              <c:f>'6.All_Rounders'!$D$2</c:f>
              <c:strCache>
                <c:ptCount val="1"/>
                <c:pt idx="0">
                  <c:v>bowling_strike_rate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'6.All_Rounders'!$B$3:$B$12</c:f>
              <c:strCache>
                <c:ptCount val="10"/>
                <c:pt idx="0">
                  <c:v>AD Russell</c:v>
                </c:pt>
                <c:pt idx="1">
                  <c:v>HH Pandya</c:v>
                </c:pt>
                <c:pt idx="2">
                  <c:v>SP Narine</c:v>
                </c:pt>
                <c:pt idx="3">
                  <c:v>JA Morkel</c:v>
                </c:pt>
                <c:pt idx="4">
                  <c:v>MP Stoinis</c:v>
                </c:pt>
                <c:pt idx="5">
                  <c:v>KA Pollard</c:v>
                </c:pt>
                <c:pt idx="6">
                  <c:v>DR Smith</c:v>
                </c:pt>
                <c:pt idx="7">
                  <c:v>DJ Bravo</c:v>
                </c:pt>
                <c:pt idx="8">
                  <c:v>SR Watson</c:v>
                </c:pt>
                <c:pt idx="9">
                  <c:v>Harbhajan Singh</c:v>
                </c:pt>
              </c:strCache>
            </c:strRef>
          </c:cat>
          <c:val>
            <c:numRef>
              <c:f>'6.All_Rounders'!$D$3:$D$12</c:f>
              <c:numCache>
                <c:formatCode>General</c:formatCode>
                <c:ptCount val="10"/>
                <c:pt idx="0">
                  <c:v>19.440000000000001</c:v>
                </c:pt>
                <c:pt idx="1">
                  <c:v>21.76</c:v>
                </c:pt>
                <c:pt idx="2">
                  <c:v>22.24</c:v>
                </c:pt>
                <c:pt idx="3">
                  <c:v>21.26</c:v>
                </c:pt>
                <c:pt idx="4">
                  <c:v>20.07</c:v>
                </c:pt>
                <c:pt idx="5">
                  <c:v>23.57</c:v>
                </c:pt>
                <c:pt idx="6">
                  <c:v>21.42</c:v>
                </c:pt>
                <c:pt idx="7">
                  <c:v>18.600000000000001</c:v>
                </c:pt>
                <c:pt idx="8">
                  <c:v>23.23</c:v>
                </c:pt>
                <c:pt idx="9">
                  <c:v>23.01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4-4871-B553-41F1292F8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8159"/>
        <c:axId val="1966730799"/>
      </c:lineChart>
      <c:catAx>
        <c:axId val="35234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All_rounders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731279"/>
        <c:crosses val="autoZero"/>
        <c:auto val="1"/>
        <c:lblAlgn val="ctr"/>
        <c:lblOffset val="100"/>
        <c:noMultiLvlLbl val="0"/>
      </c:catAx>
      <c:valAx>
        <c:axId val="196673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 StrikeRate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34815"/>
        <c:crosses val="autoZero"/>
        <c:crossBetween val="between"/>
      </c:valAx>
      <c:valAx>
        <c:axId val="196673079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Bowling StrikeRate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8159"/>
        <c:crosses val="max"/>
        <c:crossBetween val="between"/>
      </c:valAx>
      <c:catAx>
        <c:axId val="35198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6730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WicketKeeper Sats</a:t>
            </a:r>
          </a:p>
        </c:rich>
      </c:tx>
      <c:layout>
        <c:manualLayout>
          <c:xMode val="edge"/>
          <c:yMode val="edge"/>
          <c:x val="0.42566950047578705"/>
          <c:y val="2.1459227467811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'7.WicketKeeper_Batsman'!$C$2</c:f>
              <c:strCache>
                <c:ptCount val="1"/>
                <c:pt idx="0">
                  <c:v>batting_average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'7.WicketKeeper_Batsman'!$B$3:$B$12</c:f>
              <c:strCache>
                <c:ptCount val="10"/>
                <c:pt idx="0">
                  <c:v>KL Rahul</c:v>
                </c:pt>
                <c:pt idx="1">
                  <c:v>MS Dhoni</c:v>
                </c:pt>
                <c:pt idx="2">
                  <c:v>AB de Villiers</c:v>
                </c:pt>
                <c:pt idx="3">
                  <c:v>RR Pant</c:v>
                </c:pt>
                <c:pt idx="4">
                  <c:v>JC Buttler</c:v>
                </c:pt>
                <c:pt idx="5">
                  <c:v>Q de Kock</c:v>
                </c:pt>
                <c:pt idx="6">
                  <c:v>AT Rayudu</c:v>
                </c:pt>
                <c:pt idx="7">
                  <c:v>Ishan Kishan</c:v>
                </c:pt>
                <c:pt idx="8">
                  <c:v>RV Uthappa</c:v>
                </c:pt>
                <c:pt idx="9">
                  <c:v>SV Samson</c:v>
                </c:pt>
              </c:strCache>
            </c:strRef>
          </c:cat>
          <c:val>
            <c:numRef>
              <c:f>'7.WicketKeeper_Batsman'!$C$3:$C$12</c:f>
              <c:numCache>
                <c:formatCode>General</c:formatCode>
                <c:ptCount val="10"/>
                <c:pt idx="0">
                  <c:v>44.86</c:v>
                </c:pt>
                <c:pt idx="1">
                  <c:v>40.99</c:v>
                </c:pt>
                <c:pt idx="2">
                  <c:v>40.409999999999997</c:v>
                </c:pt>
                <c:pt idx="3">
                  <c:v>35.24</c:v>
                </c:pt>
                <c:pt idx="4">
                  <c:v>34.979999999999997</c:v>
                </c:pt>
                <c:pt idx="5">
                  <c:v>31.6</c:v>
                </c:pt>
                <c:pt idx="6">
                  <c:v>29.51</c:v>
                </c:pt>
                <c:pt idx="7">
                  <c:v>28.83</c:v>
                </c:pt>
                <c:pt idx="8">
                  <c:v>27.92</c:v>
                </c:pt>
                <c:pt idx="9">
                  <c:v>27.78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5-4DD2-AD3E-3756F313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4218783"/>
        <c:axId val="104206214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'7.WicketKeeper_Batsman'!$D$2</c15:sqref>
                        </c15:formulaRef>
                      </c:ext>
                    </c:extLst>
                    <c:strCache>
                      <c:ptCount val="1"/>
                      <c:pt idx="0">
                        <c:v>stumped_count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'7.WicketKeeper_Batsman'!$B$3:$B$12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MS Dhoni</c:v>
                      </c:pt>
                      <c:pt idx="2">
                        <c:v>AB de Villiers</c:v>
                      </c:pt>
                      <c:pt idx="3">
                        <c:v>RR Pant</c:v>
                      </c:pt>
                      <c:pt idx="4">
                        <c:v>JC Buttler</c:v>
                      </c:pt>
                      <c:pt idx="5">
                        <c:v>Q de Kock</c:v>
                      </c:pt>
                      <c:pt idx="6">
                        <c:v>AT Rayudu</c:v>
                      </c:pt>
                      <c:pt idx="7">
                        <c:v>Ishan Kishan</c:v>
                      </c:pt>
                      <c:pt idx="8">
                        <c:v>RV Uthappa</c:v>
                      </c:pt>
                      <c:pt idx="9">
                        <c:v>SV Samson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'7.WicketKeeper_Batsman'!$D$3:$D$12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</c:v>
                      </c:pt>
                      <c:pt idx="1">
                        <c:v>39</c:v>
                      </c:pt>
                      <c:pt idx="2">
                        <c:v>8</c:v>
                      </c:pt>
                      <c:pt idx="3">
                        <c:v>11</c:v>
                      </c:pt>
                      <c:pt idx="4">
                        <c:v>1</c:v>
                      </c:pt>
                      <c:pt idx="5">
                        <c:v>12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32</c:v>
                      </c:pt>
                      <c:pt idx="9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F45-4DD2-AD3E-3756F31379F0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218783"/>
        <c:axId val="1042062143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'7.WicketKeeper_Batsman'!$E$2</c15:sqref>
                        </c15:formulaRef>
                      </c:ext>
                    </c:extLst>
                    <c:strCache>
                      <c:ptCount val="1"/>
                      <c:pt idx="0">
                        <c:v>caught_count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'7.WicketKeeper_Batsman'!$B$3:$B$12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MS Dhoni</c:v>
                      </c:pt>
                      <c:pt idx="2">
                        <c:v>AB de Villiers</c:v>
                      </c:pt>
                      <c:pt idx="3">
                        <c:v>RR Pant</c:v>
                      </c:pt>
                      <c:pt idx="4">
                        <c:v>JC Buttler</c:v>
                      </c:pt>
                      <c:pt idx="5">
                        <c:v>Q de Kock</c:v>
                      </c:pt>
                      <c:pt idx="6">
                        <c:v>AT Rayudu</c:v>
                      </c:pt>
                      <c:pt idx="7">
                        <c:v>Ishan Kishan</c:v>
                      </c:pt>
                      <c:pt idx="8">
                        <c:v>RV Uthappa</c:v>
                      </c:pt>
                      <c:pt idx="9">
                        <c:v>SV Samson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'7.WicketKeeper_Batsman'!$E$3:$E$12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39</c:v>
                      </c:pt>
                      <c:pt idx="1">
                        <c:v>113</c:v>
                      </c:pt>
                      <c:pt idx="2">
                        <c:v>103</c:v>
                      </c:pt>
                      <c:pt idx="3">
                        <c:v>46</c:v>
                      </c:pt>
                      <c:pt idx="4">
                        <c:v>31</c:v>
                      </c:pt>
                      <c:pt idx="5">
                        <c:v>49</c:v>
                      </c:pt>
                      <c:pt idx="6">
                        <c:v>56</c:v>
                      </c:pt>
                      <c:pt idx="7">
                        <c:v>16</c:v>
                      </c:pt>
                      <c:pt idx="8">
                        <c:v>87</c:v>
                      </c:pt>
                      <c:pt idx="9">
                        <c:v>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F45-4DD2-AD3E-3756F31379F0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3"/>
          <c:order val="3"/>
          <c:tx>
            <c:strRef>
              <c:f>'7.WicketKeeper_Batsman'!$F$2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'7.WicketKeeper_Batsman'!$B$3:$B$12</c:f>
              <c:strCache>
                <c:ptCount val="10"/>
                <c:pt idx="0">
                  <c:v>KL Rahul</c:v>
                </c:pt>
                <c:pt idx="1">
                  <c:v>MS Dhoni</c:v>
                </c:pt>
                <c:pt idx="2">
                  <c:v>AB de Villiers</c:v>
                </c:pt>
                <c:pt idx="3">
                  <c:v>RR Pant</c:v>
                </c:pt>
                <c:pt idx="4">
                  <c:v>JC Buttler</c:v>
                </c:pt>
                <c:pt idx="5">
                  <c:v>Q de Kock</c:v>
                </c:pt>
                <c:pt idx="6">
                  <c:v>AT Rayudu</c:v>
                </c:pt>
                <c:pt idx="7">
                  <c:v>Ishan Kishan</c:v>
                </c:pt>
                <c:pt idx="8">
                  <c:v>RV Uthappa</c:v>
                </c:pt>
                <c:pt idx="9">
                  <c:v>SV Samson</c:v>
                </c:pt>
              </c:strCache>
            </c:strRef>
          </c:cat>
          <c:val>
            <c:numRef>
              <c:f>'7.WicketKeeper_Batsman'!$F$3:$F$12</c:f>
              <c:numCache>
                <c:formatCode>General</c:formatCode>
                <c:ptCount val="10"/>
                <c:pt idx="0">
                  <c:v>44</c:v>
                </c:pt>
                <c:pt idx="1">
                  <c:v>152</c:v>
                </c:pt>
                <c:pt idx="2">
                  <c:v>111</c:v>
                </c:pt>
                <c:pt idx="3">
                  <c:v>57</c:v>
                </c:pt>
                <c:pt idx="4">
                  <c:v>32</c:v>
                </c:pt>
                <c:pt idx="5">
                  <c:v>61</c:v>
                </c:pt>
                <c:pt idx="6">
                  <c:v>58</c:v>
                </c:pt>
                <c:pt idx="7">
                  <c:v>18</c:v>
                </c:pt>
                <c:pt idx="8">
                  <c:v>119</c:v>
                </c:pt>
                <c:pt idx="9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45-4DD2-AD3E-3756F313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468799"/>
        <c:axId val="1042066943"/>
      </c:lineChart>
      <c:catAx>
        <c:axId val="104421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WicketKepper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062143"/>
        <c:crosses val="autoZero"/>
        <c:auto val="1"/>
        <c:lblAlgn val="ctr"/>
        <c:lblOffset val="100"/>
        <c:noMultiLvlLbl val="0"/>
      </c:catAx>
      <c:valAx>
        <c:axId val="104206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218783"/>
        <c:crosses val="autoZero"/>
        <c:crossBetween val="between"/>
      </c:valAx>
      <c:valAx>
        <c:axId val="10420669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Stumped&amp;Cought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468799"/>
        <c:crosses val="max"/>
        <c:crossBetween val="between"/>
      </c:valAx>
      <c:catAx>
        <c:axId val="11144687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20669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53067/cricket-by-gnok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publicdomainpictures.net/view-image.php?image=80234&amp;picture=thank-you-text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908" y="2080490"/>
            <a:ext cx="5807729" cy="1727200"/>
          </a:xfrm>
        </p:spPr>
        <p:txBody>
          <a:bodyPr numCol="1" anchor="t">
            <a:normAutofit/>
          </a:bodyPr>
          <a:lstStyle/>
          <a:p>
            <a:r>
              <a:rPr lang="en-IN" sz="5400" i="0" spc="50" dirty="0" err="1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  <a:t>Internshala</a:t>
            </a:r>
            <a:r>
              <a:rPr lang="en-IN" sz="5400" i="0" spc="50" dirty="0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  <a:t> </a:t>
            </a:r>
            <a:br>
              <a:rPr lang="en-IN" sz="5400" i="0" spc="50" dirty="0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</a:br>
            <a:r>
              <a:rPr lang="en-IN" sz="5400" i="0" spc="50" dirty="0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  <a:t>            Challengers               </a:t>
            </a:r>
            <a:endParaRPr lang="en-US" sz="5400" spc="50" dirty="0">
              <a:ln w="0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Modern No. 20" panose="020707040705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010890"/>
            <a:ext cx="4986338" cy="97631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6400" dirty="0">
                <a:solidFill>
                  <a:srgbClr val="FFFFFF"/>
                </a:solidFill>
                <a:latin typeface="Public Sans"/>
              </a:rPr>
              <a:t>        Auction strategy for new IPL team </a:t>
            </a:r>
            <a:r>
              <a:rPr lang="en-US" sz="6400" dirty="0" err="1">
                <a:solidFill>
                  <a:srgbClr val="FFFFFF"/>
                </a:solidFill>
                <a:latin typeface="Public Sans"/>
              </a:rPr>
              <a:t>Internshala</a:t>
            </a:r>
            <a:r>
              <a:rPr lang="en-US" sz="6400" dirty="0">
                <a:solidFill>
                  <a:srgbClr val="FFFFFF"/>
                </a:solidFill>
                <a:latin typeface="Public Sans"/>
              </a:rPr>
              <a:t> Challengers franchise by analyzing past IPL data from the first season to the 14th season which was held in 2021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F5E38A-0AF1-E977-4CF3-759792563F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683" r="20683"/>
          <a:stretch>
            <a:fillRect/>
          </a:stretch>
        </p:blipFill>
        <p:spPr>
          <a:xfrm>
            <a:off x="300037" y="1"/>
            <a:ext cx="5807729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4F1D09-BB4E-967C-33F1-2BA459540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5556" l="17031" r="85590">
                        <a14:foregroundMark x1="24891" y1="33333" x2="43668" y2="12222"/>
                        <a14:foregroundMark x1="43668" y1="12222" x2="68122" y2="5000"/>
                        <a14:foregroundMark x1="68122" y1="5000" x2="85153" y2="22778"/>
                        <a14:foregroundMark x1="85153" y1="22778" x2="84279" y2="52222"/>
                        <a14:foregroundMark x1="84279" y1="52222" x2="69869" y2="80556"/>
                        <a14:foregroundMark x1="69869" y1="80556" x2="50655" y2="96667"/>
                        <a14:foregroundMark x1="50655" y1="96667" x2="24891" y2="92222"/>
                        <a14:foregroundMark x1="24891" y1="92222" x2="17031" y2="63333"/>
                        <a14:foregroundMark x1="17031" y1="63333" x2="20524" y2="36111"/>
                        <a14:foregroundMark x1="20524" y1="36111" x2="25328" y2="36111"/>
                        <a14:foregroundMark x1="84279" y1="21111" x2="85590" y2="52222"/>
                        <a14:foregroundMark x1="85590" y1="52222" x2="83406" y2="55000"/>
                        <a14:foregroundMark x1="79039" y1="11111" x2="54148" y2="7222"/>
                        <a14:foregroundMark x1="54148" y1="7222" x2="53275" y2="7778"/>
                        <a14:foregroundMark x1="23144" y1="92222" x2="49345" y2="95556"/>
                        <a14:foregroundMark x1="49345" y1="95556" x2="54585" y2="91667"/>
                      </a14:backgroundRemoval>
                    </a14:imgEffect>
                  </a14:imgLayer>
                </a14:imgProps>
              </a:ext>
            </a:extLst>
          </a:blip>
          <a:srcRect l="13328" t="735" r="10874"/>
          <a:stretch/>
        </p:blipFill>
        <p:spPr>
          <a:xfrm>
            <a:off x="10100757" y="1121640"/>
            <a:ext cx="165330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Economical Bowlers(Bowlers With Best Economy)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3E864E-B8F2-3E45-D2D0-A5889C154290}"/>
              </a:ext>
            </a:extLst>
          </p:cNvPr>
          <p:cNvSpPr txBox="1"/>
          <p:nvPr/>
        </p:nvSpPr>
        <p:spPr>
          <a:xfrm>
            <a:off x="809625" y="1881006"/>
            <a:ext cx="6096000" cy="445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bowler,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(COUNT(bowler)/6)||'.'||(COUNT(bowler)%6)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NumberOf_overs_bowled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COUNT(bowler)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NumberOf_balls_bowled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Runs_conceded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ROUND(SUM(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)*1.0/(COUNT(bowler)/6.0),2)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Economy_Rate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bowler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COUNT(bowler)&gt;500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Economy_Rate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67489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Economical Bowlers(Bowlers With Best Economy)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A172F-C1C9-0561-6116-2BBD2C470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62027"/>
              </p:ext>
            </p:extLst>
          </p:nvPr>
        </p:nvGraphicFramePr>
        <p:xfrm>
          <a:off x="111443" y="1912938"/>
          <a:ext cx="5746432" cy="3954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477">
                  <a:extLst>
                    <a:ext uri="{9D8B030D-6E8A-4147-A177-3AD203B41FA5}">
                      <a16:colId xmlns:a16="http://schemas.microsoft.com/office/drawing/2014/main" val="4133969599"/>
                    </a:ext>
                  </a:extLst>
                </a:gridCol>
                <a:gridCol w="1080448">
                  <a:extLst>
                    <a:ext uri="{9D8B030D-6E8A-4147-A177-3AD203B41FA5}">
                      <a16:colId xmlns:a16="http://schemas.microsoft.com/office/drawing/2014/main" val="394008183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11547951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92920694"/>
                    </a:ext>
                  </a:extLst>
                </a:gridCol>
                <a:gridCol w="1085532">
                  <a:extLst>
                    <a:ext uri="{9D8B030D-6E8A-4147-A177-3AD203B41FA5}">
                      <a16:colId xmlns:a16="http://schemas.microsoft.com/office/drawing/2014/main" val="3323110268"/>
                    </a:ext>
                  </a:extLst>
                </a:gridCol>
              </a:tblGrid>
              <a:tr h="383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bowler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overs_bowled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balls_bowled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runs_conceded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economy_rate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63799"/>
                  </a:ext>
                </a:extLst>
              </a:tr>
              <a:tr h="368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Rashid Khan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248.2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6.33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78039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 Kumble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163.5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1089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6.65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669970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 Muralitharan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262.5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1755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00690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DW Steyn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379.2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2276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2568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89778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 Ashwin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554.3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3327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3756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6.77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94654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SP Narine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470.4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2824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3208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6.82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33829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DL Vettori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130.5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894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72649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Washington Sundar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6.89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48192"/>
                  </a:ext>
                </a:extLst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 Botha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118.1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709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020137"/>
                  </a:ext>
                </a:extLst>
              </a:tr>
              <a:tr h="368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 Tewatia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97.5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684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545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F774E8-F2D1-40DF-1225-1C6883BFB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61932"/>
              </p:ext>
            </p:extLst>
          </p:nvPr>
        </p:nvGraphicFramePr>
        <p:xfrm>
          <a:off x="5953125" y="1744611"/>
          <a:ext cx="6129814" cy="450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47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WicketTaking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Bowlers(Bowlers With Best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StrikeRate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310E18-3E9F-1DC8-E57F-C4B32B6BA559}"/>
              </a:ext>
            </a:extLst>
          </p:cNvPr>
          <p:cNvSpPr txBox="1"/>
          <p:nvPr/>
        </p:nvSpPr>
        <p:spPr>
          <a:xfrm>
            <a:off x="371475" y="1457570"/>
            <a:ext cx="10429875" cy="484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NumberOf_balls_bowled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)/6)||'.'||(COUNT(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)%6)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NumberOf_overs_bowled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b.NumberOf_wickets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ROUND(COUNT(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)*1.0/b.NumberOf_wickets,2)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bowler, COUNT(bowler)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NumberOf_wickets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FROM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WHERE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is_wicket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 AND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!='run out'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GROUP BY bowler) as 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b.bowler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a.bowler,b.NumberOf_wickets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6322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WicketTaking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Bowlers(Bowlers With Best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StrikeRate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1CBD9-92F3-3A30-7B32-813A96B9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41170"/>
              </p:ext>
            </p:extLst>
          </p:nvPr>
        </p:nvGraphicFramePr>
        <p:xfrm>
          <a:off x="133350" y="1657350"/>
          <a:ext cx="5532438" cy="494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236">
                  <a:extLst>
                    <a:ext uri="{9D8B030D-6E8A-4147-A177-3AD203B41FA5}">
                      <a16:colId xmlns:a16="http://schemas.microsoft.com/office/drawing/2014/main" val="1348688034"/>
                    </a:ext>
                  </a:extLst>
                </a:gridCol>
                <a:gridCol w="1453873">
                  <a:extLst>
                    <a:ext uri="{9D8B030D-6E8A-4147-A177-3AD203B41FA5}">
                      <a16:colId xmlns:a16="http://schemas.microsoft.com/office/drawing/2014/main" val="2067808332"/>
                    </a:ext>
                  </a:extLst>
                </a:gridCol>
                <a:gridCol w="1518204">
                  <a:extLst>
                    <a:ext uri="{9D8B030D-6E8A-4147-A177-3AD203B41FA5}">
                      <a16:colId xmlns:a16="http://schemas.microsoft.com/office/drawing/2014/main" val="3930901748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3106090657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583376793"/>
                    </a:ext>
                  </a:extLst>
                </a:gridCol>
              </a:tblGrid>
              <a:tr h="4792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bowler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balls_bowled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overs_bowled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Total_wickets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strike_rate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30224"/>
                  </a:ext>
                </a:extLst>
              </a:tr>
              <a:tr h="4608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K </a:t>
                      </a:r>
                      <a:r>
                        <a:rPr lang="en-IN" sz="1100" b="1" u="none" strike="noStrike" dirty="0" err="1">
                          <a:effectLst/>
                        </a:rPr>
                        <a:t>Rabada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13.77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16990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DE Bollinger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15.79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054216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AJ Tye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107.3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16.13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420358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Imran Tahir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16.43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807531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SL Malinga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2974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495.4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17.49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83851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 Aravind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131.2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17.51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70420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MA Starc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038764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YS Chahal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364.4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18.08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48535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KK Cooper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18.18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74834"/>
                  </a:ext>
                </a:extLst>
              </a:tr>
              <a:tr h="4608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TA Boult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18.29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9365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2AD931-EBF7-802D-74B2-8C0E187FA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723064"/>
              </p:ext>
            </p:extLst>
          </p:nvPr>
        </p:nvGraphicFramePr>
        <p:xfrm>
          <a:off x="5709490" y="1703048"/>
          <a:ext cx="6349159" cy="487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246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All Rounders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Rounders(Best with Batting Strike Rate And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>
            <a:cxnSpLocks/>
          </p:cNvCxnSpPr>
          <p:nvPr/>
        </p:nvCxnSpPr>
        <p:spPr>
          <a:xfrm>
            <a:off x="3067050" y="1416424"/>
            <a:ext cx="627697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EF270B-90FF-A1F0-9E06-E718681B8C8F}"/>
              </a:ext>
            </a:extLst>
          </p:cNvPr>
          <p:cNvSpPr txBox="1"/>
          <p:nvPr/>
        </p:nvSpPr>
        <p:spPr>
          <a:xfrm>
            <a:off x="300038" y="1416424"/>
            <a:ext cx="11734800" cy="538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All_rounders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bl.NumberOf_balls_bowled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bowling_strike_rate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bt.No_Of_Balls_Faced,bt.Total_runs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batting_rank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bowling_rank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ROUND(1.0*(ROW_NUMBER()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+ 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ASC))/2,2) 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avg_rank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NumberOf_balls_bowled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)/6)||'.'||(COUNT(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)%6)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NumberOf_overs_bowled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b.NumberOf_wickets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)*1.0/b.NumberOf_wickets,2)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bowler, COUNT(bowler)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NumberOf_wickets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is_wicket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 AND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!='run out' GROUP BY bowler) as 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b.bowler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a.bowler,b.NumberOf_wickets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)&gt;500 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AS bl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JOIN(SELECT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batsman,strike_rate,No_Of_Balls_Faced,Total_runs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FROM 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batsman,COUNT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(batsman)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No_Of_Balls_Faced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round(((SUM(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)*1.0)/COUNT(batsman))*100,2)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COUNT(batsman)&gt;500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m WHERE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No_Of_Balls_Faced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&gt;500)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bt.batsman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bl.NumberOf_balls_bowled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&gt;300) AS a 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avg_rank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LIMIT 10;</a:t>
            </a:r>
          </a:p>
        </p:txBody>
      </p:sp>
    </p:spTree>
    <p:extLst>
      <p:ext uri="{BB962C8B-B14F-4D97-AF65-F5344CB8AC3E}">
        <p14:creationId xmlns:p14="http://schemas.microsoft.com/office/powerpoint/2010/main" val="210622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All Rounders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Rounders(Best with Batting Strike Rate And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>
            <a:cxnSpLocks/>
          </p:cNvCxnSpPr>
          <p:nvPr/>
        </p:nvCxnSpPr>
        <p:spPr>
          <a:xfrm>
            <a:off x="3067050" y="1416424"/>
            <a:ext cx="627697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FD27E3-723F-796C-8E50-A772F0C63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96297"/>
              </p:ext>
            </p:extLst>
          </p:nvPr>
        </p:nvGraphicFramePr>
        <p:xfrm>
          <a:off x="1000125" y="1785755"/>
          <a:ext cx="9886951" cy="466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012">
                  <a:extLst>
                    <a:ext uri="{9D8B030D-6E8A-4147-A177-3AD203B41FA5}">
                      <a16:colId xmlns:a16="http://schemas.microsoft.com/office/drawing/2014/main" val="3502875319"/>
                    </a:ext>
                  </a:extLst>
                </a:gridCol>
                <a:gridCol w="1642979">
                  <a:extLst>
                    <a:ext uri="{9D8B030D-6E8A-4147-A177-3AD203B41FA5}">
                      <a16:colId xmlns:a16="http://schemas.microsoft.com/office/drawing/2014/main" val="2884658636"/>
                    </a:ext>
                  </a:extLst>
                </a:gridCol>
                <a:gridCol w="1366726">
                  <a:extLst>
                    <a:ext uri="{9D8B030D-6E8A-4147-A177-3AD203B41FA5}">
                      <a16:colId xmlns:a16="http://schemas.microsoft.com/office/drawing/2014/main" val="4284179165"/>
                    </a:ext>
                  </a:extLst>
                </a:gridCol>
                <a:gridCol w="1279487">
                  <a:extLst>
                    <a:ext uri="{9D8B030D-6E8A-4147-A177-3AD203B41FA5}">
                      <a16:colId xmlns:a16="http://schemas.microsoft.com/office/drawing/2014/main" val="3550155171"/>
                    </a:ext>
                  </a:extLst>
                </a:gridCol>
                <a:gridCol w="726982">
                  <a:extLst>
                    <a:ext uri="{9D8B030D-6E8A-4147-A177-3AD203B41FA5}">
                      <a16:colId xmlns:a16="http://schemas.microsoft.com/office/drawing/2014/main" val="2757506961"/>
                    </a:ext>
                  </a:extLst>
                </a:gridCol>
                <a:gridCol w="1294027">
                  <a:extLst>
                    <a:ext uri="{9D8B030D-6E8A-4147-A177-3AD203B41FA5}">
                      <a16:colId xmlns:a16="http://schemas.microsoft.com/office/drawing/2014/main" val="1134701439"/>
                    </a:ext>
                  </a:extLst>
                </a:gridCol>
                <a:gridCol w="886918">
                  <a:extLst>
                    <a:ext uri="{9D8B030D-6E8A-4147-A177-3AD203B41FA5}">
                      <a16:colId xmlns:a16="http://schemas.microsoft.com/office/drawing/2014/main" val="3858084241"/>
                    </a:ext>
                  </a:extLst>
                </a:gridCol>
                <a:gridCol w="930537">
                  <a:extLst>
                    <a:ext uri="{9D8B030D-6E8A-4147-A177-3AD203B41FA5}">
                      <a16:colId xmlns:a16="http://schemas.microsoft.com/office/drawing/2014/main" val="4073503950"/>
                    </a:ext>
                  </a:extLst>
                </a:gridCol>
                <a:gridCol w="654283">
                  <a:extLst>
                    <a:ext uri="{9D8B030D-6E8A-4147-A177-3AD203B41FA5}">
                      <a16:colId xmlns:a16="http://schemas.microsoft.com/office/drawing/2014/main" val="3860319803"/>
                    </a:ext>
                  </a:extLst>
                </a:gridCol>
              </a:tblGrid>
              <a:tr h="4523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all_rounders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numberof_balls_bowled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bowling_strike_rate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no_of_balls_faced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total_runs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batting_strike_rate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batting_rank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bowling_rank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avg_rank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99881"/>
                  </a:ext>
                </a:extLst>
              </a:tr>
              <a:tr h="43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 Russell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19.44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882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41604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HH Pandya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914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21.76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897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150.39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50636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SP Narine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22.24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892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155.67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45578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JA Morkel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21.26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136.99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672206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MP Stoinis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562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20.07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825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132.42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4394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KA Pollard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23.57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143.47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83309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DR Smith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557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21.42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1803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132.28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702075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DJ Bravo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124.27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00640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SR Watson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23.23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3874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134.14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23337"/>
                  </a:ext>
                </a:extLst>
              </a:tr>
              <a:tr h="43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Harbhajan Singh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3451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23.01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131.17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0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09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All Rounders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Rounders(Best with Batting Strike Rate And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>
            <a:cxnSpLocks/>
          </p:cNvCxnSpPr>
          <p:nvPr/>
        </p:nvCxnSpPr>
        <p:spPr>
          <a:xfrm>
            <a:off x="3067050" y="1416424"/>
            <a:ext cx="627697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6EDB37-F19B-5371-D4A5-F486440C6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37464"/>
              </p:ext>
            </p:extLst>
          </p:nvPr>
        </p:nvGraphicFramePr>
        <p:xfrm>
          <a:off x="1676400" y="1964689"/>
          <a:ext cx="8686800" cy="463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495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Wicket Keepers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Wicket Keepers(Best with Batting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AveragevAnd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Stumping and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Cought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Behind)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>
            <a:cxnSpLocks/>
          </p:cNvCxnSpPr>
          <p:nvPr/>
        </p:nvCxnSpPr>
        <p:spPr>
          <a:xfrm>
            <a:off x="3067050" y="1416424"/>
            <a:ext cx="627697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35AE66-D2EF-BA17-E350-5E015E44135F}"/>
              </a:ext>
            </a:extLst>
          </p:cNvPr>
          <p:cNvSpPr txBox="1"/>
          <p:nvPr/>
        </p:nvSpPr>
        <p:spPr>
          <a:xfrm>
            <a:off x="490537" y="1613985"/>
            <a:ext cx="11701463" cy="50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Wicket_Keeper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tr.Batting_average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stumped_count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c.caught_count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LEFT JOIN(SELECT fielder,  COUNT(fielder)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caught_count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='caught'  GROUP BY fielder) AS c 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c.fielder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Total_NumberOfTimes_out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*1.0)/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"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Played"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batsman, SUM(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batsman) as 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JOIN(SELECT DISTINCT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id) AS match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'NA' GROUP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b.player_dismissed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DATE_PART('year',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iplm.date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Seasons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JOIN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ON iplb.id=iplm.id  GROUP BY batsman) AS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 AND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&gt;500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DESC)AS tr  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tr.batsman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JOIN(SELECT DISTINCT batsman, COUNT(distinct id) AS match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ORDER BY match DESC) as m   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='stumped'  GROUP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s.fielder,c.caught_count,tr.Total_runs,tr.Batting_average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tr.Batting_average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DESC,stumped_count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LIMIT 10;</a:t>
            </a:r>
          </a:p>
        </p:txBody>
      </p:sp>
    </p:spTree>
    <p:extLst>
      <p:ext uri="{BB962C8B-B14F-4D97-AF65-F5344CB8AC3E}">
        <p14:creationId xmlns:p14="http://schemas.microsoft.com/office/powerpoint/2010/main" val="55353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Wicket Keepers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Wicket Keepers(Best with Batting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AveragevAnd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Stumping and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Cought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Behind)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>
            <a:cxnSpLocks/>
          </p:cNvCxnSpPr>
          <p:nvPr/>
        </p:nvCxnSpPr>
        <p:spPr>
          <a:xfrm>
            <a:off x="3067050" y="1416424"/>
            <a:ext cx="627697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3AA76-AE68-9396-9563-C944F1054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86777"/>
              </p:ext>
            </p:extLst>
          </p:nvPr>
        </p:nvGraphicFramePr>
        <p:xfrm>
          <a:off x="146049" y="1785756"/>
          <a:ext cx="5616575" cy="4811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67">
                  <a:extLst>
                    <a:ext uri="{9D8B030D-6E8A-4147-A177-3AD203B41FA5}">
                      <a16:colId xmlns:a16="http://schemas.microsoft.com/office/drawing/2014/main" val="2791975935"/>
                    </a:ext>
                  </a:extLst>
                </a:gridCol>
                <a:gridCol w="1298630">
                  <a:extLst>
                    <a:ext uri="{9D8B030D-6E8A-4147-A177-3AD203B41FA5}">
                      <a16:colId xmlns:a16="http://schemas.microsoft.com/office/drawing/2014/main" val="945075477"/>
                    </a:ext>
                  </a:extLst>
                </a:gridCol>
                <a:gridCol w="1266164">
                  <a:extLst>
                    <a:ext uri="{9D8B030D-6E8A-4147-A177-3AD203B41FA5}">
                      <a16:colId xmlns:a16="http://schemas.microsoft.com/office/drawing/2014/main" val="2366506057"/>
                    </a:ext>
                  </a:extLst>
                </a:gridCol>
                <a:gridCol w="1103836">
                  <a:extLst>
                    <a:ext uri="{9D8B030D-6E8A-4147-A177-3AD203B41FA5}">
                      <a16:colId xmlns:a16="http://schemas.microsoft.com/office/drawing/2014/main" val="817595071"/>
                    </a:ext>
                  </a:extLst>
                </a:gridCol>
                <a:gridCol w="779178">
                  <a:extLst>
                    <a:ext uri="{9D8B030D-6E8A-4147-A177-3AD203B41FA5}">
                      <a16:colId xmlns:a16="http://schemas.microsoft.com/office/drawing/2014/main" val="3649767656"/>
                    </a:ext>
                  </a:extLst>
                </a:gridCol>
              </a:tblGrid>
              <a:tr h="4668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wicket_keeper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batting_average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stumped_count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caught_count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58422"/>
                  </a:ext>
                </a:extLst>
              </a:tr>
              <a:tr h="448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KL Rahul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44.86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526440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MS Dhoni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40.99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05375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AB de Villiers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40.41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77631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RR Pant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35.24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7069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JC Buttler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34.98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982557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Q de Kock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31.6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863975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AT Rayudu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29.51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91240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Ishan Kishan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28.83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582077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RV Uthappa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27.92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200577"/>
                  </a:ext>
                </a:extLst>
              </a:tr>
              <a:tr h="448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SV Samson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27.78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17308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EE3E99-2D40-90FE-567B-020AF36A3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135843"/>
              </p:ext>
            </p:extLst>
          </p:nvPr>
        </p:nvGraphicFramePr>
        <p:xfrm>
          <a:off x="5967571" y="1785755"/>
          <a:ext cx="6078380" cy="475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74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First </a:t>
            </a:r>
            <a:r>
              <a:rPr lang="en-US" sz="2400" dirty="0" err="1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Choise</a:t>
            </a:r>
            <a:r>
              <a:rPr lang="en-US" sz="24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 Players(</a:t>
            </a:r>
            <a:r>
              <a:rPr lang="en-US" sz="2400" dirty="0" err="1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Batsman,Bowlers,All</a:t>
            </a:r>
            <a:r>
              <a:rPr lang="en-US" sz="24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 Rounders and Wicketkeepers) for Bidding</a:t>
            </a:r>
            <a:endParaRPr lang="en-IN" sz="2400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6A025-EC76-DE57-42D4-AE26F37A62E9}"/>
              </a:ext>
            </a:extLst>
          </p:cNvPr>
          <p:cNvSpPr txBox="1"/>
          <p:nvPr/>
        </p:nvSpPr>
        <p:spPr>
          <a:xfrm>
            <a:off x="106359" y="1996797"/>
            <a:ext cx="33277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Aggressive batsmen</a:t>
            </a:r>
            <a:r>
              <a:rPr lang="en-IN" b="1" dirty="0">
                <a:solidFill>
                  <a:srgbClr val="FF0000"/>
                </a:solidFill>
                <a:latin typeface="Inter var experimental"/>
              </a:rPr>
              <a:t>:</a:t>
            </a:r>
          </a:p>
          <a:p>
            <a:r>
              <a:rPr lang="en-IN" b="1" dirty="0">
                <a:solidFill>
                  <a:srgbClr val="FF0000"/>
                </a:solidFill>
                <a:latin typeface="Inter var experimental"/>
              </a:rPr>
              <a:t>                                       </a:t>
            </a:r>
          </a:p>
          <a:p>
            <a:endParaRPr lang="en-IN" b="1" dirty="0">
              <a:solidFill>
                <a:srgbClr val="FF0000"/>
              </a:solidFill>
              <a:latin typeface="Inter var experimental"/>
            </a:endParaRPr>
          </a:p>
          <a:p>
            <a:endParaRPr lang="en-IN" b="1" dirty="0">
              <a:solidFill>
                <a:srgbClr val="FF0000"/>
              </a:solidFill>
              <a:latin typeface="Inter var experimental"/>
            </a:endParaRPr>
          </a:p>
          <a:p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333510-9C20-F096-A41E-8BB096A2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03561"/>
              </p:ext>
            </p:extLst>
          </p:nvPr>
        </p:nvGraphicFramePr>
        <p:xfrm>
          <a:off x="2320922" y="2004656"/>
          <a:ext cx="1631952" cy="93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952">
                  <a:extLst>
                    <a:ext uri="{9D8B030D-6E8A-4147-A177-3AD203B41FA5}">
                      <a16:colId xmlns:a16="http://schemas.microsoft.com/office/drawing/2014/main" val="84653828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 Sehwag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492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GJ Maxwell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932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JC </a:t>
                      </a:r>
                      <a:r>
                        <a:rPr lang="en-IN" sz="1600" b="1" u="none" strike="noStrike" dirty="0" err="1">
                          <a:effectLst/>
                        </a:rPr>
                        <a:t>Buttler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315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3D6236-A222-6CF5-C0ED-35B51E372C95}"/>
              </a:ext>
            </a:extLst>
          </p:cNvPr>
          <p:cNvSpPr txBox="1"/>
          <p:nvPr/>
        </p:nvSpPr>
        <p:spPr>
          <a:xfrm>
            <a:off x="106359" y="3449003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Anchoring batsmen</a:t>
            </a:r>
            <a:r>
              <a:rPr lang="en-IN" b="1" dirty="0">
                <a:solidFill>
                  <a:srgbClr val="FF0000"/>
                </a:solidFill>
                <a:latin typeface="Inter var experimental"/>
              </a:rPr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4DBE98-BA90-25F5-111B-9605DFAE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41443"/>
              </p:ext>
            </p:extLst>
          </p:nvPr>
        </p:nvGraphicFramePr>
        <p:xfrm>
          <a:off x="2320921" y="3449003"/>
          <a:ext cx="1631953" cy="896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953">
                  <a:extLst>
                    <a:ext uri="{9D8B030D-6E8A-4147-A177-3AD203B41FA5}">
                      <a16:colId xmlns:a16="http://schemas.microsoft.com/office/drawing/2014/main" val="1892401108"/>
                    </a:ext>
                  </a:extLst>
                </a:gridCol>
              </a:tblGrid>
              <a:tr h="298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KL Rahul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44714"/>
                  </a:ext>
                </a:extLst>
              </a:tr>
              <a:tr h="298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DA Warner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28585"/>
                  </a:ext>
                </a:extLst>
              </a:tr>
              <a:tr h="298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LMP Simmons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143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90C378-A9D9-5523-727A-CFCEDFCCB6D9}"/>
              </a:ext>
            </a:extLst>
          </p:cNvPr>
          <p:cNvSpPr txBox="1"/>
          <p:nvPr/>
        </p:nvSpPr>
        <p:spPr>
          <a:xfrm>
            <a:off x="88899" y="4997291"/>
            <a:ext cx="343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</a:t>
            </a:r>
            <a:r>
              <a:rPr lang="en-IN" b="1" dirty="0">
                <a:solidFill>
                  <a:srgbClr val="FF0000"/>
                </a:solidFill>
                <a:latin typeface="Inter var experimental"/>
              </a:rPr>
              <a:t>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50D003-66A7-6763-AC40-4F071EFCB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47786"/>
              </p:ext>
            </p:extLst>
          </p:nvPr>
        </p:nvGraphicFramePr>
        <p:xfrm>
          <a:off x="2320922" y="5034200"/>
          <a:ext cx="1631952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952">
                  <a:extLst>
                    <a:ext uri="{9D8B030D-6E8A-4147-A177-3AD203B41FA5}">
                      <a16:colId xmlns:a16="http://schemas.microsoft.com/office/drawing/2014/main" val="31455280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CH Gayle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2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ML Hayden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77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 Marsh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7028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E923D5-1F46-EDF2-2717-42D9C7BACE1D}"/>
              </a:ext>
            </a:extLst>
          </p:cNvPr>
          <p:cNvCxnSpPr/>
          <p:nvPr/>
        </p:nvCxnSpPr>
        <p:spPr>
          <a:xfrm>
            <a:off x="3590925" y="1285875"/>
            <a:ext cx="0" cy="550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B5D91C-4868-9484-AFAC-C3B3E8918A6E}"/>
              </a:ext>
            </a:extLst>
          </p:cNvPr>
          <p:cNvSpPr txBox="1"/>
          <p:nvPr/>
        </p:nvSpPr>
        <p:spPr>
          <a:xfrm>
            <a:off x="88900" y="1272004"/>
            <a:ext cx="350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/>
                </a:solidFill>
              </a:rPr>
              <a:t>Batsman's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2AFC-C311-C958-A97F-E02CC07A8A8D}"/>
              </a:ext>
            </a:extLst>
          </p:cNvPr>
          <p:cNvSpPr txBox="1"/>
          <p:nvPr/>
        </p:nvSpPr>
        <p:spPr>
          <a:xfrm>
            <a:off x="3590925" y="1279863"/>
            <a:ext cx="306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5"/>
                </a:solidFill>
              </a:rPr>
              <a:t>Bowlers</a:t>
            </a:r>
            <a:endParaRPr lang="en-IN" sz="2400" b="1" u="sng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D7B55-5238-596F-A270-40B6726F6768}"/>
              </a:ext>
            </a:extLst>
          </p:cNvPr>
          <p:cNvSpPr txBox="1"/>
          <p:nvPr/>
        </p:nvSpPr>
        <p:spPr>
          <a:xfrm>
            <a:off x="3590925" y="1996797"/>
            <a:ext cx="330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Economical Bowlers: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A13E3-F150-7579-2FE7-576FB877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59146"/>
              </p:ext>
            </p:extLst>
          </p:nvPr>
        </p:nvGraphicFramePr>
        <p:xfrm>
          <a:off x="5659520" y="2042979"/>
          <a:ext cx="1155700" cy="816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2113331"/>
                    </a:ext>
                  </a:extLst>
                </a:gridCol>
              </a:tblGrid>
              <a:tr h="272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Rashid Khan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61988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DW Steyn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94376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 Ashwin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485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9BB5FFF-3D65-6D60-61D0-73E1C7396AA8}"/>
              </a:ext>
            </a:extLst>
          </p:cNvPr>
          <p:cNvSpPr txBox="1"/>
          <p:nvPr/>
        </p:nvSpPr>
        <p:spPr>
          <a:xfrm>
            <a:off x="3609784" y="3358307"/>
            <a:ext cx="2414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WicketTaking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Bowlers</a:t>
            </a:r>
            <a:r>
              <a:rPr lang="en-IN" sz="1600" b="1" i="0" dirty="0">
                <a:solidFill>
                  <a:srgbClr val="FF0000"/>
                </a:solidFill>
                <a:effectLst/>
                <a:latin typeface="Inter var experimental"/>
              </a:rPr>
              <a:t>:</a:t>
            </a:r>
            <a:endParaRPr lang="en-IN" sz="16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9D1CC24-2B09-5BBF-4B87-63464369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04798"/>
              </p:ext>
            </p:extLst>
          </p:nvPr>
        </p:nvGraphicFramePr>
        <p:xfrm>
          <a:off x="5868796" y="3402797"/>
          <a:ext cx="1331731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731">
                  <a:extLst>
                    <a:ext uri="{9D8B030D-6E8A-4147-A177-3AD203B41FA5}">
                      <a16:colId xmlns:a16="http://schemas.microsoft.com/office/drawing/2014/main" val="34576503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K </a:t>
                      </a:r>
                      <a:r>
                        <a:rPr lang="en-IN" sz="1800" b="1" u="none" strike="noStrike" dirty="0" err="1">
                          <a:effectLst/>
                        </a:rPr>
                        <a:t>Rabada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SL Malinga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47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YS Chahal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87484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AEF5FD-6AF3-B81C-610A-63210CCEA90A}"/>
              </a:ext>
            </a:extLst>
          </p:cNvPr>
          <p:cNvCxnSpPr/>
          <p:nvPr/>
        </p:nvCxnSpPr>
        <p:spPr>
          <a:xfrm>
            <a:off x="6893859" y="1279863"/>
            <a:ext cx="0" cy="550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457FF7-3E0C-EACD-71C4-66887A0110AF}"/>
              </a:ext>
            </a:extLst>
          </p:cNvPr>
          <p:cNvSpPr txBox="1"/>
          <p:nvPr/>
        </p:nvSpPr>
        <p:spPr>
          <a:xfrm>
            <a:off x="6893859" y="3779580"/>
            <a:ext cx="29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5"/>
                </a:solidFill>
              </a:rPr>
              <a:t>Wicket Keeper</a:t>
            </a:r>
            <a:endParaRPr lang="en-IN" sz="2400" b="1" u="sng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48DC9-691A-ECC4-B1E2-DD95ABF537EC}"/>
              </a:ext>
            </a:extLst>
          </p:cNvPr>
          <p:cNvSpPr txBox="1"/>
          <p:nvPr/>
        </p:nvSpPr>
        <p:spPr>
          <a:xfrm>
            <a:off x="6893859" y="1279863"/>
            <a:ext cx="29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5"/>
                </a:solidFill>
              </a:rPr>
              <a:t>All Rounders</a:t>
            </a:r>
            <a:endParaRPr lang="en-IN" sz="2400" b="1" u="sng" dirty="0">
              <a:solidFill>
                <a:schemeClr val="accent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454B8-694D-E465-81E4-BF689E258820}"/>
              </a:ext>
            </a:extLst>
          </p:cNvPr>
          <p:cNvSpPr txBox="1"/>
          <p:nvPr/>
        </p:nvSpPr>
        <p:spPr>
          <a:xfrm>
            <a:off x="7048305" y="1996797"/>
            <a:ext cx="330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Rounders:</a:t>
            </a:r>
            <a:endParaRPr lang="en-IN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A2BEE3F-C846-FD32-885B-E50E92C7E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739"/>
              </p:ext>
            </p:extLst>
          </p:nvPr>
        </p:nvGraphicFramePr>
        <p:xfrm>
          <a:off x="8600503" y="2046387"/>
          <a:ext cx="965200" cy="813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132533267"/>
                    </a:ext>
                  </a:extLst>
                </a:gridCol>
              </a:tblGrid>
              <a:tr h="271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AD Russell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507394"/>
                  </a:ext>
                </a:extLst>
              </a:tr>
              <a:tr h="271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HH Pandya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09120"/>
                  </a:ext>
                </a:extLst>
              </a:tr>
              <a:tr h="271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SP </a:t>
                      </a:r>
                      <a:r>
                        <a:rPr lang="en-IN" sz="1600" b="1" u="none" strike="noStrike" dirty="0" err="1">
                          <a:effectLst/>
                        </a:rPr>
                        <a:t>Narine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4104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779892-B4D0-7118-3F3F-D56B9C4D28A9}"/>
              </a:ext>
            </a:extLst>
          </p:cNvPr>
          <p:cNvSpPr txBox="1"/>
          <p:nvPr/>
        </p:nvSpPr>
        <p:spPr>
          <a:xfrm>
            <a:off x="7002743" y="4505242"/>
            <a:ext cx="330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Wicket Keeper:</a:t>
            </a:r>
            <a:endParaRPr lang="en-IN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4952DE6-E908-FDDB-D3B9-6C3EF0A0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34803"/>
              </p:ext>
            </p:extLst>
          </p:nvPr>
        </p:nvGraphicFramePr>
        <p:xfrm>
          <a:off x="8654209" y="4612243"/>
          <a:ext cx="1321825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825">
                  <a:extLst>
                    <a:ext uri="{9D8B030D-6E8A-4147-A177-3AD203B41FA5}">
                      <a16:colId xmlns:a16="http://schemas.microsoft.com/office/drawing/2014/main" val="27933385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MS Dhoni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08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AB de Villiers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0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RR Pant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983664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F49064-EF4B-C582-0B74-2DD0BAA93DED}"/>
              </a:ext>
            </a:extLst>
          </p:cNvPr>
          <p:cNvCxnSpPr/>
          <p:nvPr/>
        </p:nvCxnSpPr>
        <p:spPr>
          <a:xfrm>
            <a:off x="6893857" y="3474125"/>
            <a:ext cx="414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3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81C8ED6-99CE-E0AE-AD5D-B01DD4406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6"/>
          <a:stretch/>
        </p:blipFill>
        <p:spPr>
          <a:xfrm>
            <a:off x="6632829" y="1025659"/>
            <a:ext cx="5433665" cy="54578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CD00B0-120E-8D15-909F-6310F3939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0"/>
          <a:stretch/>
        </p:blipFill>
        <p:spPr>
          <a:xfrm>
            <a:off x="0" y="1019175"/>
            <a:ext cx="3437964" cy="5187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CONTENT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CF7EB-09B2-C10D-FB1C-B2C521D3BD63}"/>
              </a:ext>
            </a:extLst>
          </p:cNvPr>
          <p:cNvSpPr txBox="1"/>
          <p:nvPr/>
        </p:nvSpPr>
        <p:spPr>
          <a:xfrm>
            <a:off x="2196353" y="1672677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Batsman’s:-</a:t>
            </a:r>
            <a:endParaRPr lang="en-US" b="1" dirty="0">
              <a:solidFill>
                <a:schemeClr val="accent1"/>
              </a:solidFill>
            </a:endParaRP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Aggressive batsmen</a:t>
            </a:r>
            <a:r>
              <a:rPr lang="en-US" b="1" u="sng" dirty="0"/>
              <a:t> </a:t>
            </a: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Anchoring batsmen</a:t>
            </a: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Hard Hitting batsmen</a:t>
            </a:r>
            <a:r>
              <a:rPr lang="en-US" b="1" u="sng" dirty="0"/>
              <a:t>                  </a:t>
            </a:r>
            <a:endParaRPr lang="en-IN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80B61-259E-EC03-325E-ECF88F21A41E}"/>
              </a:ext>
            </a:extLst>
          </p:cNvPr>
          <p:cNvSpPr txBox="1"/>
          <p:nvPr/>
        </p:nvSpPr>
        <p:spPr>
          <a:xfrm>
            <a:off x="2196353" y="280723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 Bowler’s:-</a:t>
            </a:r>
            <a:endParaRPr lang="en-US" b="1" dirty="0">
              <a:solidFill>
                <a:schemeClr val="accent1"/>
              </a:solidFill>
            </a:endParaRP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Economical Bowlers </a:t>
            </a: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 err="1">
                <a:effectLst/>
                <a:latin typeface="Inter var experimental"/>
              </a:rPr>
              <a:t>WicketTaking</a:t>
            </a:r>
            <a:r>
              <a:rPr lang="en-IN" b="1" i="0" dirty="0">
                <a:effectLst/>
                <a:latin typeface="Inter var experimental"/>
              </a:rPr>
              <a:t> Bowlers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A042C-EA15-6C06-37B8-95C85CE84310}"/>
              </a:ext>
            </a:extLst>
          </p:cNvPr>
          <p:cNvSpPr txBox="1"/>
          <p:nvPr/>
        </p:nvSpPr>
        <p:spPr>
          <a:xfrm>
            <a:off x="2196353" y="38170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3. All Rounders:-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157A9-9402-B863-EB31-BBABA62AF80B}"/>
              </a:ext>
            </a:extLst>
          </p:cNvPr>
          <p:cNvSpPr txBox="1"/>
          <p:nvPr/>
        </p:nvSpPr>
        <p:spPr>
          <a:xfrm>
            <a:off x="2196353" y="44395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4. Wicket Keepers:-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E50A4-6E9F-98A7-EE26-4DD18CD77D91}"/>
              </a:ext>
            </a:extLst>
          </p:cNvPr>
          <p:cNvSpPr txBox="1"/>
          <p:nvPr/>
        </p:nvSpPr>
        <p:spPr>
          <a:xfrm>
            <a:off x="2196353" y="50888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5. 10 Questions:-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count of cities that have hosted an IPL match.</a:t>
            </a:r>
            <a:endParaRPr lang="en-IN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SELECT DISTINCT city FROM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ipl_matches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1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>
            <a:normAutofit fontScale="40000" lnSpcReduction="20000"/>
          </a:bodyPr>
          <a:lstStyle/>
          <a:p>
            <a:pPr lvl="0" algn="just">
              <a:lnSpc>
                <a:spcPct val="12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3000" kern="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.Create table deliveries_v02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all the columns of the table ‘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deliveries’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additional column </a:t>
            </a:r>
            <a:r>
              <a:rPr lang="en-IN" sz="3300" i="1" kern="0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containing values 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depending on the </a:t>
            </a:r>
            <a:r>
              <a:rPr lang="en-IN" sz="3300" i="1" kern="0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total_run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(boundary for &gt;= 4, dot for 0 and other for any other number)</a:t>
            </a:r>
            <a:b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(Hint 1 : CASE WHEN statement is used to get condition based results)</a:t>
            </a:r>
            <a:b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(Hint 2: To convert the output data of the select statement into a table, you can use a subquery. Create table </a:t>
            </a:r>
            <a:r>
              <a:rPr lang="en-IN" sz="3300" i="1" kern="0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3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IN" sz="33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[entire select statement].</a:t>
            </a:r>
            <a:endParaRPr lang="en-IN" sz="33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dirty="0"/>
              <a:t>      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CREATE TABLE deliveries_v02 AS (SELECT *,CASE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              WHEN </a:t>
            </a:r>
            <a:r>
              <a:rPr lang="en-IN" sz="45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total_runs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&gt;=4 THEN 'boundary'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              WHEN </a:t>
            </a:r>
            <a:r>
              <a:rPr lang="en-IN" sz="45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total_runs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=0 THEN 'dot'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                         WHEN </a:t>
            </a:r>
            <a:r>
              <a:rPr lang="en-IN" sz="45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total_runs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=2 THEN 'double'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                                    WHEN </a:t>
            </a:r>
            <a:r>
              <a:rPr lang="en-IN" sz="45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total_runs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=1 THEN 'single’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 'others’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END AS </a:t>
            </a:r>
            <a:r>
              <a:rPr lang="en-IN" sz="45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0">
              <a:lnSpc>
                <a:spcPts val="1800"/>
              </a:lnSpc>
              <a:spcAft>
                <a:spcPts val="800"/>
              </a:spcAft>
              <a:buNone/>
            </a:pP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FROM </a:t>
            </a:r>
            <a:r>
              <a:rPr lang="en-IN" sz="45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ipl_ball</a:t>
            </a:r>
            <a:r>
              <a:rPr lang="en-IN" sz="45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45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4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Write a query to fetch the total number of boundaries and dot balls from the </a:t>
            </a:r>
            <a:r>
              <a:rPr lang="en-IN" sz="18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en-IN" sz="18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48484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b="1" kern="0" dirty="0">
              <a:solidFill>
                <a:srgbClr val="484848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rgbClr val="48484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DISTINCT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COUNT(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boundaries_and_dotballs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deliveries_v02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='boundary' OR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='dot'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 BY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23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1800" kern="0" dirty="0">
                <a:solidFill>
                  <a:srgbClr val="48484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query to fetch the total number of boundaries scored by each team from the </a:t>
            </a:r>
            <a:r>
              <a:rPr lang="en-IN" sz="18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and order it in descending order of the number of boundaries scored.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SELECT DISTINCT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batting_team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   COUNT(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 AS boundary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FROM deliveries_v02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WHERE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='boundary'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GROUP BY </a:t>
            </a:r>
            <a:r>
              <a:rPr lang="en-IN" sz="18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batting_team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ORDER BY boundary DESC;</a:t>
            </a: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3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554594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kern="0" dirty="0">
                <a:solidFill>
                  <a:srgbClr val="48484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query to fetch the total number of dot balls bowled by each team and order it in descending order of the total number of dot balls bowled.</a:t>
            </a:r>
            <a:endParaRPr lang="en-IN" sz="18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endParaRPr lang="en-IN" sz="1800" b="1" kern="0" dirty="0">
              <a:solidFill>
                <a:srgbClr val="48484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DISTINCT </a:t>
            </a:r>
            <a:r>
              <a:rPr lang="en-IN" sz="19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bowling_team</a:t>
            </a: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IN" sz="19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COUNT(</a:t>
            </a:r>
            <a:r>
              <a:rPr lang="en-IN" sz="19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</a:t>
            </a:r>
            <a:r>
              <a:rPr lang="en-IN" sz="19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dot_balls</a:t>
            </a:r>
            <a:endParaRPr lang="en-IN" sz="19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deliveries_v02</a:t>
            </a:r>
            <a:endParaRPr lang="en-IN" sz="19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</a:t>
            </a:r>
            <a:r>
              <a:rPr lang="en-IN" sz="19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ball_result</a:t>
            </a: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='dot'</a:t>
            </a:r>
            <a:endParaRPr lang="en-IN" sz="19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 BY </a:t>
            </a:r>
            <a:r>
              <a:rPr lang="en-IN" sz="19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bowling_team</a:t>
            </a:r>
            <a:endParaRPr lang="en-IN" sz="19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</a:t>
            </a:r>
            <a:r>
              <a:rPr lang="en-IN" sz="19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dot_balls</a:t>
            </a:r>
            <a:r>
              <a:rPr lang="en-IN" sz="19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DESC;</a:t>
            </a:r>
            <a:endParaRPr lang="en-IN" sz="19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71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  <p:txBody>
          <a:bodyPr>
            <a:normAutofit fontScale="85000" lnSpcReduction="20000"/>
          </a:bodyPr>
          <a:lstStyle/>
          <a:p>
            <a:pPr lvl="0" algn="l">
              <a:lnSpc>
                <a:spcPct val="16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1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Write a query to fetch the total number of dismissals by dismissal kinds where dismissal kind is not NA</a:t>
            </a:r>
            <a:endParaRPr lang="en-IN" sz="21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endParaRPr lang="en-IN" sz="1800" b="1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</a:t>
            </a:r>
            <a:r>
              <a:rPr lang="en-IN" sz="21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dismissal_kind</a:t>
            </a: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IN" sz="21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COUNT(</a:t>
            </a:r>
            <a:r>
              <a:rPr lang="en-IN" sz="21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dismissal_kind</a:t>
            </a: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</a:t>
            </a:r>
            <a:r>
              <a:rPr lang="en-IN" sz="21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total_dismissals</a:t>
            </a:r>
            <a:endParaRPr lang="en-IN" sz="21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deliveries_v02</a:t>
            </a:r>
            <a:endParaRPr lang="en-IN" sz="21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</a:t>
            </a:r>
            <a:r>
              <a:rPr lang="en-IN" sz="21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dismissal_kind</a:t>
            </a: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!= 'NA'</a:t>
            </a:r>
            <a:endParaRPr lang="en-IN" sz="21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 BY </a:t>
            </a:r>
            <a:r>
              <a:rPr lang="en-IN" sz="21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dismissal_kind</a:t>
            </a:r>
            <a:r>
              <a:rPr lang="en-IN" sz="21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21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94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  <p:txBody>
          <a:bodyPr>
            <a:normAutofit fontScale="25000" lnSpcReduction="20000"/>
          </a:bodyPr>
          <a:lstStyle/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Write a query to get the top 5 bowlers who conceded maximum extra runs from the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deliveries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72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800"/>
              </a:lnSpc>
              <a:spcAft>
                <a:spcPts val="800"/>
              </a:spcAft>
            </a:pPr>
            <a:endParaRPr lang="en-IN" sz="1800" b="1" kern="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DISTINCT bowler,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SUM(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extra_runs</a:t>
            </a: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total_extra_runs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deliveries_v02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 BY bowler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total_extra_runs</a:t>
            </a: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DESC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 5;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6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106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  <p:txBody>
          <a:bodyPr>
            <a:normAutofit fontScale="25000" lnSpcReduction="20000"/>
          </a:bodyPr>
          <a:lstStyle/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Write a query to create a table named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deliveries_v03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all the columns of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and two additional column (named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IN" sz="7200" i="1" kern="0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matches</a:t>
            </a:r>
            <a:endParaRPr lang="en-IN" sz="72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800"/>
              </a:lnSpc>
              <a:spcAft>
                <a:spcPts val="800"/>
              </a:spcAft>
            </a:pPr>
            <a:endParaRPr lang="en-IN" sz="1800" kern="0" dirty="0">
              <a:solidFill>
                <a:srgbClr val="48484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TABLE deliveries_v03 AS (SELECT a.*,</a:t>
            </a:r>
            <a:r>
              <a:rPr lang="en-IN" sz="7200" b="1" kern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b.venue,b.date</a:t>
            </a:r>
            <a:endParaRPr lang="en-IN" sz="7200" b="1" kern="1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deliveries_v02 AS a</a:t>
            </a:r>
            <a:endParaRPr lang="en-IN" sz="7200" b="1" kern="1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LEFT JOIN (SELECT </a:t>
            </a:r>
            <a:r>
              <a:rPr lang="en-IN" sz="7200" b="1" kern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id,venue,date</a:t>
            </a:r>
            <a:endParaRPr lang="en-IN" sz="7200" b="1" kern="1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</a:t>
            </a:r>
            <a:r>
              <a:rPr lang="en-IN" sz="7200" b="1" kern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ipl_matches</a:t>
            </a:r>
            <a:r>
              <a:rPr lang="en-IN" sz="7200" b="1" kern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b</a:t>
            </a:r>
            <a:endParaRPr lang="en-IN" sz="7200" b="1" kern="1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a.id=b.id);</a:t>
            </a:r>
            <a:endParaRPr lang="en-IN" sz="7200" b="1" kern="1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6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26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  <p:txBody>
          <a:bodyPr>
            <a:normAutofit fontScale="25000" lnSpcReduction="20000"/>
          </a:bodyPr>
          <a:lstStyle/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7200" b="1" kern="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Write a query to fetch the total runs scored for each venue and order it in the descending order of total runs scored.</a:t>
            </a:r>
            <a:endParaRPr lang="en-IN" sz="72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endParaRPr lang="en-IN" sz="7200" b="1" kern="0" dirty="0">
              <a:solidFill>
                <a:srgbClr val="484848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DISTINCT venue,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SUM(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total_runs</a:t>
            </a: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Total_venue_runs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deliveries_v03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 BY venue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Total_venue_runs</a:t>
            </a: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DESC;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6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6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7200" b="1" kern="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Write a query to fetch the year-wise total runs scored at </a:t>
            </a:r>
            <a:r>
              <a:rPr lang="en-IN" sz="7200" i="1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Eden Gardens </a:t>
            </a:r>
            <a:r>
              <a:rPr lang="en-IN" sz="7200" kern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order it in the descending order of total runs scored.</a:t>
            </a:r>
            <a:endParaRPr lang="en-IN" sz="7200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endParaRPr lang="en-IN" sz="7200" b="1" kern="0" dirty="0">
              <a:solidFill>
                <a:srgbClr val="48484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DISTINCT EXTRACT(year FROM date) AS year,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SUM(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total_runs</a:t>
            </a: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Total_venue_runs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deliveries_v03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venue = 'Eden Gardens'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 BY DISTINCT EXTRACT(year FROM date)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</a:t>
            </a:r>
            <a:r>
              <a:rPr lang="en-IN" sz="7200" b="1" kern="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Total_venue_runs</a:t>
            </a:r>
            <a:r>
              <a:rPr lang="en-IN" sz="7200" b="1" kern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DESC;</a:t>
            </a:r>
            <a:endParaRPr lang="en-IN" sz="72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7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6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b="1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ts val="18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3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  <p:txBody>
          <a:bodyPr/>
          <a:lstStyle/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Aggressive batsmen(Batters With Highest Strike Rate)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1D65C8-BE85-A917-8CBF-A02099D2A650}"/>
              </a:ext>
            </a:extLst>
          </p:cNvPr>
          <p:cNvSpPr txBox="1"/>
          <p:nvPr/>
        </p:nvSpPr>
        <p:spPr>
          <a:xfrm>
            <a:off x="1066800" y="1945526"/>
            <a:ext cx="6096000" cy="346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batsman,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count(batsman)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No_Of_Balls_Faced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round(((sum(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)*1.0)/count(batsman))*100,2)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count(batsman)&gt;500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613998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4C697-E2EA-56A6-99ED-9BE9236E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90305"/>
            <a:ext cx="6667695" cy="666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AE478-8325-4F9C-F054-7C94BE138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03520" y="937170"/>
            <a:ext cx="5131398" cy="2052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51FB0-E0EE-37A4-E1F7-C433788E4CB5}"/>
              </a:ext>
            </a:extLst>
          </p:cNvPr>
          <p:cNvSpPr/>
          <p:nvPr/>
        </p:nvSpPr>
        <p:spPr>
          <a:xfrm>
            <a:off x="5303520" y="3524152"/>
            <a:ext cx="6494033" cy="1397472"/>
          </a:xfrm>
          <a:prstGeom prst="rect">
            <a:avLst/>
          </a:prstGeom>
          <a:solidFill>
            <a:srgbClr val="A5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Presented By : Vathsal Kumar D V</a:t>
            </a:r>
          </a:p>
          <a:p>
            <a:pPr algn="ctr"/>
            <a:r>
              <a:rPr lang="en-US" sz="3600" b="1" dirty="0">
                <a:solidFill>
                  <a:srgbClr val="FFC000"/>
                </a:solidFill>
              </a:rPr>
              <a:t>                          Data Science PGC</a:t>
            </a:r>
            <a:endParaRPr lang="en-IN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0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  <p:txBody>
          <a:bodyPr/>
          <a:lstStyle/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Aggressive batsmen(Batters With Highest Strike Rate)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497655-E291-13FF-4847-A78A0BFC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1555"/>
              </p:ext>
            </p:extLst>
          </p:nvPr>
        </p:nvGraphicFramePr>
        <p:xfrm>
          <a:off x="300038" y="1722148"/>
          <a:ext cx="5398294" cy="485983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729479985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786339302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511561529"/>
                    </a:ext>
                  </a:extLst>
                </a:gridCol>
                <a:gridCol w="1597819">
                  <a:extLst>
                    <a:ext uri="{9D8B030D-6E8A-4147-A177-3AD203B41FA5}">
                      <a16:colId xmlns:a16="http://schemas.microsoft.com/office/drawing/2014/main" val="2242292202"/>
                    </a:ext>
                  </a:extLst>
                </a:gridCol>
              </a:tblGrid>
              <a:tr h="471271">
                <a:tc>
                  <a:txBody>
                    <a:bodyPr/>
                    <a:lstStyle/>
                    <a:p>
                      <a:pPr marL="324000" lvl="1" algn="ctr" fontAlgn="b"/>
                      <a:r>
                        <a:rPr lang="en-IN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batsman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ctr" fontAlgn="b"/>
                      <a:r>
                        <a:rPr lang="en-IN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balls_faced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ctr" fontAlgn="b"/>
                      <a:r>
                        <a:rPr lang="en-IN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total_runs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ctr" fontAlgn="b"/>
                      <a:r>
                        <a:rPr lang="en-IN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strikerate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6771"/>
                  </a:ext>
                </a:extLst>
              </a:tr>
              <a:tr h="359106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AD </a:t>
                      </a:r>
                      <a:r>
                        <a:rPr lang="en-IN" sz="1100" b="1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Russell</a:t>
                      </a:r>
                      <a:endParaRPr lang="en-IN" sz="11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882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1517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172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399113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SP </a:t>
                      </a:r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Narine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573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892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155.67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85958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HH Pandya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897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1349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150.39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134005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V Sehwag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1833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2728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148.83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10344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GJ Maxwell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1013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1505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148.57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0533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AB de Villiers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3264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4849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148.56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424378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RR Pant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1416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2079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146.82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654063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JC </a:t>
                      </a:r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Buttler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1184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1714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144.76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85165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KA Pollard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2107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3023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143.47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059430"/>
                  </a:ext>
                </a:extLst>
              </a:tr>
              <a:tr h="447717"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CH Gayle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3342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4772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400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142.79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87717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4A5761-98CE-FB94-E2B1-0FD32B4CB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931095"/>
              </p:ext>
            </p:extLst>
          </p:nvPr>
        </p:nvGraphicFramePr>
        <p:xfrm>
          <a:off x="5869783" y="1854820"/>
          <a:ext cx="6193630" cy="441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64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  <p:txBody>
          <a:bodyPr/>
          <a:lstStyle/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Anchor batsmen(Batters With Best Batting Average)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FB9742-C9D6-2D67-AFCF-A07E9DB3AE05}"/>
              </a:ext>
            </a:extLst>
          </p:cNvPr>
          <p:cNvSpPr txBox="1"/>
          <p:nvPr/>
        </p:nvSpPr>
        <p:spPr>
          <a:xfrm>
            <a:off x="666749" y="1526633"/>
            <a:ext cx="964882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Total_NumberOfTimes_out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*1.0)/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Average,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"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Played"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batsman, SUM(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batsman) as a 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JOIN(SELECT DISTINCT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id) AS match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'NA'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GROUP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b 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b.player_dismissed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DATE_PART('year',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iplm.date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Seasons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JOIN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ON iplb.id=iplm.id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GROUP BY batsman) AS c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 AND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&gt;500 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Average DESC</a:t>
            </a: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82978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  <p:txBody>
          <a:bodyPr/>
          <a:lstStyle/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Anchor batsmen(Batters With Best Batting Average)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FFA619-0414-619F-B201-E3335F0CA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07232"/>
              </p:ext>
            </p:extLst>
          </p:nvPr>
        </p:nvGraphicFramePr>
        <p:xfrm>
          <a:off x="244475" y="1826902"/>
          <a:ext cx="5251451" cy="475507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3282">
                  <a:extLst>
                    <a:ext uri="{9D8B030D-6E8A-4147-A177-3AD203B41FA5}">
                      <a16:colId xmlns:a16="http://schemas.microsoft.com/office/drawing/2014/main" val="1051665909"/>
                    </a:ext>
                  </a:extLst>
                </a:gridCol>
                <a:gridCol w="724338">
                  <a:extLst>
                    <a:ext uri="{9D8B030D-6E8A-4147-A177-3AD203B41FA5}">
                      <a16:colId xmlns:a16="http://schemas.microsoft.com/office/drawing/2014/main" val="3545948912"/>
                    </a:ext>
                  </a:extLst>
                </a:gridCol>
                <a:gridCol w="1741197">
                  <a:extLst>
                    <a:ext uri="{9D8B030D-6E8A-4147-A177-3AD203B41FA5}">
                      <a16:colId xmlns:a16="http://schemas.microsoft.com/office/drawing/2014/main" val="2449586459"/>
                    </a:ext>
                  </a:extLst>
                </a:gridCol>
                <a:gridCol w="571113">
                  <a:extLst>
                    <a:ext uri="{9D8B030D-6E8A-4147-A177-3AD203B41FA5}">
                      <a16:colId xmlns:a16="http://schemas.microsoft.com/office/drawing/2014/main" val="2653629469"/>
                    </a:ext>
                  </a:extLst>
                </a:gridCol>
                <a:gridCol w="1281521">
                  <a:extLst>
                    <a:ext uri="{9D8B030D-6E8A-4147-A177-3AD203B41FA5}">
                      <a16:colId xmlns:a16="http://schemas.microsoft.com/office/drawing/2014/main" val="2604638573"/>
                    </a:ext>
                  </a:extLst>
                </a:gridCol>
              </a:tblGrid>
              <a:tr h="4613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total_runs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total_numberoftimes_out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No.Seasons</a:t>
                      </a:r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Played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6516"/>
                  </a:ext>
                </a:extLst>
              </a:tr>
              <a:tr h="443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KL Rahul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2647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44.86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80501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DA Warner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5254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42.72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79167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CH Gayle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4772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41.14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985406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MS Dhoni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4632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463113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AB de Villiers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4849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40.41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34613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LMP Simmons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39.96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70624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SE Marsh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2477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39.95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699360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JP Duminy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39.78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99113"/>
                  </a:ext>
                </a:extLst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KS Williamson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39.49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264970"/>
                  </a:ext>
                </a:extLst>
              </a:tr>
              <a:tr h="443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MEK Hussey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38.76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0113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683D20-A1E8-EF30-B430-E29655E51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843538"/>
              </p:ext>
            </p:extLst>
          </p:nvPr>
        </p:nvGraphicFramePr>
        <p:xfrm>
          <a:off x="5730240" y="2078453"/>
          <a:ext cx="6161722" cy="425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50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F1735BC-08A5-3D39-254F-E9401377791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8586" y="1457571"/>
            <a:ext cx="12063413" cy="5330512"/>
          </a:xfrm>
        </p:spPr>
        <p:txBody>
          <a:bodyPr>
            <a:noAutofit/>
          </a:bodyPr>
          <a:lstStyle/>
          <a:p>
            <a:pPr marL="36000" algn="l">
              <a:lnSpc>
                <a:spcPct val="100000"/>
              </a:lnSpc>
              <a:spcBef>
                <a:spcPts val="600"/>
              </a:spcBef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s.season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Numberof_seasons_played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Numberof_matchs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b.ovar_boundaries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Numberof_sixes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b.ovar_boundaries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"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sixes_per_match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Numberof_fours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four_per_match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Round((ROUND((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b.ovar_boundaries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),2)+ROUND((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),2))/2,2)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avg_boundary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batsman, COUNT(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boundaries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 GROUP BY batsman ) AS a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batsman, COUNT(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ovar_boundaries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=6 GROUP BY batsman ) AS b  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b.batsman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DATE_PART('year',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im.date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Season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JOIN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iplb.id=im.id GROUP BY batsman) AS s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JOIN(SELECT DISTINCT batsman, COUNT(distinct id) AS match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  ORDER BY match DESC) AS m  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m.batsman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s.season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avg_boundary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 LIMIT 10;</a:t>
            </a:r>
          </a:p>
          <a:p>
            <a:pPr marL="36000" algn="l">
              <a:lnSpc>
                <a:spcPct val="100000"/>
              </a:lnSpc>
              <a:spcBef>
                <a:spcPts val="600"/>
              </a:spcBef>
            </a:pPr>
            <a:endParaRPr lang="en-IN" sz="1600" dirty="0"/>
          </a:p>
          <a:p>
            <a:pPr marL="36000" algn="l">
              <a:lnSpc>
                <a:spcPct val="100000"/>
              </a:lnSpc>
              <a:spcBef>
                <a:spcPts val="600"/>
              </a:spcBef>
            </a:pPr>
            <a:endParaRPr lang="en-IN" sz="1600" dirty="0"/>
          </a:p>
          <a:p>
            <a:pPr marL="36000" algn="l">
              <a:lnSpc>
                <a:spcPct val="100000"/>
              </a:lnSpc>
              <a:spcBef>
                <a:spcPts val="600"/>
              </a:spcBef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batsmen(Batters With Most Boundaries)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batsmen(Batters With Most Boundaries)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28D18B-B452-C66D-5530-BD22E1DF8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52095"/>
              </p:ext>
            </p:extLst>
          </p:nvPr>
        </p:nvGraphicFramePr>
        <p:xfrm>
          <a:off x="1257300" y="1785756"/>
          <a:ext cx="10261600" cy="44626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2267">
                  <a:extLst>
                    <a:ext uri="{9D8B030D-6E8A-4147-A177-3AD203B41FA5}">
                      <a16:colId xmlns:a16="http://schemas.microsoft.com/office/drawing/2014/main" val="1278600550"/>
                    </a:ext>
                  </a:extLst>
                </a:gridCol>
                <a:gridCol w="1750667">
                  <a:extLst>
                    <a:ext uri="{9D8B030D-6E8A-4147-A177-3AD203B41FA5}">
                      <a16:colId xmlns:a16="http://schemas.microsoft.com/office/drawing/2014/main" val="3763135954"/>
                    </a:ext>
                  </a:extLst>
                </a:gridCol>
                <a:gridCol w="1212000">
                  <a:extLst>
                    <a:ext uri="{9D8B030D-6E8A-4147-A177-3AD203B41FA5}">
                      <a16:colId xmlns:a16="http://schemas.microsoft.com/office/drawing/2014/main" val="2907837454"/>
                    </a:ext>
                  </a:extLst>
                </a:gridCol>
                <a:gridCol w="1050400">
                  <a:extLst>
                    <a:ext uri="{9D8B030D-6E8A-4147-A177-3AD203B41FA5}">
                      <a16:colId xmlns:a16="http://schemas.microsoft.com/office/drawing/2014/main" val="3726127517"/>
                    </a:ext>
                  </a:extLst>
                </a:gridCol>
                <a:gridCol w="1077333">
                  <a:extLst>
                    <a:ext uri="{9D8B030D-6E8A-4147-A177-3AD203B41FA5}">
                      <a16:colId xmlns:a16="http://schemas.microsoft.com/office/drawing/2014/main" val="1982434951"/>
                    </a:ext>
                  </a:extLst>
                </a:gridCol>
                <a:gridCol w="1077333">
                  <a:extLst>
                    <a:ext uri="{9D8B030D-6E8A-4147-A177-3AD203B41FA5}">
                      <a16:colId xmlns:a16="http://schemas.microsoft.com/office/drawing/2014/main" val="3401723337"/>
                    </a:ext>
                  </a:extLst>
                </a:gridCol>
                <a:gridCol w="1077333">
                  <a:extLst>
                    <a:ext uri="{9D8B030D-6E8A-4147-A177-3AD203B41FA5}">
                      <a16:colId xmlns:a16="http://schemas.microsoft.com/office/drawing/2014/main" val="1526521368"/>
                    </a:ext>
                  </a:extLst>
                </a:gridCol>
                <a:gridCol w="969600">
                  <a:extLst>
                    <a:ext uri="{9D8B030D-6E8A-4147-A177-3AD203B41FA5}">
                      <a16:colId xmlns:a16="http://schemas.microsoft.com/office/drawing/2014/main" val="3323541581"/>
                    </a:ext>
                  </a:extLst>
                </a:gridCol>
                <a:gridCol w="1144667">
                  <a:extLst>
                    <a:ext uri="{9D8B030D-6E8A-4147-A177-3AD203B41FA5}">
                      <a16:colId xmlns:a16="http://schemas.microsoft.com/office/drawing/2014/main" val="2246618594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numberof_seasons_played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numberof_matchs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numberof_sixes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sixes_per_match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numberof_fours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four_per_match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avg_boundary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Total_Boundaries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25586"/>
                  </a:ext>
                </a:extLst>
              </a:tr>
              <a:tr h="416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CH Gayle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131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349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2.66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384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2.93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733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11772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LMP Simmons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1.52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3.76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2.64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792077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ML Hayden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1.38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3.78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2.58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37789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SE Marsh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1.13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266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3.86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344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332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DA Warner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142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195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1.37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510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3.59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2.48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705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96345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KL Rahul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1.44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234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3.25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2.35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338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659574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CA Lynn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1.54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3.12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2.33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447424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MEK Hussey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3.41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2.16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250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912784"/>
                  </a:ext>
                </a:extLst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JC Buttler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1.35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2.93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2.14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244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858628"/>
                  </a:ext>
                </a:extLst>
              </a:tr>
              <a:tr h="416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V Sehwag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1.02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334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3.21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440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0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79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8BCE-1770-2ADE-8AD5-9C54528345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5DE6-009A-9439-D8E0-7D7BA88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FD6C9-5A22-8F0D-47EA-14BF08FF5215}"/>
              </a:ext>
            </a:extLst>
          </p:cNvPr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batsmen(Batters With Most Boundaries)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237AC-969E-622E-6E1C-A02C2AA92E8A}"/>
              </a:ext>
            </a:extLst>
          </p:cNvPr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E5ED32-F056-0F6F-3BE6-89E79B315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560859"/>
              </p:ext>
            </p:extLst>
          </p:nvPr>
        </p:nvGraphicFramePr>
        <p:xfrm>
          <a:off x="2185035" y="1785755"/>
          <a:ext cx="7597140" cy="420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14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288</TotalTime>
  <Words>3533</Words>
  <Application>Microsoft Office PowerPoint</Application>
  <PresentationFormat>Widescreen</PresentationFormat>
  <Paragraphs>807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Garet Bold</vt:lpstr>
      <vt:lpstr>Inter var experimental</vt:lpstr>
      <vt:lpstr>Modern No. 20</vt:lpstr>
      <vt:lpstr>Public Sans</vt:lpstr>
      <vt:lpstr>Office Theme</vt:lpstr>
      <vt:lpstr>Internshala              Challengers               </vt:lpstr>
      <vt:lpstr>CONTENT</vt:lpstr>
      <vt:lpstr>Batters Analyzed For Bidding</vt:lpstr>
      <vt:lpstr>Batters Analyzed For Bidding</vt:lpstr>
      <vt:lpstr>Batters Analyzed For Bidding</vt:lpstr>
      <vt:lpstr>Batters Analyzed For Bidding</vt:lpstr>
      <vt:lpstr>Batters Analyzed For Bidding</vt:lpstr>
      <vt:lpstr>Batters Analyzed For Bidding</vt:lpstr>
      <vt:lpstr>Batters Analyzed For Bidding</vt:lpstr>
      <vt:lpstr>Bowlers Analyzed For Bidding</vt:lpstr>
      <vt:lpstr>Bowlers Analyzed For Bidding</vt:lpstr>
      <vt:lpstr>Bowlers Analyzed For Bidding</vt:lpstr>
      <vt:lpstr>Bowlers Analyzed For Bidding</vt:lpstr>
      <vt:lpstr>All Rounders Analyzed For Bidding</vt:lpstr>
      <vt:lpstr>All Rounders Analyzed For Bidding</vt:lpstr>
      <vt:lpstr>All Rounders Analyzed For Bidding</vt:lpstr>
      <vt:lpstr>Wicket Keepers Analyzed For Bidding</vt:lpstr>
      <vt:lpstr>Wicket Keepers Analyzed For Bidding</vt:lpstr>
      <vt:lpstr>First Choise Players(Batsman,Bowlers,All Rounders and Wicketkeepers) for Bidding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Internshala              Challengers               </dc:title>
  <dc:creator>Vathsal Kumar</dc:creator>
  <cp:lastModifiedBy>Vathsal Kumar</cp:lastModifiedBy>
  <cp:revision>6</cp:revision>
  <dcterms:created xsi:type="dcterms:W3CDTF">2023-10-01T06:00:57Z</dcterms:created>
  <dcterms:modified xsi:type="dcterms:W3CDTF">2023-10-02T12:57:24Z</dcterms:modified>
</cp:coreProperties>
</file>