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1.png" ContentType="image/png"/>
  <Override PartName="/ppt/media/image9.png" ContentType="image/png"/>
  <Override PartName="/ppt/media/image12.png" ContentType="image/png"/>
  <Override PartName="/ppt/media/image7.png" ContentType="image/png"/>
  <Override PartName="/ppt/media/image1.jpeg" ContentType="image/jpeg"/>
  <Override PartName="/ppt/media/image13.png" ContentType="image/png"/>
  <Override PartName="/ppt/media/image19.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5.png" ContentType="image/png"/>
  <Override PartName="/ppt/media/image2.jpeg" ContentType="image/jpeg"/>
  <Override PartName="/ppt/media/image3.png" ContentType="image/png"/>
  <Override PartName="/ppt/media/image4.png" ContentType="image/png"/>
  <Override PartName="/ppt/media/image10.png" ContentType="image/png"/>
  <Override PartName="/ppt/media/image6.jpeg" ContentType="image/jpe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0233F4E0-A7B1-487A-82D6-1DDF962A8CAE}"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0562B00-A077-440C-858C-E8FAEE6EB5E7}"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5CDD72E5-8289-4504-B0DA-AD1AD0ECA966}"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C1A50D7-C6DE-44B2-9A6D-E1A2F7E337F7}"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988802FA-5F02-4C66-AE27-6C1C69DEC34B}"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34C010E2-8631-46AC-BE46-EF32522D983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D5B5CD71-5A24-4733-AF14-96148BF55FEE}"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202034F6-55E2-4C9E-AA62-252F9069C92A}"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6D003A7-A224-4DB3-9996-2648A0CD230F}"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E6C8B44-EBFF-4246-BD90-DF43F83B7DFE}"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B09F160-7230-445F-9AC8-995C3929CC9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CB95632-6369-4252-8D81-13496584E56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47F8F9BF-29E3-4E70-B4FA-17A9AE681AC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D0AFC592-1A22-49CC-9551-16348421D4C9}"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2A808CA-F19C-4F33-92A1-163E53352499}"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784FCD60-F2AB-4893-9D6B-649947FACFA1}"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49C8583F-FE3F-499B-84F6-A7D8B4E1B7F0}"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9B373865-0B72-4870-A00B-D41606FE20BD}"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EB08DE3D-1085-4593-8AB1-E0698CEE5922}"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7B49FE5C-54FC-4161-9253-C5A60CACB3EF}"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4B73A8D5-3CEC-4D41-A16A-ED70F0FBF31B}"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61214F01-1511-499B-B92A-9C994FCCC9A1}"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CA59F6E-0A35-4F32-B72F-04B998FBD0C5}"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A4B83DE7-BD25-46C8-AF5D-B0C3548C65DE}"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1320C16-B838-486C-8961-630C2B1EB871}"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EC12927-5A87-4D70-94A2-9F2CE0C18C59}"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9CC8B840-F3A8-4362-92DC-F3674127D780}"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9AB973C0-3946-418F-86A8-BF7E2CB7D52F}"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262AC64-E850-4458-8D01-F9EFFFA59CAD}"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92CF0C87-B756-4ABF-8C84-306F2DDC9E45}"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F5993688-ADCB-4614-AF4B-DFED5C4B484C}"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D58F5C8-CE2B-4818-9D7B-EE828FADF7F7}"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0CFB273E-C9E0-4DF6-ACB6-FE3E745E63D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8231CAB9-231F-4E28-B615-A09BAAC7C3B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C1D9A65-9B1A-479E-A707-0F7B542EAE81}"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C5E9D98-036E-40CA-A8CA-7D5F6FE409BB}"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1"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2" name="PlaceHolder 3"/>
          <p:cNvSpPr>
            <a:spLocks noGrp="1"/>
          </p:cNvSpPr>
          <p:nvPr>
            <p:ph type="ftr" idx="1"/>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2"/>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787878"/>
                </a:solidFill>
                <a:latin typeface="Aptos"/>
              </a:defRPr>
            </a:lvl1pPr>
          </a:lstStyle>
          <a:p>
            <a:pPr algn="r">
              <a:lnSpc>
                <a:spcPct val="100000"/>
              </a:lnSpc>
              <a:buNone/>
            </a:pPr>
            <a:fld id="{79106544-9807-456D-86A6-CCFB564FB7EF}" type="slidenum">
              <a:rPr b="0" lang="en-GB" sz="1200" spc="-1" strike="noStrike">
                <a:solidFill>
                  <a:srgbClr val="787878"/>
                </a:solidFill>
                <a:latin typeface="Aptos"/>
              </a:rPr>
              <a:t>&lt;number&gt;</a:t>
            </a:fld>
            <a:endParaRPr b="0" lang="en-US" sz="1200" spc="-1" strike="noStrike">
              <a:latin typeface="Times New Roman"/>
            </a:endParaRPr>
          </a:p>
        </p:txBody>
      </p:sp>
      <p:sp>
        <p:nvSpPr>
          <p:cNvPr id="4" name="PlaceHolder 5"/>
          <p:cNvSpPr>
            <a:spLocks noGrp="1"/>
          </p:cNvSpPr>
          <p:nvPr>
            <p:ph type="dt" idx="3"/>
          </p:nvPr>
        </p:nvSpPr>
        <p:spPr>
          <a:xfrm>
            <a:off x="838080" y="6356520"/>
            <a:ext cx="2742120" cy="363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787878"/>
                </a:solidFill>
                <a:latin typeface="Aptos"/>
              </a:defRPr>
            </a:lvl1pPr>
          </a:lstStyle>
          <a:p>
            <a:pPr algn="r">
              <a:lnSpc>
                <a:spcPct val="100000"/>
              </a:lnSpc>
              <a:buNone/>
            </a:pPr>
            <a:fld id="{5D865055-4DC5-43A3-87F7-C2980777B728}" type="slidenum">
              <a:rPr b="0" lang="en-GB" sz="1200" spc="-1" strike="noStrike">
                <a:solidFill>
                  <a:srgbClr val="787878"/>
                </a:solidFill>
                <a:latin typeface="Aptos"/>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2120" cy="363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83"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4"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5"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6"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80000"/>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87" name="PlaceHolder 6"/>
          <p:cNvSpPr>
            <a:spLocks noGrp="1"/>
          </p:cNvSpPr>
          <p:nvPr>
            <p:ph type="ftr" idx="7"/>
          </p:nvPr>
        </p:nvSpPr>
        <p:spPr>
          <a:xfrm>
            <a:off x="4038480" y="6356520"/>
            <a:ext cx="4113720" cy="36396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88" name="PlaceHolder 7"/>
          <p:cNvSpPr>
            <a:spLocks noGrp="1"/>
          </p:cNvSpPr>
          <p:nvPr>
            <p:ph type="sldNum" idx="8"/>
          </p:nvPr>
        </p:nvSpPr>
        <p:spPr>
          <a:xfrm>
            <a:off x="8610480" y="6356520"/>
            <a:ext cx="2742120" cy="363960"/>
          </a:xfrm>
          <a:prstGeom prst="rect">
            <a:avLst/>
          </a:prstGeom>
          <a:noFill/>
          <a:ln w="0">
            <a:noFill/>
          </a:ln>
        </p:spPr>
        <p:txBody>
          <a:bodyPr lIns="90000" rIns="90000" tIns="45000" bIns="45000" anchor="ctr">
            <a:noAutofit/>
          </a:bodyPr>
          <a:lstStyle>
            <a:lvl1pPr algn="r">
              <a:lnSpc>
                <a:spcPct val="100000"/>
              </a:lnSpc>
              <a:buNone/>
              <a:defRPr b="0" lang="en-GB" sz="1200" spc="-1" strike="noStrike">
                <a:solidFill>
                  <a:srgbClr val="787878"/>
                </a:solidFill>
                <a:latin typeface="Aptos"/>
              </a:defRPr>
            </a:lvl1pPr>
          </a:lstStyle>
          <a:p>
            <a:pPr algn="r">
              <a:lnSpc>
                <a:spcPct val="100000"/>
              </a:lnSpc>
              <a:buNone/>
            </a:pPr>
            <a:fld id="{8DE8EBF5-00B5-4DC9-A708-2C868295948C}" type="slidenum">
              <a:rPr b="0" lang="en-GB" sz="1200" spc="-1" strike="noStrike">
                <a:solidFill>
                  <a:srgbClr val="787878"/>
                </a:solidFill>
                <a:latin typeface="Aptos"/>
              </a:rPr>
              <a:t>&lt;number&gt;</a:t>
            </a:fld>
            <a:endParaRPr b="0" lang="en-US" sz="1200" spc="-1" strike="noStrike">
              <a:latin typeface="Times New Roman"/>
            </a:endParaRPr>
          </a:p>
        </p:txBody>
      </p:sp>
      <p:sp>
        <p:nvSpPr>
          <p:cNvPr id="89" name="PlaceHolder 8"/>
          <p:cNvSpPr>
            <a:spLocks noGrp="1"/>
          </p:cNvSpPr>
          <p:nvPr>
            <p:ph type="dt" idx="9"/>
          </p:nvPr>
        </p:nvSpPr>
        <p:spPr>
          <a:xfrm>
            <a:off x="838080" y="6356520"/>
            <a:ext cx="2742120" cy="36396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8.png"/><Relationship Id="rId3" Type="http://schemas.openxmlformats.org/officeDocument/2006/relationships/slideLayout" Target="../slideLayouts/slideLayout3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6" name="Rectangle 16"/>
          <p:cNvSpPr/>
          <p:nvPr/>
        </p:nvSpPr>
        <p:spPr>
          <a:xfrm>
            <a:off x="360" y="0"/>
            <a:ext cx="12191040" cy="6860160"/>
          </a:xfrm>
          <a:prstGeom prst="rect">
            <a:avLst/>
          </a:prstGeom>
          <a:blipFill rotWithShape="0">
            <a:blip r:embed="rId1"/>
            <a:srcRect/>
            <a:tile/>
          </a:blipFill>
          <a:ln w="19080">
            <a:noFill/>
          </a:ln>
        </p:spPr>
        <p:style>
          <a:lnRef idx="0"/>
          <a:fillRef idx="0"/>
          <a:effectRef idx="0"/>
          <a:fontRef idx="minor"/>
        </p:style>
      </p:sp>
      <p:sp>
        <p:nvSpPr>
          <p:cNvPr id="127" name="Rounded Rectangle 3"/>
          <p:cNvSpPr/>
          <p:nvPr/>
        </p:nvSpPr>
        <p:spPr>
          <a:xfrm>
            <a:off x="685800" y="594720"/>
            <a:ext cx="10919160" cy="5576760"/>
          </a:xfrm>
          <a:prstGeom prst="roundRect">
            <a:avLst>
              <a:gd name="adj" fmla="val 0"/>
            </a:avLst>
          </a:prstGeom>
          <a:solidFill>
            <a:srgbClr val="ffffff"/>
          </a:solidFill>
          <a:ln w="9360">
            <a:solidFill>
              <a:srgbClr val="c8caca"/>
            </a:solidFill>
            <a:miter/>
          </a:ln>
          <a:effectLst>
            <a:outerShdw blurRad="57240" dir="5400000" dist="19080" rotWithShape="0">
              <a:srgbClr val="000000">
                <a:alpha val="63000"/>
              </a:srgbClr>
            </a:outerShdw>
          </a:effectLst>
        </p:spPr>
        <p:style>
          <a:lnRef idx="0"/>
          <a:fillRef idx="0"/>
          <a:effectRef idx="0"/>
          <a:fontRef idx="minor"/>
        </p:style>
      </p:sp>
      <p:sp>
        <p:nvSpPr>
          <p:cNvPr id="128" name="PlaceHolder 1"/>
          <p:cNvSpPr>
            <a:spLocks noGrp="1"/>
          </p:cNvSpPr>
          <p:nvPr>
            <p:ph type="title"/>
          </p:nvPr>
        </p:nvSpPr>
        <p:spPr>
          <a:xfrm>
            <a:off x="914400" y="2285640"/>
            <a:ext cx="10514880" cy="360"/>
          </a:xfrm>
          <a:prstGeom prst="rect">
            <a:avLst/>
          </a:prstGeom>
          <a:noFill/>
          <a:ln w="0">
            <a:noFill/>
          </a:ln>
        </p:spPr>
        <p:txBody>
          <a:bodyPr lIns="0" rIns="0" tIns="0" bIns="0" anchor="ctr">
            <a:noAutofit/>
          </a:bodyPr>
          <a:p>
            <a:pPr algn="ctr">
              <a:lnSpc>
                <a:spcPct val="150000"/>
              </a:lnSpc>
              <a:buNone/>
            </a:pPr>
            <a:r>
              <a:rPr b="1" lang="en-US" sz="4000" spc="-1" strike="noStrike">
                <a:solidFill>
                  <a:srgbClr val="000000"/>
                </a:solidFill>
                <a:latin typeface="Times New Roman"/>
              </a:rPr>
              <a:t>Smart Surveillance System with Real Time Threat Detection Using AWS </a:t>
            </a:r>
            <a:endParaRPr b="0" lang="en-US" sz="4000" spc="-1" strike="noStrike">
              <a:latin typeface="Arial"/>
            </a:endParaRPr>
          </a:p>
        </p:txBody>
      </p:sp>
      <p:sp>
        <p:nvSpPr>
          <p:cNvPr id="129" name="TextBox 8"/>
          <p:cNvSpPr/>
          <p:nvPr/>
        </p:nvSpPr>
        <p:spPr>
          <a:xfrm>
            <a:off x="8229600" y="3657600"/>
            <a:ext cx="4237200" cy="1004760"/>
          </a:xfrm>
          <a:prstGeom prst="rect">
            <a:avLst/>
          </a:prstGeom>
          <a:noFill/>
          <a:ln w="0">
            <a:noFill/>
          </a:ln>
        </p:spPr>
        <p:style>
          <a:lnRef idx="0"/>
          <a:fillRef idx="0"/>
          <a:effectRef idx="0"/>
          <a:fontRef idx="minor"/>
        </p:style>
        <p:txBody>
          <a:bodyPr numCol="1" spcCol="0" lIns="90000" rIns="90000" tIns="45000" bIns="45000" anchor="t">
            <a:spAutoFit/>
          </a:bodyPr>
          <a:p>
            <a:pPr>
              <a:lnSpc>
                <a:spcPct val="150000"/>
              </a:lnSpc>
              <a:buNone/>
            </a:pPr>
            <a:r>
              <a:rPr b="1" lang="en-US" sz="2000" spc="-1" strike="noStrike">
                <a:solidFill>
                  <a:srgbClr val="000000"/>
                </a:solidFill>
                <a:latin typeface="Times New Roman"/>
                <a:ea typeface="DejaVu Sans"/>
              </a:rPr>
              <a:t>Presented By - </a:t>
            </a:r>
            <a:endParaRPr b="0" lang="en-US" sz="2000" spc="-1" strike="noStrike">
              <a:latin typeface="Arial"/>
            </a:endParaRPr>
          </a:p>
          <a:p>
            <a:pPr>
              <a:lnSpc>
                <a:spcPct val="150000"/>
              </a:lnSpc>
              <a:buNone/>
            </a:pPr>
            <a:r>
              <a:rPr b="0" lang="en-US" sz="2000" spc="-1" strike="noStrike">
                <a:solidFill>
                  <a:srgbClr val="000000"/>
                </a:solidFill>
                <a:latin typeface="Times New Roman"/>
                <a:ea typeface="DejaVu Sans"/>
              </a:rPr>
              <a:t>Vathslaya.Kagithala</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5" name="Rectangle 20"/>
          <p:cNvSpPr/>
          <p:nvPr/>
        </p:nvSpPr>
        <p:spPr>
          <a:xfrm>
            <a:off x="0" y="0"/>
            <a:ext cx="12187800" cy="6856920"/>
          </a:xfrm>
          <a:prstGeom prst="rect">
            <a:avLst/>
          </a:prstGeom>
          <a:solidFill>
            <a:srgbClr val="ffffff"/>
          </a:solidFill>
          <a:ln w="19080">
            <a:noFill/>
          </a:ln>
        </p:spPr>
        <p:style>
          <a:lnRef idx="0"/>
          <a:fillRef idx="0"/>
          <a:effectRef idx="0"/>
          <a:fontRef idx="minor"/>
        </p:style>
      </p:sp>
      <p:sp>
        <p:nvSpPr>
          <p:cNvPr id="196" name="Title 1"/>
          <p:cNvSpPr/>
          <p:nvPr/>
        </p:nvSpPr>
        <p:spPr>
          <a:xfrm>
            <a:off x="737640" y="713160"/>
            <a:ext cx="4037400" cy="543024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spcAft>
                <a:spcPts val="601"/>
              </a:spcAft>
              <a:buNone/>
            </a:pPr>
            <a:r>
              <a:rPr b="1" lang="en-US" sz="3600" spc="-1" strike="noStrike">
                <a:solidFill>
                  <a:srgbClr val="000000"/>
                </a:solidFill>
                <a:latin typeface="Times New Roman"/>
                <a:ea typeface="Calibri"/>
              </a:rPr>
              <a:t>OBJECTIVES</a:t>
            </a:r>
            <a:endParaRPr b="0" lang="en-US" sz="3600" spc="-1" strike="noStrike">
              <a:latin typeface="Arial"/>
            </a:endParaRPr>
          </a:p>
        </p:txBody>
      </p:sp>
      <p:sp>
        <p:nvSpPr>
          <p:cNvPr id="197" name="TextBox 5"/>
          <p:cNvSpPr/>
          <p:nvPr/>
        </p:nvSpPr>
        <p:spPr>
          <a:xfrm>
            <a:off x="5257800" y="713160"/>
            <a:ext cx="6628680" cy="5915520"/>
          </a:xfrm>
          <a:prstGeom prst="rect">
            <a:avLst/>
          </a:prstGeom>
          <a:noFill/>
          <a:ln w="0">
            <a:noFill/>
          </a:ln>
        </p:spPr>
        <p:style>
          <a:lnRef idx="0"/>
          <a:fillRef idx="0"/>
          <a:effectRef idx="0"/>
          <a:fontRef idx="minor"/>
        </p:style>
        <p:txBody>
          <a:bodyPr numCol="1" spcCol="0" lIns="90000" rIns="90000" tIns="45000" bIns="45000" anchor="ctr">
            <a:normAutofit fontScale="98000"/>
          </a:bodyPr>
          <a:p>
            <a:pPr marL="216000" indent="-228600" algn="just">
              <a:lnSpc>
                <a:spcPct val="150000"/>
              </a:lnSpc>
              <a:spcAft>
                <a:spcPts val="601"/>
              </a:spcAft>
              <a:buClr>
                <a:srgbClr val="000000"/>
              </a:buClr>
              <a:buFont typeface="Arial"/>
              <a:buChar char="•"/>
            </a:pPr>
            <a:r>
              <a:rPr b="1" lang="en-US" sz="1800" spc="-1" strike="noStrike">
                <a:solidFill>
                  <a:srgbClr val="000000"/>
                </a:solidFill>
                <a:latin typeface="Times New Roman"/>
                <a:ea typeface="DejaVu Sans"/>
              </a:rPr>
              <a:t>Accurate Real-Time Detection</a:t>
            </a:r>
            <a:r>
              <a:rPr b="0" lang="en-US" sz="1800" spc="-1" strike="noStrike">
                <a:solidFill>
                  <a:srgbClr val="000000"/>
                </a:solidFill>
                <a:latin typeface="Times New Roman"/>
                <a:ea typeface="DejaVu Sans"/>
              </a:rPr>
              <a:t>: Uses YOLOv5 and YOLOv8 models to deliver high-accuracy object detection from both live webcam streams and uploaded videos, ensuring reliable surveillance.</a:t>
            </a:r>
            <a:endParaRPr b="0" lang="en-US" sz="1800" spc="-1" strike="noStrike">
              <a:latin typeface="Arial"/>
            </a:endParaRPr>
          </a:p>
          <a:p>
            <a:pPr marL="216000" indent="-228600" algn="just">
              <a:lnSpc>
                <a:spcPct val="150000"/>
              </a:lnSpc>
              <a:spcAft>
                <a:spcPts val="601"/>
              </a:spcAft>
              <a:buClr>
                <a:srgbClr val="000000"/>
              </a:buClr>
              <a:buFont typeface="Arial"/>
              <a:buChar char="•"/>
            </a:pPr>
            <a:r>
              <a:rPr b="0" lang="en-US" sz="1800" spc="-1" strike="noStrike">
                <a:solidFill>
                  <a:srgbClr val="000000"/>
                </a:solidFill>
                <a:latin typeface="Times New Roman"/>
                <a:ea typeface="DejaVu Sans"/>
              </a:rPr>
              <a:t>I</a:t>
            </a:r>
            <a:r>
              <a:rPr b="1" lang="en-US" sz="1800" spc="-1" strike="noStrike">
                <a:solidFill>
                  <a:srgbClr val="000000"/>
                </a:solidFill>
                <a:latin typeface="Times New Roman"/>
                <a:ea typeface="DejaVu Sans"/>
              </a:rPr>
              <a:t>nstant Alerts:</a:t>
            </a:r>
            <a:r>
              <a:rPr b="0" lang="en-US" sz="1800" spc="-1" strike="noStrike">
                <a:solidFill>
                  <a:srgbClr val="000000"/>
                </a:solidFill>
                <a:latin typeface="Times New Roman"/>
                <a:ea typeface="DejaVu Sans"/>
              </a:rPr>
              <a:t> Detects dangerous objects (like knives, guns, bombs) and sends immediate alerts via AWS SNS, facilitating timely responses to potential threats.</a:t>
            </a:r>
            <a:endParaRPr b="0" lang="en-US" sz="1800" spc="-1" strike="noStrike">
              <a:latin typeface="Arial"/>
            </a:endParaRPr>
          </a:p>
          <a:p>
            <a:pPr marL="216000" indent="-228600" algn="just">
              <a:lnSpc>
                <a:spcPct val="150000"/>
              </a:lnSpc>
              <a:spcAft>
                <a:spcPts val="601"/>
              </a:spcAft>
              <a:buClr>
                <a:srgbClr val="000000"/>
              </a:buClr>
              <a:buFont typeface="Arial"/>
              <a:buChar char="•"/>
            </a:pPr>
            <a:r>
              <a:rPr b="1" lang="en-US" sz="1800" spc="-1" strike="noStrike">
                <a:solidFill>
                  <a:srgbClr val="000000"/>
                </a:solidFill>
                <a:latin typeface="Times New Roman"/>
                <a:ea typeface="DejaVu Sans"/>
              </a:rPr>
              <a:t>Secure Data Storage</a:t>
            </a:r>
            <a:r>
              <a:rPr b="0" lang="en-US" sz="1800" spc="-1" strike="noStrike">
                <a:solidFill>
                  <a:srgbClr val="000000"/>
                </a:solidFill>
                <a:latin typeface="Times New Roman"/>
                <a:ea typeface="DejaVu Sans"/>
              </a:rPr>
              <a:t>: Stores all detection data in AWS S3, providing safe and persistent storage for future analysis and auditability.</a:t>
            </a:r>
            <a:endParaRPr b="0" lang="en-US" sz="1800" spc="-1" strike="noStrike">
              <a:latin typeface="Arial"/>
            </a:endParaRPr>
          </a:p>
          <a:p>
            <a:pPr marL="216000" indent="-228600" algn="just">
              <a:lnSpc>
                <a:spcPct val="150000"/>
              </a:lnSpc>
              <a:spcAft>
                <a:spcPts val="601"/>
              </a:spcAft>
              <a:buClr>
                <a:srgbClr val="000000"/>
              </a:buClr>
              <a:buFont typeface="Arial"/>
              <a:buChar char="•"/>
            </a:pPr>
            <a:r>
              <a:rPr b="1" lang="en-US" sz="1800" spc="-1" strike="noStrike">
                <a:solidFill>
                  <a:srgbClr val="000000"/>
                </a:solidFill>
                <a:latin typeface="Times New Roman"/>
                <a:ea typeface="DejaVu Sans"/>
              </a:rPr>
              <a:t>Scalable and Cloud-Integrated:</a:t>
            </a:r>
            <a:r>
              <a:rPr b="0" lang="en-US" sz="1800" spc="-1" strike="noStrike">
                <a:solidFill>
                  <a:srgbClr val="000000"/>
                </a:solidFill>
                <a:latin typeface="Times New Roman"/>
                <a:ea typeface="DejaVu Sans"/>
              </a:rPr>
              <a:t> Designed to scale and integrate with cloud services, ensuring that the system is adaptable for various real-world deployment scenarios, including public safety and smart monitoring.</a:t>
            </a:r>
            <a:endParaRPr b="0" lang="en-US" sz="1800" spc="-1" strike="noStrike">
              <a:latin typeface="Arial"/>
            </a:endParaRPr>
          </a:p>
          <a:p>
            <a:pPr algn="just">
              <a:lnSpc>
                <a:spcPct val="150000"/>
              </a:lnSpc>
              <a:spcAft>
                <a:spcPts val="601"/>
              </a:spcAft>
              <a:buNone/>
            </a:pPr>
            <a:endParaRPr b="0" lang="en-US" sz="1800" spc="-1" strike="noStrike">
              <a:latin typeface="Arial"/>
            </a:endParaRPr>
          </a:p>
          <a:p>
            <a:pPr algn="just">
              <a:lnSpc>
                <a:spcPct val="150000"/>
              </a:lnSpc>
              <a:spcAft>
                <a:spcPts val="601"/>
              </a:spcAft>
              <a:buNone/>
            </a:pPr>
            <a:endParaRPr b="0" lang="en-US" sz="1800" spc="-1" strike="noStrike">
              <a:latin typeface="Arial"/>
            </a:endParaRPr>
          </a:p>
        </p:txBody>
      </p:sp>
      <p:sp>
        <p:nvSpPr>
          <p:cNvPr id="198" name="Freeform: Shape 1"/>
          <p:cNvSpPr/>
          <p:nvPr/>
        </p:nvSpPr>
        <p:spPr>
          <a:xfrm>
            <a:off x="0" y="0"/>
            <a:ext cx="4810320" cy="6856920"/>
          </a:xfrm>
          <a:custGeom>
            <a:avLst/>
            <a:gdLst/>
            <a:ah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rgbClr val="cccccc"/>
          </a:solidFill>
          <a:ln w="9360">
            <a:noFill/>
          </a:ln>
        </p:spPr>
        <p:style>
          <a:lnRef idx="0"/>
          <a:fillRef idx="0"/>
          <a:effectRef idx="0"/>
          <a:fontRef idx="minor"/>
        </p:style>
        <p:txBody>
          <a:bodyPr lIns="90000" rIns="90000" tIns="45000" bIns="45000" anchor="ctr">
            <a:noAutofit/>
          </a:bodyPr>
          <a:p>
            <a:pPr algn="ctr">
              <a:lnSpc>
                <a:spcPct val="90000"/>
              </a:lnSpc>
              <a:spcAft>
                <a:spcPts val="601"/>
              </a:spcAft>
              <a:buNone/>
            </a:pPr>
            <a:r>
              <a:rPr b="1" lang="en-US" sz="3600" spc="-1" strike="noStrike">
                <a:solidFill>
                  <a:srgbClr val="000000"/>
                </a:solidFill>
                <a:latin typeface="Times New Roman"/>
                <a:ea typeface="Calibri"/>
              </a:rPr>
              <a:t>OBJECTIVES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9" name="Rectangle 16"/>
          <p:cNvSpPr/>
          <p:nvPr/>
        </p:nvSpPr>
        <p:spPr>
          <a:xfrm>
            <a:off x="0" y="0"/>
            <a:ext cx="12187800" cy="6856920"/>
          </a:xfrm>
          <a:prstGeom prst="rect">
            <a:avLst/>
          </a:prstGeom>
          <a:solidFill>
            <a:srgbClr val="ffffff"/>
          </a:solidFill>
          <a:ln w="19080">
            <a:noFill/>
          </a:ln>
        </p:spPr>
        <p:style>
          <a:lnRef idx="0"/>
          <a:fillRef idx="0"/>
          <a:effectRef idx="0"/>
          <a:fontRef idx="minor"/>
        </p:style>
      </p:sp>
      <p:sp>
        <p:nvSpPr>
          <p:cNvPr id="200" name="Freeform: Shape 13"/>
          <p:cNvSpPr/>
          <p:nvPr/>
        </p:nvSpPr>
        <p:spPr>
          <a:xfrm>
            <a:off x="0" y="0"/>
            <a:ext cx="12191040" cy="1370880"/>
          </a:xfrm>
          <a:custGeom>
            <a:avLst/>
            <a:gdLst/>
            <a:ahLst/>
            <a:rect l="l" t="t" r="r" b="b"/>
            <a:pathLst>
              <a:path w="12192000" h="1890722">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solidFill>
            <a:srgbClr val="cccccc"/>
          </a:solidFill>
          <a:ln w="9360">
            <a:noFill/>
          </a:ln>
        </p:spPr>
        <p:style>
          <a:lnRef idx="0"/>
          <a:fillRef idx="0"/>
          <a:effectRef idx="0"/>
          <a:fontRef idx="minor"/>
        </p:style>
      </p:sp>
      <p:sp>
        <p:nvSpPr>
          <p:cNvPr id="201" name="Title 1"/>
          <p:cNvSpPr/>
          <p:nvPr/>
        </p:nvSpPr>
        <p:spPr>
          <a:xfrm>
            <a:off x="838080" y="454680"/>
            <a:ext cx="10514520" cy="91620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spcAft>
                <a:spcPts val="601"/>
              </a:spcAft>
              <a:buNone/>
            </a:pPr>
            <a:r>
              <a:rPr b="1" lang="en-US" sz="4000" spc="-1" strike="noStrike">
                <a:solidFill>
                  <a:srgbClr val="000000"/>
                </a:solidFill>
                <a:latin typeface="Times New Roman"/>
                <a:ea typeface="DejaVu Sans"/>
              </a:rPr>
              <a:t>SYSTEM ARCHITECTURE</a:t>
            </a:r>
            <a:endParaRPr b="0" lang="en-US" sz="4000" spc="-1" strike="noStrike">
              <a:latin typeface="Arial"/>
            </a:endParaRPr>
          </a:p>
        </p:txBody>
      </p:sp>
      <p:pic>
        <p:nvPicPr>
          <p:cNvPr id="202" name="" descr=""/>
          <p:cNvPicPr/>
          <p:nvPr/>
        </p:nvPicPr>
        <p:blipFill>
          <a:blip r:embed="rId1"/>
          <a:stretch/>
        </p:blipFill>
        <p:spPr>
          <a:xfrm>
            <a:off x="932760" y="1600200"/>
            <a:ext cx="10267920" cy="502848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3" name="Rectangle 2"/>
          <p:cNvSpPr/>
          <p:nvPr/>
        </p:nvSpPr>
        <p:spPr>
          <a:xfrm>
            <a:off x="36000" y="0"/>
            <a:ext cx="12187800" cy="6856920"/>
          </a:xfrm>
          <a:prstGeom prst="rect">
            <a:avLst/>
          </a:prstGeom>
          <a:solidFill>
            <a:srgbClr val="ffffff"/>
          </a:solidFill>
          <a:ln w="19080">
            <a:noFill/>
          </a:ln>
        </p:spPr>
        <p:style>
          <a:lnRef idx="0"/>
          <a:fillRef idx="0"/>
          <a:effectRef idx="0"/>
          <a:fontRef idx="minor"/>
        </p:style>
      </p:sp>
      <p:sp>
        <p:nvSpPr>
          <p:cNvPr id="204" name="Title 3"/>
          <p:cNvSpPr/>
          <p:nvPr/>
        </p:nvSpPr>
        <p:spPr>
          <a:xfrm>
            <a:off x="737640" y="713160"/>
            <a:ext cx="4037400" cy="543024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spcAft>
                <a:spcPts val="601"/>
              </a:spcAft>
              <a:buNone/>
            </a:pPr>
            <a:r>
              <a:rPr b="1" lang="en-US" sz="3600" spc="-1" strike="noStrike">
                <a:solidFill>
                  <a:srgbClr val="000000"/>
                </a:solidFill>
                <a:latin typeface="Times New Roman"/>
                <a:ea typeface="Calibri"/>
              </a:rPr>
              <a:t>Algorithms used and its working</a:t>
            </a:r>
            <a:endParaRPr b="0" lang="en-US" sz="3600" spc="-1" strike="noStrike">
              <a:latin typeface="Arial"/>
            </a:endParaRPr>
          </a:p>
          <a:p>
            <a:pPr algn="ctr">
              <a:lnSpc>
                <a:spcPct val="90000"/>
              </a:lnSpc>
              <a:spcAft>
                <a:spcPts val="601"/>
              </a:spcAft>
              <a:buNone/>
            </a:pPr>
            <a:endParaRPr b="0" lang="en-US" sz="3600" spc="-1" strike="noStrike">
              <a:latin typeface="Arial"/>
            </a:endParaRPr>
          </a:p>
        </p:txBody>
      </p:sp>
      <p:sp>
        <p:nvSpPr>
          <p:cNvPr id="205" name="TextBox 1"/>
          <p:cNvSpPr/>
          <p:nvPr/>
        </p:nvSpPr>
        <p:spPr>
          <a:xfrm>
            <a:off x="5029200" y="457200"/>
            <a:ext cx="6857280" cy="6171480"/>
          </a:xfrm>
          <a:prstGeom prst="rect">
            <a:avLst/>
          </a:prstGeom>
          <a:noFill/>
          <a:ln w="0">
            <a:noFill/>
          </a:ln>
        </p:spPr>
        <p:style>
          <a:lnRef idx="0"/>
          <a:fillRef idx="0"/>
          <a:effectRef idx="0"/>
          <a:fontRef idx="minor"/>
        </p:style>
        <p:txBody>
          <a:bodyPr numCol="1" spcCol="0" lIns="90000" rIns="90000" tIns="45000" bIns="45000" anchor="ctr">
            <a:normAutofit fontScale="93000"/>
          </a:bodyPr>
          <a:p>
            <a:pPr marL="216000" indent="-228600" algn="just">
              <a:lnSpc>
                <a:spcPct val="150000"/>
              </a:lnSpc>
              <a:spcAft>
                <a:spcPts val="601"/>
              </a:spcAft>
              <a:buClr>
                <a:srgbClr val="000000"/>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YOLO is a deep learning-based object detection algorithm that performs classification and localization in a single forward pass, making it extremely fast and efficient for real-time applications. YOLOv5 and YOLOv8 are the latest versions, known for their accuracy and speed improvements.</a:t>
            </a:r>
            <a:endParaRPr b="0" lang="en-US" sz="1800" spc="-1" strike="noStrike">
              <a:latin typeface="Arial"/>
            </a:endParaRPr>
          </a:p>
          <a:p>
            <a:pPr marL="216000" indent="-228600" algn="just">
              <a:lnSpc>
                <a:spcPct val="150000"/>
              </a:lnSpc>
              <a:spcAft>
                <a:spcPts val="601"/>
              </a:spcAft>
              <a:buClr>
                <a:srgbClr val="000000"/>
              </a:buClr>
              <a:buFont typeface="Arial"/>
              <a:buChar char="•"/>
            </a:pPr>
            <a:r>
              <a:rPr b="1" lang="en-US" sz="1800" spc="-1" strike="noStrike">
                <a:solidFill>
                  <a:srgbClr val="000000"/>
                </a:solidFill>
                <a:latin typeface="Times New Roman"/>
                <a:ea typeface="DejaVu Sans"/>
              </a:rPr>
              <a:t>Working</a:t>
            </a:r>
            <a:endParaRPr b="0" lang="en-US" sz="1800" spc="-1" strike="noStrike">
              <a:latin typeface="Arial"/>
            </a:endParaRPr>
          </a:p>
          <a:p>
            <a:pPr marL="216000" indent="-228600" algn="just">
              <a:lnSpc>
                <a:spcPct val="150000"/>
              </a:lnSpc>
              <a:spcAft>
                <a:spcPts val="601"/>
              </a:spcAft>
              <a:buClr>
                <a:srgbClr val="000000"/>
              </a:buClr>
              <a:buFont typeface="Arial"/>
              <a:buChar char="•"/>
            </a:pPr>
            <a:r>
              <a:rPr b="1" lang="en-US" sz="1800" spc="-1" strike="noStrike">
                <a:solidFill>
                  <a:srgbClr val="000000"/>
                </a:solidFill>
                <a:latin typeface="Times New Roman"/>
                <a:ea typeface="DejaVu Sans"/>
              </a:rPr>
              <a:t>Input Processing</a:t>
            </a:r>
            <a:r>
              <a:rPr b="0" lang="en-US" sz="1800" spc="-1" strike="noStrike">
                <a:solidFill>
                  <a:srgbClr val="000000"/>
                </a:solidFill>
                <a:latin typeface="Times New Roman"/>
                <a:ea typeface="DejaVu Sans"/>
              </a:rPr>
              <a:t>: The image or video frame is resized and passed to the YOLO model.</a:t>
            </a:r>
            <a:endParaRPr b="0" lang="en-US" sz="1800" spc="-1" strike="noStrike">
              <a:latin typeface="Arial"/>
            </a:endParaRPr>
          </a:p>
          <a:p>
            <a:pPr marL="216000" indent="-228600" algn="just">
              <a:lnSpc>
                <a:spcPct val="150000"/>
              </a:lnSpc>
              <a:spcAft>
                <a:spcPts val="601"/>
              </a:spcAft>
              <a:buClr>
                <a:srgbClr val="000000"/>
              </a:buClr>
              <a:buFont typeface="Arial"/>
              <a:buChar char="•"/>
            </a:pPr>
            <a:r>
              <a:rPr b="1" lang="en-US" sz="1800" spc="-1" strike="noStrike">
                <a:solidFill>
                  <a:srgbClr val="000000"/>
                </a:solidFill>
                <a:latin typeface="Times New Roman"/>
                <a:ea typeface="DejaVu Sans"/>
              </a:rPr>
              <a:t>Grid Division</a:t>
            </a:r>
            <a:r>
              <a:rPr b="0" lang="en-US" sz="1800" spc="-1" strike="noStrike">
                <a:solidFill>
                  <a:srgbClr val="000000"/>
                </a:solidFill>
                <a:latin typeface="Times New Roman"/>
                <a:ea typeface="DejaVu Sans"/>
              </a:rPr>
              <a:t>: YOLO divides the image into a grid. Each grid cell predicts bounding boxes and class probabilities.</a:t>
            </a:r>
            <a:endParaRPr b="0" lang="en-US" sz="1800" spc="-1" strike="noStrike">
              <a:latin typeface="Arial"/>
            </a:endParaRPr>
          </a:p>
          <a:p>
            <a:pPr marL="216000" indent="-228600" algn="just">
              <a:lnSpc>
                <a:spcPct val="150000"/>
              </a:lnSpc>
              <a:spcAft>
                <a:spcPts val="601"/>
              </a:spcAft>
              <a:buClr>
                <a:srgbClr val="000000"/>
              </a:buClr>
              <a:buFont typeface="Arial"/>
              <a:buChar char="•"/>
            </a:pPr>
            <a:r>
              <a:rPr b="1" lang="en-US" sz="1800" spc="-1" strike="noStrike">
                <a:solidFill>
                  <a:srgbClr val="000000"/>
                </a:solidFill>
                <a:latin typeface="Times New Roman"/>
                <a:ea typeface="DejaVu Sans"/>
              </a:rPr>
              <a:t>Object &amp; Class Prediction:</a:t>
            </a:r>
            <a:r>
              <a:rPr b="0" lang="en-US" sz="1800" spc="-1" strike="noStrike">
                <a:solidFill>
                  <a:srgbClr val="000000"/>
                </a:solidFill>
                <a:latin typeface="Times New Roman"/>
                <a:ea typeface="DejaVu Sans"/>
              </a:rPr>
              <a:t> Each box predicts the object's location (x, y, width, height), a confidence score, and the object’s class (e.g., person, car, knife).</a:t>
            </a:r>
            <a:endParaRPr b="0" lang="en-US" sz="1800" spc="-1" strike="noStrike">
              <a:latin typeface="Arial"/>
            </a:endParaRPr>
          </a:p>
          <a:p>
            <a:pPr marL="216000" indent="-228600" algn="just">
              <a:lnSpc>
                <a:spcPct val="150000"/>
              </a:lnSpc>
              <a:spcAft>
                <a:spcPts val="601"/>
              </a:spcAft>
              <a:buClr>
                <a:srgbClr val="000000"/>
              </a:buClr>
              <a:buFont typeface="Arial"/>
              <a:buChar char="•"/>
            </a:pPr>
            <a:r>
              <a:rPr b="1" lang="en-US" sz="1800" spc="-1" strike="noStrike">
                <a:solidFill>
                  <a:srgbClr val="000000"/>
                </a:solidFill>
                <a:latin typeface="Times New Roman"/>
                <a:ea typeface="DejaVu Sans"/>
              </a:rPr>
              <a:t>Output:</a:t>
            </a:r>
            <a:r>
              <a:rPr b="0" lang="en-US" sz="1800" spc="-1" strike="noStrike">
                <a:solidFill>
                  <a:srgbClr val="000000"/>
                </a:solidFill>
                <a:latin typeface="Times New Roman"/>
                <a:ea typeface="DejaVu Sans"/>
              </a:rPr>
              <a:t> The final frame shows all detected objects with labels and confidence levels in real time.</a:t>
            </a:r>
            <a:endParaRPr b="0" lang="en-US" sz="1800" spc="-1" strike="noStrike">
              <a:latin typeface="Arial"/>
            </a:endParaRPr>
          </a:p>
        </p:txBody>
      </p:sp>
      <p:sp>
        <p:nvSpPr>
          <p:cNvPr id="206" name="Freeform: Shape 4"/>
          <p:cNvSpPr/>
          <p:nvPr/>
        </p:nvSpPr>
        <p:spPr>
          <a:xfrm>
            <a:off x="36000" y="0"/>
            <a:ext cx="4810320" cy="6856920"/>
          </a:xfrm>
          <a:custGeom>
            <a:avLst/>
            <a:gdLst/>
            <a:ah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rgbClr val="cccccc"/>
          </a:solidFill>
          <a:ln w="9360">
            <a:noFill/>
          </a:ln>
        </p:spPr>
        <p:style>
          <a:lnRef idx="0"/>
          <a:fillRef idx="0"/>
          <a:effectRef idx="0"/>
          <a:fontRef idx="minor"/>
        </p:style>
        <p:txBody>
          <a:bodyPr lIns="90000" rIns="90000" tIns="45000" bIns="45000" anchor="ctr">
            <a:noAutofit/>
          </a:bodyPr>
          <a:p>
            <a:pPr algn="ctr">
              <a:lnSpc>
                <a:spcPct val="90000"/>
              </a:lnSpc>
              <a:spcAft>
                <a:spcPts val="601"/>
              </a:spcAft>
              <a:buNone/>
            </a:pPr>
            <a:r>
              <a:rPr b="1" lang="en-US" sz="3600" spc="-1" strike="noStrike">
                <a:solidFill>
                  <a:srgbClr val="000000"/>
                </a:solidFill>
                <a:latin typeface="Times New Roman"/>
                <a:ea typeface="Calibri"/>
              </a:rPr>
              <a:t>Algorithms used and its working</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7" name="TextBox 3"/>
          <p:cNvSpPr/>
          <p:nvPr/>
        </p:nvSpPr>
        <p:spPr>
          <a:xfrm>
            <a:off x="498960" y="312840"/>
            <a:ext cx="11209680" cy="743760"/>
          </a:xfrm>
          <a:prstGeom prst="rect">
            <a:avLst/>
          </a:prstGeom>
          <a:noFill/>
          <a:ln w="0">
            <a:noFill/>
          </a:ln>
        </p:spPr>
        <p:style>
          <a:lnRef idx="0"/>
          <a:fillRef idx="0"/>
          <a:effectRef idx="0"/>
          <a:fontRef idx="minor"/>
        </p:style>
        <p:txBody>
          <a:bodyPr numCol="1" spcCol="0" lIns="90000" rIns="90000" tIns="45000" bIns="45000" anchor="ctr">
            <a:normAutofit/>
          </a:bodyPr>
          <a:p>
            <a:pPr algn="ctr">
              <a:lnSpc>
                <a:spcPct val="90000"/>
              </a:lnSpc>
              <a:spcAft>
                <a:spcPts val="601"/>
              </a:spcAft>
              <a:buNone/>
            </a:pPr>
            <a:r>
              <a:rPr b="1" lang="en-US" sz="4000" spc="-1" strike="noStrike">
                <a:solidFill>
                  <a:srgbClr val="000000"/>
                </a:solidFill>
                <a:latin typeface="Times New Roman"/>
                <a:ea typeface="DejaVu Sans"/>
              </a:rPr>
              <a:t>SAMPLE OUPUTS</a:t>
            </a:r>
            <a:endParaRPr b="0" lang="en-US" sz="4000" spc="-1" strike="noStrike">
              <a:latin typeface="Arial"/>
            </a:endParaRPr>
          </a:p>
        </p:txBody>
      </p:sp>
      <p:pic>
        <p:nvPicPr>
          <p:cNvPr id="208" name="" descr=""/>
          <p:cNvPicPr/>
          <p:nvPr/>
        </p:nvPicPr>
        <p:blipFill>
          <a:blip r:embed="rId1"/>
          <a:stretch/>
        </p:blipFill>
        <p:spPr>
          <a:xfrm>
            <a:off x="1150560" y="1150920"/>
            <a:ext cx="10392480" cy="47311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9" name="" descr=""/>
          <p:cNvPicPr/>
          <p:nvPr/>
        </p:nvPicPr>
        <p:blipFill>
          <a:blip r:embed="rId1"/>
          <a:stretch/>
        </p:blipFill>
        <p:spPr>
          <a:xfrm>
            <a:off x="228600" y="914400"/>
            <a:ext cx="5942880" cy="4731120"/>
          </a:xfrm>
          <a:prstGeom prst="rect">
            <a:avLst/>
          </a:prstGeom>
          <a:ln w="0">
            <a:noFill/>
          </a:ln>
        </p:spPr>
      </p:pic>
      <p:pic>
        <p:nvPicPr>
          <p:cNvPr id="210" name="" descr=""/>
          <p:cNvPicPr/>
          <p:nvPr/>
        </p:nvPicPr>
        <p:blipFill>
          <a:blip r:embed="rId2"/>
          <a:stretch/>
        </p:blipFill>
        <p:spPr>
          <a:xfrm>
            <a:off x="6665400" y="914400"/>
            <a:ext cx="5485320" cy="473112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11" name="" descr=""/>
          <p:cNvPicPr/>
          <p:nvPr/>
        </p:nvPicPr>
        <p:blipFill>
          <a:blip r:embed="rId1"/>
          <a:stretch/>
        </p:blipFill>
        <p:spPr>
          <a:xfrm>
            <a:off x="228600" y="1143000"/>
            <a:ext cx="5714280" cy="4731120"/>
          </a:xfrm>
          <a:prstGeom prst="rect">
            <a:avLst/>
          </a:prstGeom>
          <a:ln w="0">
            <a:noFill/>
          </a:ln>
        </p:spPr>
      </p:pic>
      <p:pic>
        <p:nvPicPr>
          <p:cNvPr id="212" name="" descr=""/>
          <p:cNvPicPr/>
          <p:nvPr/>
        </p:nvPicPr>
        <p:blipFill>
          <a:blip r:embed="rId2"/>
          <a:stretch/>
        </p:blipFill>
        <p:spPr>
          <a:xfrm>
            <a:off x="6172200" y="1150920"/>
            <a:ext cx="5714280" cy="47311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228600" y="-182160"/>
            <a:ext cx="10514520" cy="1324440"/>
          </a:xfrm>
          <a:prstGeom prst="rect">
            <a:avLst/>
          </a:prstGeom>
          <a:noFill/>
          <a:ln w="0">
            <a:noFill/>
          </a:ln>
        </p:spPr>
        <p:txBody>
          <a:bodyPr lIns="0" rIns="0" tIns="0" bIns="0" anchor="ctr">
            <a:noAutofit/>
          </a:bodyPr>
          <a:p>
            <a:pPr>
              <a:lnSpc>
                <a:spcPct val="100000"/>
              </a:lnSpc>
              <a:buNone/>
            </a:pPr>
            <a:r>
              <a:rPr b="1" lang="en-GB" sz="3000" spc="-1" strike="noStrike">
                <a:solidFill>
                  <a:srgbClr val="000000"/>
                </a:solidFill>
                <a:latin typeface="Aptos"/>
              </a:rPr>
              <a:t>GRAPHS</a:t>
            </a:r>
            <a:endParaRPr b="0" lang="en-US" sz="3000" spc="-1" strike="noStrike">
              <a:latin typeface="Arial"/>
            </a:endParaRPr>
          </a:p>
        </p:txBody>
      </p:sp>
      <p:pic>
        <p:nvPicPr>
          <p:cNvPr id="214" name="" descr=""/>
          <p:cNvPicPr/>
          <p:nvPr/>
        </p:nvPicPr>
        <p:blipFill>
          <a:blip r:embed="rId1"/>
          <a:stretch/>
        </p:blipFill>
        <p:spPr>
          <a:xfrm>
            <a:off x="6172200" y="2057400"/>
            <a:ext cx="5714280" cy="3428280"/>
          </a:xfrm>
          <a:prstGeom prst="rect">
            <a:avLst/>
          </a:prstGeom>
          <a:ln w="0">
            <a:noFill/>
          </a:ln>
        </p:spPr>
      </p:pic>
      <p:sp>
        <p:nvSpPr>
          <p:cNvPr id="215" name="Rectangle 3"/>
          <p:cNvSpPr/>
          <p:nvPr/>
        </p:nvSpPr>
        <p:spPr>
          <a:xfrm>
            <a:off x="0" y="360"/>
            <a:ext cx="12191400" cy="913320"/>
          </a:xfrm>
          <a:prstGeom prst="rect">
            <a:avLst/>
          </a:prstGeom>
          <a:solidFill>
            <a:srgbClr val="cccccc"/>
          </a:solidFill>
          <a:ln w="19080">
            <a:noFill/>
          </a:ln>
        </p:spPr>
        <p:style>
          <a:lnRef idx="0"/>
          <a:fillRef idx="0"/>
          <a:effectRef idx="0"/>
          <a:fontRef idx="minor"/>
        </p:style>
        <p:txBody>
          <a:bodyPr lIns="90000" rIns="90000" tIns="45000" bIns="45000" anchor="ctr">
            <a:noAutofit/>
          </a:bodyPr>
          <a:p>
            <a:pPr algn="ctr">
              <a:lnSpc>
                <a:spcPct val="100000"/>
              </a:lnSpc>
              <a:buNone/>
            </a:pPr>
            <a:r>
              <a:rPr b="1" lang="en-US" sz="3000" spc="-1" strike="noStrike">
                <a:solidFill>
                  <a:srgbClr val="000000"/>
                </a:solidFill>
                <a:latin typeface="Arial"/>
                <a:ea typeface="DejaVu Sans"/>
              </a:rPr>
              <a:t>GRAPHS</a:t>
            </a:r>
            <a:endParaRPr b="0" lang="en-US" sz="3000" spc="-1" strike="noStrike">
              <a:latin typeface="Arial"/>
            </a:endParaRPr>
          </a:p>
        </p:txBody>
      </p:sp>
      <p:pic>
        <p:nvPicPr>
          <p:cNvPr id="216" name="" descr=""/>
          <p:cNvPicPr/>
          <p:nvPr/>
        </p:nvPicPr>
        <p:blipFill>
          <a:blip r:embed="rId2"/>
          <a:stretch/>
        </p:blipFill>
        <p:spPr>
          <a:xfrm>
            <a:off x="510840" y="2057760"/>
            <a:ext cx="5432040" cy="34279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7" name="Rectangle 61"/>
          <p:cNvSpPr/>
          <p:nvPr/>
        </p:nvSpPr>
        <p:spPr>
          <a:xfrm>
            <a:off x="0" y="-2520"/>
            <a:ext cx="12190680" cy="6856920"/>
          </a:xfrm>
          <a:prstGeom prst="rect">
            <a:avLst/>
          </a:prstGeom>
          <a:solidFill>
            <a:srgbClr val="ffffff"/>
          </a:solidFill>
          <a:ln w="19080">
            <a:noFill/>
          </a:ln>
        </p:spPr>
        <p:style>
          <a:lnRef idx="0"/>
          <a:fillRef idx="0"/>
          <a:effectRef idx="0"/>
          <a:fontRef idx="minor"/>
        </p:style>
      </p:sp>
      <p:sp>
        <p:nvSpPr>
          <p:cNvPr id="218" name="Content Placeholder 2"/>
          <p:cNvSpPr/>
          <p:nvPr/>
        </p:nvSpPr>
        <p:spPr>
          <a:xfrm>
            <a:off x="719280" y="1467720"/>
            <a:ext cx="9795600" cy="4820760"/>
          </a:xfrm>
          <a:prstGeom prst="rect">
            <a:avLst/>
          </a:prstGeom>
          <a:noFill/>
          <a:ln w="0">
            <a:noFill/>
          </a:ln>
        </p:spPr>
        <p:style>
          <a:lnRef idx="0"/>
          <a:fillRef idx="0"/>
          <a:effectRef idx="0"/>
          <a:fontRef idx="minor"/>
        </p:style>
        <p:txBody>
          <a:bodyPr lIns="90000" rIns="90000" tIns="45000" bIns="45000" anchor="t">
            <a:noAutofit/>
          </a:bodyPr>
          <a:p>
            <a:pPr marL="343080" indent="-228600" algn="just">
              <a:lnSpc>
                <a:spcPct val="150000"/>
              </a:lnSpc>
              <a:spcBef>
                <a:spcPts val="1001"/>
              </a:spcBef>
              <a:buClr>
                <a:srgbClr val="156082"/>
              </a:buClr>
              <a:buFont typeface="Arial,Sans-Serif"/>
              <a:buChar char="•"/>
            </a:pPr>
            <a:r>
              <a:rPr b="0" lang="en-US" sz="1800" spc="-1" strike="noStrike">
                <a:solidFill>
                  <a:srgbClr val="000000"/>
                </a:solidFill>
                <a:latin typeface="Times New Roman"/>
                <a:ea typeface="Noto Sans CJK SC"/>
              </a:rPr>
              <a:t>     </a:t>
            </a:r>
            <a:r>
              <a:rPr b="0" lang="en-US" sz="1800" spc="-1" strike="noStrike">
                <a:solidFill>
                  <a:srgbClr val="000000"/>
                </a:solidFill>
                <a:latin typeface="Times New Roman"/>
                <a:ea typeface="Noto Sans CJK SC"/>
              </a:rPr>
              <a:t>This project presents a </a:t>
            </a:r>
            <a:r>
              <a:rPr b="0" lang="en-US" sz="1800" spc="-1" strike="noStrike">
                <a:solidFill>
                  <a:srgbClr val="000000"/>
                </a:solidFill>
                <a:latin typeface="Times New Roman"/>
                <a:ea typeface="DejaVu Sans"/>
              </a:rPr>
              <a:t>Smart Surveillance System with Real Time Threat Detection Using AWS  leveraging advanced deep learning model YOLOv5 and YOLOv8. It supports both live webcam feeds and pre-recorded video uploads, ensuring flexibility in monitoring various environments. The system is capable of identifying hazardous objects such as knives, guns, and bombs, and provides real-time alerts using AWS Simple Notification Service (SNS). Detected data is securely stored in AWS S3, while an interactive Streamlit interface offers users intuitive visualizations and insights.</a:t>
            </a:r>
            <a:endParaRPr b="0" lang="en-US" sz="1800" spc="-1" strike="noStrike">
              <a:latin typeface="Arial"/>
            </a:endParaRPr>
          </a:p>
          <a:p>
            <a:pPr marL="343080" indent="-228600" algn="just">
              <a:lnSpc>
                <a:spcPct val="150000"/>
              </a:lnSpc>
              <a:spcBef>
                <a:spcPts val="1001"/>
              </a:spcBef>
              <a:buClr>
                <a:srgbClr val="156082"/>
              </a:buClr>
              <a:buFont typeface="Arial,Sans-Serif"/>
              <a:buChar char="•"/>
            </a:pPr>
            <a:r>
              <a:rPr b="0" lang="en-US"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 </a:t>
            </a:r>
            <a:endParaRPr b="0" lang="en-US" sz="1800" spc="-1" strike="noStrike">
              <a:latin typeface="Arial"/>
            </a:endParaRPr>
          </a:p>
        </p:txBody>
      </p:sp>
      <p:grpSp>
        <p:nvGrpSpPr>
          <p:cNvPr id="219" name="Group 71"/>
          <p:cNvGrpSpPr/>
          <p:nvPr/>
        </p:nvGrpSpPr>
        <p:grpSpPr>
          <a:xfrm>
            <a:off x="0" y="4681800"/>
            <a:ext cx="2897640" cy="2174400"/>
            <a:chOff x="0" y="4681800"/>
            <a:chExt cx="2897640" cy="2174400"/>
          </a:xfrm>
        </p:grpSpPr>
        <p:sp>
          <p:nvSpPr>
            <p:cNvPr id="220" name="Freeform: Shape 72"/>
            <p:cNvSpPr/>
            <p:nvPr/>
          </p:nvSpPr>
          <p:spPr>
            <a:xfrm flipV="1">
              <a:off x="360" y="4850280"/>
              <a:ext cx="2884680" cy="2005920"/>
            </a:xfrm>
            <a:custGeom>
              <a:avLst/>
              <a:gdLst/>
              <a:ah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rotWithShape="0">
              <a:gsLst>
                <a:gs pos="0">
                  <a:srgbClr val="cccccc">
                    <a:alpha val="10196"/>
                  </a:srgbClr>
                </a:gs>
                <a:gs pos="100000">
                  <a:srgbClr val="156082">
                    <a:alpha val="10196"/>
                  </a:srgbClr>
                </a:gs>
              </a:gsLst>
              <a:lin ang="9600000"/>
            </a:gradFill>
            <a:ln w="19080">
              <a:noFill/>
            </a:ln>
          </p:spPr>
          <p:style>
            <a:lnRef idx="0"/>
            <a:fillRef idx="0"/>
            <a:effectRef idx="0"/>
            <a:fontRef idx="minor"/>
          </p:style>
        </p:sp>
        <p:sp>
          <p:nvSpPr>
            <p:cNvPr id="221" name="Freeform: Shape 73"/>
            <p:cNvSpPr/>
            <p:nvPr/>
          </p:nvSpPr>
          <p:spPr>
            <a:xfrm flipV="1">
              <a:off x="360" y="4850280"/>
              <a:ext cx="2884680" cy="2005920"/>
            </a:xfrm>
            <a:custGeom>
              <a:avLst/>
              <a:gdLst/>
              <a:ah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rotWithShape="0">
              <a:gsLst>
                <a:gs pos="0">
                  <a:srgbClr val="cccccc">
                    <a:alpha val="10196"/>
                  </a:srgbClr>
                </a:gs>
                <a:gs pos="100000">
                  <a:srgbClr val="156082">
                    <a:alpha val="10196"/>
                  </a:srgbClr>
                </a:gs>
              </a:gsLst>
              <a:lin ang="9600000"/>
            </a:gradFill>
            <a:ln w="19080">
              <a:noFill/>
            </a:ln>
          </p:spPr>
          <p:style>
            <a:lnRef idx="0"/>
            <a:fillRef idx="0"/>
            <a:effectRef idx="0"/>
            <a:fontRef idx="minor"/>
          </p:style>
        </p:sp>
        <p:sp>
          <p:nvSpPr>
            <p:cNvPr id="222" name="Freeform: Shape 74"/>
            <p:cNvSpPr/>
            <p:nvPr/>
          </p:nvSpPr>
          <p:spPr>
            <a:xfrm flipV="1">
              <a:off x="0" y="4826160"/>
              <a:ext cx="2885040" cy="2022840"/>
            </a:xfrm>
            <a:custGeom>
              <a:avLst/>
              <a:gdLst/>
              <a:ah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rotWithShape="0">
              <a:gsLst>
                <a:gs pos="0">
                  <a:srgbClr val="cccccc">
                    <a:alpha val="10196"/>
                  </a:srgbClr>
                </a:gs>
                <a:gs pos="100000">
                  <a:srgbClr val="156082">
                    <a:alpha val="10196"/>
                  </a:srgbClr>
                </a:gs>
              </a:gsLst>
              <a:lin ang="9600000"/>
            </a:gradFill>
            <a:ln w="19080">
              <a:noFill/>
            </a:ln>
          </p:spPr>
          <p:style>
            <a:lnRef idx="0"/>
            <a:fillRef idx="0"/>
            <a:effectRef idx="0"/>
            <a:fontRef idx="minor"/>
          </p:style>
        </p:sp>
        <p:sp>
          <p:nvSpPr>
            <p:cNvPr id="223" name="Freeform: Shape 75"/>
            <p:cNvSpPr/>
            <p:nvPr/>
          </p:nvSpPr>
          <p:spPr>
            <a:xfrm flipV="1">
              <a:off x="360" y="4681800"/>
              <a:ext cx="2897280" cy="2174400"/>
            </a:xfrm>
            <a:custGeom>
              <a:avLst/>
              <a:gdLst/>
              <a:ah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rotWithShape="0">
              <a:gsLst>
                <a:gs pos="0">
                  <a:srgbClr val="cccccc">
                    <a:alpha val="10196"/>
                  </a:srgbClr>
                </a:gs>
                <a:gs pos="100000">
                  <a:srgbClr val="156082">
                    <a:alpha val="10196"/>
                  </a:srgbClr>
                </a:gs>
              </a:gsLst>
              <a:lin ang="9600000"/>
            </a:gradFill>
            <a:ln w="19080">
              <a:noFill/>
            </a:ln>
          </p:spPr>
          <p:style>
            <a:lnRef idx="0"/>
            <a:fillRef idx="0"/>
            <a:effectRef idx="0"/>
            <a:fontRef idx="minor"/>
          </p:style>
        </p:sp>
      </p:grpSp>
      <p:sp>
        <p:nvSpPr>
          <p:cNvPr id="224" name="Title 1"/>
          <p:cNvSpPr/>
          <p:nvPr/>
        </p:nvSpPr>
        <p:spPr>
          <a:xfrm>
            <a:off x="1629720" y="402480"/>
            <a:ext cx="8923320" cy="105732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spcAft>
                <a:spcPts val="601"/>
              </a:spcAft>
              <a:buNone/>
            </a:pPr>
            <a:r>
              <a:rPr b="1" lang="en-US" sz="4000" spc="-1" strike="noStrike">
                <a:solidFill>
                  <a:srgbClr val="000000"/>
                </a:solidFill>
                <a:latin typeface="Times New Roman"/>
                <a:ea typeface="DejaVu Sans"/>
              </a:rPr>
              <a:t>CONCLUSION</a:t>
            </a:r>
            <a:endParaRPr b="0" lang="en-US" sz="4000" spc="-1" strike="noStrike">
              <a:latin typeface="Arial"/>
            </a:endParaRPr>
          </a:p>
        </p:txBody>
      </p:sp>
      <p:sp>
        <p:nvSpPr>
          <p:cNvPr id="225" name=""/>
          <p:cNvSpPr/>
          <p:nvPr/>
        </p:nvSpPr>
        <p:spPr>
          <a:xfrm>
            <a:off x="3657600" y="4572000"/>
            <a:ext cx="7771680" cy="1986840"/>
          </a:xfrm>
          <a:prstGeom prst="rect">
            <a:avLst/>
          </a:prstGeom>
          <a:noFill/>
          <a:ln w="0">
            <a:noFill/>
          </a:ln>
        </p:spPr>
        <p:style>
          <a:lnRef idx="0"/>
          <a:fillRef idx="0"/>
          <a:effectRef idx="0"/>
          <a:fontRef idx="minor"/>
        </p:style>
        <p:txBody>
          <a:bodyPr lIns="90000" rIns="90000" tIns="45000" bIns="45000" anchor="t">
            <a:noAutofit/>
          </a:bodyPr>
          <a:p>
            <a:pPr marL="343080" indent="-228600" algn="just">
              <a:lnSpc>
                <a:spcPct val="150000"/>
              </a:lnSpc>
              <a:spcBef>
                <a:spcPts val="1001"/>
              </a:spcBef>
              <a:buClr>
                <a:srgbClr val="156082"/>
              </a:buClr>
              <a:buFont typeface="Arial,Sans-Serif"/>
              <a:buChar char="•"/>
            </a:pPr>
            <a:r>
              <a:rPr b="1" lang="en-US" sz="1800" spc="-1" strike="noStrike">
                <a:solidFill>
                  <a:srgbClr val="000000"/>
                </a:solidFill>
                <a:latin typeface="Times New Roman"/>
                <a:ea typeface="DejaVu Sans"/>
              </a:rPr>
              <a:t>  “</a:t>
            </a:r>
            <a:r>
              <a:rPr b="1" lang="en-US" sz="1800" spc="-1" strike="noStrike">
                <a:solidFill>
                  <a:srgbClr val="000000"/>
                </a:solidFill>
                <a:latin typeface="Times New Roman"/>
                <a:ea typeface="DejaVu Sans"/>
              </a:rPr>
              <a:t>This solution is  developed with the primary goal of improving safety and security in real-time. By detecting threats early and sending immediate alerts, it serves as an effective tool for modern surveillance systems in public, private, and industrial spaces”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6" name="Rectangle 4"/>
          <p:cNvSpPr/>
          <p:nvPr/>
        </p:nvSpPr>
        <p:spPr>
          <a:xfrm>
            <a:off x="0" y="0"/>
            <a:ext cx="12187800" cy="6856920"/>
          </a:xfrm>
          <a:prstGeom prst="rect">
            <a:avLst/>
          </a:prstGeom>
          <a:solidFill>
            <a:srgbClr val="ffffff"/>
          </a:solidFill>
          <a:ln w="19080">
            <a:noFill/>
          </a:ln>
        </p:spPr>
        <p:style>
          <a:lnRef idx="0"/>
          <a:fillRef idx="0"/>
          <a:effectRef idx="0"/>
          <a:fontRef idx="minor"/>
        </p:style>
      </p:sp>
      <p:sp>
        <p:nvSpPr>
          <p:cNvPr id="227" name="Freeform: Shape 3"/>
          <p:cNvSpPr/>
          <p:nvPr/>
        </p:nvSpPr>
        <p:spPr>
          <a:xfrm>
            <a:off x="4723200" y="0"/>
            <a:ext cx="7536600" cy="6856920"/>
          </a:xfrm>
          <a:custGeom>
            <a:avLst/>
            <a:gdLst/>
            <a:ah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rgbClr val="cccccc">
              <a:alpha val="50000"/>
            </a:srgbClr>
          </a:solidFill>
          <a:ln w="32760">
            <a:noFill/>
          </a:ln>
        </p:spPr>
        <p:style>
          <a:lnRef idx="0"/>
          <a:fillRef idx="0"/>
          <a:effectRef idx="0"/>
          <a:fontRef idx="minor"/>
        </p:style>
      </p:sp>
      <p:sp>
        <p:nvSpPr>
          <p:cNvPr id="228" name="Title 4"/>
          <p:cNvSpPr/>
          <p:nvPr/>
        </p:nvSpPr>
        <p:spPr>
          <a:xfrm>
            <a:off x="359280" y="1065600"/>
            <a:ext cx="4480920" cy="4725360"/>
          </a:xfrm>
          <a:prstGeom prst="rect">
            <a:avLst/>
          </a:prstGeom>
          <a:noFill/>
          <a:ln w="0">
            <a:noFill/>
          </a:ln>
        </p:spPr>
        <p:style>
          <a:lnRef idx="0"/>
          <a:fillRef idx="0"/>
          <a:effectRef idx="0"/>
          <a:fontRef idx="minor"/>
        </p:style>
        <p:txBody>
          <a:bodyPr lIns="90000" rIns="90000" tIns="45000" bIns="45000" anchor="ctr">
            <a:normAutofit/>
          </a:bodyPr>
          <a:p>
            <a:pPr>
              <a:lnSpc>
                <a:spcPct val="90000"/>
              </a:lnSpc>
              <a:spcAft>
                <a:spcPts val="601"/>
              </a:spcAft>
              <a:buNone/>
            </a:pPr>
            <a:r>
              <a:rPr b="1" lang="en-US" sz="3600" spc="-1" strike="noStrike">
                <a:solidFill>
                  <a:srgbClr val="000000"/>
                </a:solidFill>
                <a:latin typeface="Times New Roman"/>
                <a:ea typeface="DejaVu Sans"/>
              </a:rPr>
              <a:t>FUTURE SCOPE</a:t>
            </a:r>
            <a:endParaRPr b="0" lang="en-US" sz="3600" spc="-1" strike="noStrike">
              <a:latin typeface="Arial"/>
            </a:endParaRPr>
          </a:p>
        </p:txBody>
      </p:sp>
      <p:sp>
        <p:nvSpPr>
          <p:cNvPr id="229" name="TextBox 2"/>
          <p:cNvSpPr/>
          <p:nvPr/>
        </p:nvSpPr>
        <p:spPr>
          <a:xfrm>
            <a:off x="5943600" y="685800"/>
            <a:ext cx="5942880" cy="5457600"/>
          </a:xfrm>
          <a:prstGeom prst="rect">
            <a:avLst/>
          </a:prstGeom>
          <a:noFill/>
          <a:ln w="0">
            <a:noFill/>
          </a:ln>
        </p:spPr>
        <p:style>
          <a:lnRef idx="0"/>
          <a:fillRef idx="0"/>
          <a:effectRef idx="0"/>
          <a:fontRef idx="minor"/>
        </p:style>
        <p:txBody>
          <a:bodyPr numCol="1" spcCol="0" lIns="90000" rIns="90000" tIns="45000" bIns="45000" anchor="ctr">
            <a:normAutofit/>
          </a:bodyPr>
          <a:p>
            <a:pPr marL="216000" indent="-228600">
              <a:lnSpc>
                <a:spcPct val="150000"/>
              </a:lnSpc>
              <a:spcAft>
                <a:spcPts val="601"/>
              </a:spcAft>
              <a:buClr>
                <a:srgbClr val="000000"/>
              </a:buClr>
              <a:buFont typeface="Arial"/>
              <a:buChar char="•"/>
            </a:pPr>
            <a:r>
              <a:rPr b="0" lang="en-US" sz="1800" spc="-1" strike="noStrike">
                <a:solidFill>
                  <a:srgbClr val="000000"/>
                </a:solidFill>
                <a:latin typeface="Times New Roman"/>
                <a:ea typeface="DejaVu Sans"/>
              </a:rPr>
              <a:t>1. </a:t>
            </a:r>
            <a:r>
              <a:rPr b="1" lang="en-US" sz="1800" spc="-1" strike="noStrike">
                <a:solidFill>
                  <a:srgbClr val="000000"/>
                </a:solidFill>
                <a:latin typeface="Times New Roman"/>
                <a:ea typeface="DejaVu Sans"/>
              </a:rPr>
              <a:t>Real-time Threat Detection Deployment : </a:t>
            </a:r>
            <a:r>
              <a:rPr b="0" lang="en-US" sz="1800" spc="-1" strike="noStrike">
                <a:solidFill>
                  <a:srgbClr val="000000"/>
                </a:solidFill>
                <a:latin typeface="Times New Roman"/>
                <a:ea typeface="DejaVu Sans"/>
              </a:rPr>
              <a:t>Deploy the application in public areas like airports, malls, or schools.</a:t>
            </a:r>
            <a:endParaRPr b="0" lang="en-US" sz="1800" spc="-1" strike="noStrike">
              <a:latin typeface="Arial"/>
            </a:endParaRPr>
          </a:p>
          <a:p>
            <a:pPr>
              <a:lnSpc>
                <a:spcPct val="150000"/>
              </a:lnSpc>
              <a:spcAft>
                <a:spcPts val="601"/>
              </a:spcAft>
              <a:buNone/>
            </a:pPr>
            <a:endParaRPr b="0" lang="en-US" sz="1800" spc="-1" strike="noStrike">
              <a:latin typeface="Arial"/>
            </a:endParaRPr>
          </a:p>
          <a:p>
            <a:pPr marL="216000" indent="-228600">
              <a:lnSpc>
                <a:spcPct val="150000"/>
              </a:lnSpc>
              <a:spcAft>
                <a:spcPts val="601"/>
              </a:spcAft>
              <a:buClr>
                <a:srgbClr val="000000"/>
              </a:buClr>
              <a:buFont typeface="Arial"/>
              <a:buChar char="•"/>
            </a:pPr>
            <a:r>
              <a:rPr b="0" lang="en-US" sz="1800" spc="-1" strike="noStrike">
                <a:solidFill>
                  <a:srgbClr val="000000"/>
                </a:solidFill>
                <a:latin typeface="Times New Roman"/>
                <a:ea typeface="DejaVu Sans"/>
              </a:rPr>
              <a:t>2. </a:t>
            </a:r>
            <a:r>
              <a:rPr b="1" lang="en-US" sz="1800" spc="-1" strike="noStrike">
                <a:solidFill>
                  <a:srgbClr val="000000"/>
                </a:solidFill>
                <a:latin typeface="Times New Roman"/>
                <a:ea typeface="DejaVu Sans"/>
              </a:rPr>
              <a:t>Cloud Integration for Scalable Monitoring:</a:t>
            </a:r>
            <a:r>
              <a:rPr b="0" lang="en-US" sz="1800" spc="-1" strike="noStrike">
                <a:solidFill>
                  <a:srgbClr val="000000"/>
                </a:solidFill>
                <a:latin typeface="Times New Roman"/>
                <a:ea typeface="DejaVu Sans"/>
              </a:rPr>
              <a:t> Use AWS services such as Lambda, Rekognition, or SageMaker to enable scalable processing.Store and analyze long-term logs with AWS CloudWatch or Athena for retrospective insights.</a:t>
            </a:r>
            <a:endParaRPr b="0" lang="en-US" sz="1800" spc="-1" strike="noStrike">
              <a:latin typeface="Arial"/>
            </a:endParaRPr>
          </a:p>
          <a:p>
            <a:pPr>
              <a:lnSpc>
                <a:spcPct val="150000"/>
              </a:lnSpc>
              <a:spcAft>
                <a:spcPts val="601"/>
              </a:spcAft>
              <a:buNone/>
            </a:pPr>
            <a:endParaRPr b="0" lang="en-US" sz="1800" spc="-1" strike="noStrike">
              <a:latin typeface="Arial"/>
            </a:endParaRPr>
          </a:p>
          <a:p>
            <a:pPr marL="216000" indent="-228600">
              <a:lnSpc>
                <a:spcPct val="150000"/>
              </a:lnSpc>
              <a:spcAft>
                <a:spcPts val="601"/>
              </a:spcAft>
              <a:buClr>
                <a:srgbClr val="000000"/>
              </a:buClr>
              <a:buFont typeface="Arial"/>
              <a:buChar char="•"/>
            </a:pPr>
            <a:r>
              <a:rPr b="0" lang="en-US" sz="1800" spc="-1" strike="noStrike">
                <a:solidFill>
                  <a:srgbClr val="000000"/>
                </a:solidFill>
                <a:latin typeface="Times New Roman"/>
                <a:ea typeface="DejaVu Sans"/>
              </a:rPr>
              <a:t>3. </a:t>
            </a:r>
            <a:r>
              <a:rPr b="1" lang="en-US" sz="1800" spc="-1" strike="noStrike">
                <a:solidFill>
                  <a:srgbClr val="000000"/>
                </a:solidFill>
                <a:latin typeface="Times New Roman"/>
                <a:ea typeface="DejaVu Sans"/>
              </a:rPr>
              <a:t>Security and Authentication:</a:t>
            </a:r>
            <a:r>
              <a:rPr b="0" lang="en-US" sz="1800" spc="-1" strike="noStrike">
                <a:solidFill>
                  <a:srgbClr val="000000"/>
                </a:solidFill>
                <a:latin typeface="Times New Roman"/>
                <a:ea typeface="DejaVu Sans"/>
              </a:rPr>
              <a:t>Secure dashboards and alert systems with user authentication using AWS Cognito or Firebase.</a:t>
            </a:r>
            <a:endParaRPr b="0" lang="en-US" sz="1800" spc="-1" strike="noStrike">
              <a:latin typeface="Arial"/>
            </a:endParaRPr>
          </a:p>
          <a:p>
            <a:pPr>
              <a:lnSpc>
                <a:spcPct val="150000"/>
              </a:lnSpc>
              <a:spcAft>
                <a:spcPts val="601"/>
              </a:spcAft>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30" name="Rectangle 9"/>
          <p:cNvSpPr/>
          <p:nvPr/>
        </p:nvSpPr>
        <p:spPr>
          <a:xfrm>
            <a:off x="0" y="0"/>
            <a:ext cx="12191040" cy="6856920"/>
          </a:xfrm>
          <a:prstGeom prst="rect">
            <a:avLst/>
          </a:prstGeom>
          <a:solidFill>
            <a:srgbClr val="ffffff"/>
          </a:solidFill>
          <a:ln w="19080">
            <a:noFill/>
          </a:ln>
        </p:spPr>
        <p:style>
          <a:lnRef idx="0"/>
          <a:fillRef idx="0"/>
          <a:effectRef idx="0"/>
          <a:fontRef idx="minor"/>
        </p:style>
      </p:sp>
      <p:sp>
        <p:nvSpPr>
          <p:cNvPr id="231" name="Rectangle 11"/>
          <p:cNvSpPr/>
          <p:nvPr/>
        </p:nvSpPr>
        <p:spPr>
          <a:xfrm>
            <a:off x="0" y="0"/>
            <a:ext cx="12191400" cy="1599480"/>
          </a:xfrm>
          <a:prstGeom prst="rect">
            <a:avLst/>
          </a:prstGeom>
          <a:solidFill>
            <a:srgbClr val="cccccc"/>
          </a:solidFill>
          <a:ln w="9360">
            <a:solidFill>
              <a:srgbClr val="e1e1e1"/>
            </a:solidFill>
            <a:miter/>
          </a:ln>
          <a:effectLst>
            <a:outerShdw blurRad="50760" dir="2700000" dist="37674" rotWithShape="0">
              <a:srgbClr val="d9d9d9">
                <a:alpha val="50000"/>
              </a:srgbClr>
            </a:outerShdw>
          </a:effectLst>
        </p:spPr>
        <p:style>
          <a:lnRef idx="0"/>
          <a:fillRef idx="0"/>
          <a:effectRef idx="0"/>
          <a:fontRef idx="minor"/>
        </p:style>
      </p:sp>
      <p:sp>
        <p:nvSpPr>
          <p:cNvPr id="232" name="Title 1"/>
          <p:cNvSpPr/>
          <p:nvPr/>
        </p:nvSpPr>
        <p:spPr>
          <a:xfrm>
            <a:off x="1115640" y="548640"/>
            <a:ext cx="10167120" cy="117864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spcAft>
                <a:spcPts val="601"/>
              </a:spcAft>
              <a:buNone/>
            </a:pPr>
            <a:r>
              <a:rPr b="1" lang="en-US" sz="4000" spc="-1" strike="noStrike">
                <a:solidFill>
                  <a:srgbClr val="000000"/>
                </a:solidFill>
                <a:latin typeface="Times New Roman"/>
                <a:ea typeface="DejaVu Sans"/>
              </a:rPr>
              <a:t>REFERENCES</a:t>
            </a:r>
            <a:endParaRPr b="0" lang="en-US" sz="4000" spc="-1" strike="noStrike">
              <a:latin typeface="Arial"/>
            </a:endParaRPr>
          </a:p>
        </p:txBody>
      </p:sp>
      <p:sp>
        <p:nvSpPr>
          <p:cNvPr id="233" name="TextBox 5"/>
          <p:cNvSpPr/>
          <p:nvPr/>
        </p:nvSpPr>
        <p:spPr>
          <a:xfrm>
            <a:off x="828000" y="2409480"/>
            <a:ext cx="10908360" cy="2970000"/>
          </a:xfrm>
          <a:prstGeom prst="rect">
            <a:avLst/>
          </a:prstGeom>
          <a:noFill/>
          <a:ln w="0">
            <a:noFill/>
          </a:ln>
        </p:spPr>
        <p:style>
          <a:lnRef idx="0"/>
          <a:fillRef idx="0"/>
          <a:effectRef idx="0"/>
          <a:fontRef idx="minor"/>
        </p:style>
        <p:txBody>
          <a:bodyPr numCol="1" spcCol="0" lIns="90000" rIns="90000" tIns="45000" bIns="45000" anchor="t">
            <a:spAutoFit/>
          </a:bodyPr>
          <a:p>
            <a:pPr marL="228600" indent="-228600">
              <a:lnSpc>
                <a:spcPct val="150000"/>
              </a:lnSpc>
              <a:buClr>
                <a:srgbClr val="2da0f1"/>
              </a:buClr>
              <a:buFont typeface="Symbol"/>
              <a:buChar char=""/>
            </a:pPr>
            <a:r>
              <a:rPr b="0" lang="en-IN" sz="1800" spc="-1" strike="noStrike">
                <a:solidFill>
                  <a:srgbClr val="000000"/>
                </a:solidFill>
                <a:highlight>
                  <a:srgbClr val="ffffff"/>
                </a:highlight>
                <a:latin typeface="Times New Roman"/>
                <a:ea typeface="DejaVu Sans"/>
              </a:rPr>
              <a:t>[1]. K-means Clustering for Color-Based Detection – Proposed by J. MacQueen (1970)</a:t>
            </a:r>
            <a:endParaRPr b="0" lang="en-US" sz="1800" spc="-1" strike="noStrike">
              <a:latin typeface="Arial"/>
            </a:endParaRPr>
          </a:p>
          <a:p>
            <a:pPr marL="228600" indent="-228600">
              <a:lnSpc>
                <a:spcPct val="150000"/>
              </a:lnSpc>
              <a:buClr>
                <a:srgbClr val="2da0f1"/>
              </a:buClr>
              <a:buFont typeface="Symbol"/>
              <a:buChar char=""/>
            </a:pPr>
            <a:r>
              <a:rPr b="0" lang="en-IN" sz="1800" spc="-1" strike="noStrike">
                <a:solidFill>
                  <a:srgbClr val="000000"/>
                </a:solidFill>
                <a:highlight>
                  <a:srgbClr val="ffffff"/>
                </a:highlight>
                <a:latin typeface="Times New Roman"/>
                <a:ea typeface="DejaVu Sans"/>
              </a:rPr>
              <a:t>[2]. University of New Brunswick - CICIDS Projects – Led by John F. Canny (1986)</a:t>
            </a:r>
            <a:endParaRPr b="0" lang="en-US" sz="1800" spc="-1" strike="noStrike">
              <a:latin typeface="Arial"/>
            </a:endParaRPr>
          </a:p>
          <a:p>
            <a:pPr marL="228600" indent="-228600">
              <a:lnSpc>
                <a:spcPct val="150000"/>
              </a:lnSpc>
              <a:buClr>
                <a:srgbClr val="2da0f1"/>
              </a:buClr>
              <a:buFont typeface="Symbol"/>
              <a:buChar char=""/>
            </a:pPr>
            <a:r>
              <a:rPr b="0" lang="en-IN" sz="1800" spc="-1" strike="noStrike">
                <a:solidFill>
                  <a:srgbClr val="000000"/>
                </a:solidFill>
                <a:highlight>
                  <a:srgbClr val="ffffff"/>
                </a:highlight>
                <a:latin typeface="Times New Roman"/>
                <a:ea typeface="DejaVu Sans"/>
              </a:rPr>
              <a:t>[3]. Simple Object Tracking using Lucas-Kanade Optical Flow – Proposed by Bruce D. Lucas and Takeo Kanade (1981)</a:t>
            </a:r>
            <a:endParaRPr b="0" lang="en-US" sz="1800" spc="-1" strike="noStrike">
              <a:latin typeface="Arial"/>
            </a:endParaRPr>
          </a:p>
          <a:p>
            <a:pPr marL="228600" indent="-228600">
              <a:lnSpc>
                <a:spcPct val="150000"/>
              </a:lnSpc>
              <a:buClr>
                <a:srgbClr val="2da0f1"/>
              </a:buClr>
              <a:buFont typeface="Symbol"/>
              <a:buChar char=""/>
            </a:pPr>
            <a:r>
              <a:rPr b="0" lang="en-IN" sz="1800" spc="-1" strike="noStrike">
                <a:solidFill>
                  <a:srgbClr val="000000"/>
                </a:solidFill>
                <a:highlight>
                  <a:srgbClr val="ffffff"/>
                </a:highlight>
                <a:latin typeface="Times New Roman"/>
                <a:ea typeface="DejaVu Sans"/>
              </a:rPr>
              <a:t>[4].Background Subtraction using OpenCV (KNN or MOG2) – Proposed by P. KaewTraKulPong and R. Bowden (2001)</a:t>
            </a:r>
            <a:endParaRPr b="0" lang="en-US" sz="1800" spc="-1" strike="noStrike">
              <a:latin typeface="Arial"/>
            </a:endParaRPr>
          </a:p>
          <a:p>
            <a:pPr marL="228600" indent="-228600">
              <a:lnSpc>
                <a:spcPct val="150000"/>
              </a:lnSpc>
              <a:buClr>
                <a:srgbClr val="2da0f1"/>
              </a:buClr>
              <a:buFont typeface="Symbol"/>
              <a:buChar char=""/>
            </a:pPr>
            <a:r>
              <a:rPr b="0" lang="en-IN" sz="1800" spc="-1" strike="noStrike">
                <a:solidFill>
                  <a:srgbClr val="000000"/>
                </a:solidFill>
                <a:highlight>
                  <a:srgbClr val="ffffff"/>
                </a:highlight>
                <a:latin typeface="Times New Roman"/>
                <a:ea typeface="DejaVu Sans"/>
              </a:rPr>
              <a:t>[5].PCA (Principal Component Analysis) for Object Detection – Authored by Kaiser and Rice (1965)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0" name="Rectangle 64"/>
          <p:cNvSpPr/>
          <p:nvPr/>
        </p:nvSpPr>
        <p:spPr>
          <a:xfrm>
            <a:off x="0" y="0"/>
            <a:ext cx="12191040" cy="6856920"/>
          </a:xfrm>
          <a:prstGeom prst="rect">
            <a:avLst/>
          </a:prstGeom>
          <a:solidFill>
            <a:srgbClr val="ffffff"/>
          </a:solidFill>
          <a:ln w="12600">
            <a:noFill/>
          </a:ln>
        </p:spPr>
        <p:style>
          <a:lnRef idx="0"/>
          <a:fillRef idx="0"/>
          <a:effectRef idx="0"/>
          <a:fontRef idx="minor"/>
        </p:style>
      </p:sp>
      <p:sp>
        <p:nvSpPr>
          <p:cNvPr id="131" name="Rectangle 65"/>
          <p:cNvSpPr/>
          <p:nvPr/>
        </p:nvSpPr>
        <p:spPr>
          <a:xfrm>
            <a:off x="0" y="0"/>
            <a:ext cx="6094800" cy="6856920"/>
          </a:xfrm>
          <a:prstGeom prst="rect">
            <a:avLst/>
          </a:prstGeom>
          <a:blipFill rotWithShape="0">
            <a:blip r:embed="rId1"/>
            <a:srcRect/>
            <a:tile/>
          </a:blipFill>
          <a:ln w="19080">
            <a:noFill/>
          </a:ln>
        </p:spPr>
        <p:style>
          <a:lnRef idx="0"/>
          <a:fillRef idx="0"/>
          <a:effectRef idx="0"/>
          <a:fontRef idx="minor"/>
        </p:style>
      </p:sp>
      <p:sp>
        <p:nvSpPr>
          <p:cNvPr id="132" name="Rectangle 66"/>
          <p:cNvSpPr/>
          <p:nvPr/>
        </p:nvSpPr>
        <p:spPr>
          <a:xfrm>
            <a:off x="1371600" y="1371600"/>
            <a:ext cx="3353400" cy="4113720"/>
          </a:xfrm>
          <a:prstGeom prst="rect">
            <a:avLst/>
          </a:prstGeom>
          <a:solidFill>
            <a:srgbClr val="ffffff"/>
          </a:solidFill>
          <a:ln w="19080">
            <a:noFill/>
          </a:ln>
        </p:spPr>
        <p:style>
          <a:lnRef idx="0"/>
          <a:fillRef idx="0"/>
          <a:effectRef idx="0"/>
          <a:fontRef idx="minor"/>
        </p:style>
      </p:sp>
      <p:sp>
        <p:nvSpPr>
          <p:cNvPr id="133" name="Title 1"/>
          <p:cNvSpPr/>
          <p:nvPr/>
        </p:nvSpPr>
        <p:spPr>
          <a:xfrm>
            <a:off x="1697400" y="1765800"/>
            <a:ext cx="2695680" cy="3325320"/>
          </a:xfrm>
          <a:prstGeom prst="rect">
            <a:avLst/>
          </a:prstGeom>
          <a:noFill/>
          <a:ln w="0">
            <a:noFill/>
          </a:ln>
        </p:spPr>
        <p:style>
          <a:lnRef idx="0"/>
          <a:fillRef idx="0"/>
          <a:effectRef idx="0"/>
          <a:fontRef idx="minor"/>
        </p:style>
        <p:txBody>
          <a:bodyPr lIns="90000" rIns="90000" tIns="45000" bIns="45000" anchor="ctr">
            <a:normAutofit/>
          </a:bodyPr>
          <a:p>
            <a:pPr algn="ctr">
              <a:lnSpc>
                <a:spcPct val="90000"/>
              </a:lnSpc>
              <a:spcAft>
                <a:spcPts val="601"/>
              </a:spcAft>
              <a:buNone/>
            </a:pPr>
            <a:r>
              <a:rPr b="1" lang="en-US" sz="4000" spc="-1" strike="noStrike">
                <a:solidFill>
                  <a:srgbClr val="595959"/>
                </a:solidFill>
                <a:latin typeface="Times New Roman"/>
                <a:ea typeface="DejaVu Sans"/>
              </a:rPr>
              <a:t>AGENDA</a:t>
            </a:r>
            <a:endParaRPr b="0" lang="en-US" sz="4000" spc="-1" strike="noStrike">
              <a:latin typeface="Arial"/>
            </a:endParaRPr>
          </a:p>
        </p:txBody>
      </p:sp>
      <p:sp>
        <p:nvSpPr>
          <p:cNvPr id="134" name="Content Placeholder 2"/>
          <p:cNvSpPr/>
          <p:nvPr/>
        </p:nvSpPr>
        <p:spPr>
          <a:xfrm>
            <a:off x="6800760" y="457200"/>
            <a:ext cx="4908960" cy="6031440"/>
          </a:xfrm>
          <a:prstGeom prst="rect">
            <a:avLst/>
          </a:prstGeom>
          <a:noFill/>
          <a:ln w="0">
            <a:noFill/>
          </a:ln>
        </p:spPr>
        <p:style>
          <a:lnRef idx="0"/>
          <a:fillRef idx="0"/>
          <a:effectRef idx="0"/>
          <a:fontRef idx="minor"/>
        </p:style>
        <p:txBody>
          <a:bodyPr lIns="90000" rIns="90000" tIns="45000" bIns="45000" anchor="ctr">
            <a:noAutofit/>
          </a:bodyPr>
          <a:p>
            <a:pPr marL="114480" indent="-274320" algn="just">
              <a:lnSpc>
                <a:spcPct val="100000"/>
              </a:lnSpc>
              <a:spcBef>
                <a:spcPts val="1001"/>
              </a:spcBef>
              <a:buClr>
                <a:srgbClr val="156082"/>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Abstract</a:t>
            </a:r>
            <a:endParaRPr b="0" lang="en-US" sz="1800" spc="-1" strike="noStrike">
              <a:latin typeface="Arial"/>
            </a:endParaRPr>
          </a:p>
          <a:p>
            <a:pPr marL="114480" indent="-274320">
              <a:lnSpc>
                <a:spcPct val="100000"/>
              </a:lnSpc>
              <a:spcBef>
                <a:spcPts val="1001"/>
              </a:spcBef>
              <a:buClr>
                <a:srgbClr val="156082"/>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Introduction</a:t>
            </a:r>
            <a:endParaRPr b="0" lang="en-US" sz="1800" spc="-1" strike="noStrike">
              <a:latin typeface="Arial"/>
            </a:endParaRPr>
          </a:p>
          <a:p>
            <a:pPr marL="114480" indent="-274320">
              <a:lnSpc>
                <a:spcPct val="100000"/>
              </a:lnSpc>
              <a:spcBef>
                <a:spcPts val="1001"/>
              </a:spcBef>
              <a:buClr>
                <a:srgbClr val="156082"/>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Literature Review</a:t>
            </a:r>
            <a:endParaRPr b="0" lang="en-US" sz="1800" spc="-1" strike="noStrike">
              <a:latin typeface="Arial"/>
            </a:endParaRPr>
          </a:p>
          <a:p>
            <a:pPr marL="114480" indent="-274320">
              <a:lnSpc>
                <a:spcPct val="100000"/>
              </a:lnSpc>
              <a:spcBef>
                <a:spcPts val="1001"/>
              </a:spcBef>
              <a:buClr>
                <a:srgbClr val="156082"/>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Software and Hardware Requirements</a:t>
            </a:r>
            <a:endParaRPr b="0" lang="en-US" sz="1800" spc="-1" strike="noStrike">
              <a:latin typeface="Arial"/>
            </a:endParaRPr>
          </a:p>
          <a:p>
            <a:pPr marL="114480" indent="-274320">
              <a:lnSpc>
                <a:spcPct val="100000"/>
              </a:lnSpc>
              <a:spcBef>
                <a:spcPts val="1001"/>
              </a:spcBef>
              <a:buClr>
                <a:srgbClr val="156082"/>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Existed system and Proposed system</a:t>
            </a:r>
            <a:endParaRPr b="0" lang="en-US" sz="1800" spc="-1" strike="noStrike">
              <a:latin typeface="Arial"/>
            </a:endParaRPr>
          </a:p>
          <a:p>
            <a:pPr marL="114480" indent="-274320">
              <a:lnSpc>
                <a:spcPct val="100000"/>
              </a:lnSpc>
              <a:spcBef>
                <a:spcPts val="1001"/>
              </a:spcBef>
              <a:buClr>
                <a:srgbClr val="156082"/>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Objective and scope of the project</a:t>
            </a:r>
            <a:endParaRPr b="0" lang="en-US" sz="1800" spc="-1" strike="noStrike">
              <a:latin typeface="Arial"/>
            </a:endParaRPr>
          </a:p>
          <a:p>
            <a:pPr marL="114480" indent="-274320">
              <a:lnSpc>
                <a:spcPct val="100000"/>
              </a:lnSpc>
              <a:spcBef>
                <a:spcPts val="1001"/>
              </a:spcBef>
              <a:buClr>
                <a:srgbClr val="156082"/>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Architecture of the project</a:t>
            </a:r>
            <a:endParaRPr b="0" lang="en-US" sz="1800" spc="-1" strike="noStrike">
              <a:latin typeface="Arial"/>
            </a:endParaRPr>
          </a:p>
          <a:p>
            <a:pPr marL="114480" indent="-274320">
              <a:lnSpc>
                <a:spcPct val="100000"/>
              </a:lnSpc>
              <a:spcBef>
                <a:spcPts val="1001"/>
              </a:spcBef>
              <a:buClr>
                <a:srgbClr val="156082"/>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Algorithms used and how it is working</a:t>
            </a:r>
            <a:endParaRPr b="0" lang="en-US" sz="1800" spc="-1" strike="noStrike">
              <a:latin typeface="Arial"/>
            </a:endParaRPr>
          </a:p>
          <a:p>
            <a:pPr marL="114480" indent="-274320">
              <a:lnSpc>
                <a:spcPct val="100000"/>
              </a:lnSpc>
              <a:spcBef>
                <a:spcPts val="1001"/>
              </a:spcBef>
              <a:buClr>
                <a:srgbClr val="156082"/>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Sample outputs and graphs</a:t>
            </a:r>
            <a:endParaRPr b="0" lang="en-US" sz="1800" spc="-1" strike="noStrike">
              <a:latin typeface="Arial"/>
            </a:endParaRPr>
          </a:p>
          <a:p>
            <a:pPr marL="114480" indent="-274320">
              <a:lnSpc>
                <a:spcPct val="100000"/>
              </a:lnSpc>
              <a:spcBef>
                <a:spcPts val="1001"/>
              </a:spcBef>
              <a:buClr>
                <a:srgbClr val="156082"/>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Conclusion</a:t>
            </a:r>
            <a:endParaRPr b="0" lang="en-US" sz="1800" spc="-1" strike="noStrike">
              <a:latin typeface="Arial"/>
            </a:endParaRPr>
          </a:p>
          <a:p>
            <a:pPr marL="114480" indent="-274320">
              <a:lnSpc>
                <a:spcPct val="100000"/>
              </a:lnSpc>
              <a:spcBef>
                <a:spcPts val="1001"/>
              </a:spcBef>
              <a:buClr>
                <a:srgbClr val="156082"/>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Future scope</a:t>
            </a:r>
            <a:endParaRPr b="0" lang="en-US" sz="1800" spc="-1" strike="noStrike">
              <a:latin typeface="Arial"/>
            </a:endParaRPr>
          </a:p>
          <a:p>
            <a:pPr marL="114480" indent="-274320">
              <a:lnSpc>
                <a:spcPct val="100000"/>
              </a:lnSpc>
              <a:spcBef>
                <a:spcPts val="1001"/>
              </a:spcBef>
              <a:buClr>
                <a:srgbClr val="156082"/>
              </a:buClr>
              <a:buFont typeface="Arial"/>
              <a:buChar char="•"/>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References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34" name="Picture 3" descr="A blue and white envelope with a white square with a white sign&#10;&#10;AI-generated content may be incorrect."/>
          <p:cNvPicPr/>
          <p:nvPr/>
        </p:nvPicPr>
        <p:blipFill>
          <a:blip r:embed="rId1"/>
          <a:stretch/>
        </p:blipFill>
        <p:spPr>
          <a:xfrm>
            <a:off x="-7200" y="-1440"/>
            <a:ext cx="12205440" cy="685944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5" name="Rectangle 58"/>
          <p:cNvSpPr/>
          <p:nvPr/>
        </p:nvSpPr>
        <p:spPr>
          <a:xfrm>
            <a:off x="0" y="0"/>
            <a:ext cx="12190680" cy="6856920"/>
          </a:xfrm>
          <a:prstGeom prst="rect">
            <a:avLst/>
          </a:prstGeom>
          <a:solidFill>
            <a:srgbClr val="ffffff"/>
          </a:solidFill>
          <a:ln w="19080">
            <a:noFill/>
          </a:ln>
        </p:spPr>
        <p:style>
          <a:lnRef idx="0"/>
          <a:fillRef idx="0"/>
          <a:effectRef idx="0"/>
          <a:fontRef idx="minor"/>
        </p:style>
      </p:sp>
      <p:sp>
        <p:nvSpPr>
          <p:cNvPr id="136" name="Rectangle 60"/>
          <p:cNvSpPr/>
          <p:nvPr/>
        </p:nvSpPr>
        <p:spPr>
          <a:xfrm>
            <a:off x="0" y="0"/>
            <a:ext cx="12190680" cy="6856920"/>
          </a:xfrm>
          <a:prstGeom prst="rect">
            <a:avLst/>
          </a:prstGeom>
          <a:solidFill>
            <a:srgbClr val="ffffff"/>
          </a:solidFill>
          <a:ln w="19080">
            <a:noFill/>
          </a:ln>
        </p:spPr>
        <p:style>
          <a:lnRef idx="0"/>
          <a:fillRef idx="0"/>
          <a:effectRef idx="0"/>
          <a:fontRef idx="minor"/>
        </p:style>
      </p:sp>
      <p:sp>
        <p:nvSpPr>
          <p:cNvPr id="137" name="Title 1"/>
          <p:cNvSpPr/>
          <p:nvPr/>
        </p:nvSpPr>
        <p:spPr>
          <a:xfrm>
            <a:off x="1064160" y="113760"/>
            <a:ext cx="9832320" cy="1324440"/>
          </a:xfrm>
          <a:prstGeom prst="rect">
            <a:avLst/>
          </a:prstGeom>
          <a:noFill/>
          <a:ln w="0">
            <a:noFill/>
          </a:ln>
        </p:spPr>
        <p:style>
          <a:lnRef idx="0"/>
          <a:fillRef idx="0"/>
          <a:effectRef idx="0"/>
          <a:fontRef idx="minor"/>
        </p:style>
        <p:txBody>
          <a:bodyPr lIns="90000" rIns="90000" tIns="45000" bIns="45000" anchor="b">
            <a:normAutofit/>
          </a:bodyPr>
          <a:p>
            <a:pPr algn="ctr">
              <a:lnSpc>
                <a:spcPct val="90000"/>
              </a:lnSpc>
              <a:spcAft>
                <a:spcPts val="601"/>
              </a:spcAft>
              <a:buNone/>
            </a:pPr>
            <a:r>
              <a:rPr b="1" lang="en-US" sz="4000" spc="-1" strike="noStrike">
                <a:solidFill>
                  <a:srgbClr val="0e2841"/>
                </a:solidFill>
                <a:latin typeface="Times New Roman"/>
                <a:ea typeface="DejaVu Sans"/>
              </a:rPr>
              <a:t>ABSTRACT</a:t>
            </a:r>
            <a:endParaRPr b="0" lang="en-US" sz="4000" spc="-1" strike="noStrike">
              <a:latin typeface="Arial"/>
            </a:endParaRPr>
          </a:p>
        </p:txBody>
      </p:sp>
      <p:grpSp>
        <p:nvGrpSpPr>
          <p:cNvPr id="138" name="Group 62"/>
          <p:cNvGrpSpPr/>
          <p:nvPr/>
        </p:nvGrpSpPr>
        <p:grpSpPr>
          <a:xfrm>
            <a:off x="0" y="0"/>
            <a:ext cx="3344760" cy="2509920"/>
            <a:chOff x="0" y="0"/>
            <a:chExt cx="3344760" cy="2509920"/>
          </a:xfrm>
        </p:grpSpPr>
        <p:sp>
          <p:nvSpPr>
            <p:cNvPr id="139" name="Freeform: Shape 63"/>
            <p:cNvSpPr/>
            <p:nvPr/>
          </p:nvSpPr>
          <p:spPr>
            <a:xfrm>
              <a:off x="360" y="0"/>
              <a:ext cx="3329640" cy="2315520"/>
            </a:xfrm>
            <a:custGeom>
              <a:avLst/>
              <a:gdLst/>
              <a:ah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rotWithShape="0">
              <a:gsLst>
                <a:gs pos="0">
                  <a:srgbClr val="cccccc">
                    <a:alpha val="10196"/>
                  </a:srgbClr>
                </a:gs>
                <a:gs pos="100000">
                  <a:srgbClr val="3465a4">
                    <a:alpha val="10196"/>
                  </a:srgbClr>
                </a:gs>
              </a:gsLst>
              <a:lin ang="12000000"/>
            </a:gradFill>
            <a:ln w="19080">
              <a:noFill/>
            </a:ln>
          </p:spPr>
          <p:style>
            <a:lnRef idx="0"/>
            <a:fillRef idx="0"/>
            <a:effectRef idx="0"/>
            <a:fontRef idx="minor"/>
          </p:style>
        </p:sp>
        <p:sp>
          <p:nvSpPr>
            <p:cNvPr id="140" name="Freeform: Shape 64"/>
            <p:cNvSpPr/>
            <p:nvPr/>
          </p:nvSpPr>
          <p:spPr>
            <a:xfrm>
              <a:off x="360" y="0"/>
              <a:ext cx="3329640" cy="2315520"/>
            </a:xfrm>
            <a:custGeom>
              <a:avLst/>
              <a:gdLst/>
              <a:ah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rotWithShape="0">
              <a:gsLst>
                <a:gs pos="0">
                  <a:srgbClr val="cccccc">
                    <a:alpha val="10196"/>
                  </a:srgbClr>
                </a:gs>
                <a:gs pos="100000">
                  <a:srgbClr val="3465a4">
                    <a:alpha val="10196"/>
                  </a:srgbClr>
                </a:gs>
              </a:gsLst>
              <a:lin ang="12000000"/>
            </a:gradFill>
            <a:ln w="19080">
              <a:noFill/>
            </a:ln>
          </p:spPr>
          <p:style>
            <a:lnRef idx="0"/>
            <a:fillRef idx="0"/>
            <a:effectRef idx="0"/>
            <a:fontRef idx="minor"/>
          </p:style>
        </p:sp>
        <p:sp>
          <p:nvSpPr>
            <p:cNvPr id="141" name="Freeform: Shape 65"/>
            <p:cNvSpPr/>
            <p:nvPr/>
          </p:nvSpPr>
          <p:spPr>
            <a:xfrm>
              <a:off x="0" y="0"/>
              <a:ext cx="3330360" cy="2334960"/>
            </a:xfrm>
            <a:custGeom>
              <a:avLst/>
              <a:gdLst/>
              <a:ah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rotWithShape="0">
              <a:gsLst>
                <a:gs pos="0">
                  <a:srgbClr val="cccccc">
                    <a:alpha val="10196"/>
                  </a:srgbClr>
                </a:gs>
                <a:gs pos="100000">
                  <a:srgbClr val="3465a4">
                    <a:alpha val="10196"/>
                  </a:srgbClr>
                </a:gs>
              </a:gsLst>
              <a:lin ang="12000000"/>
            </a:gradFill>
            <a:ln w="19080">
              <a:noFill/>
            </a:ln>
          </p:spPr>
          <p:style>
            <a:lnRef idx="0"/>
            <a:fillRef idx="0"/>
            <a:effectRef idx="0"/>
            <a:fontRef idx="minor"/>
          </p:style>
        </p:sp>
        <p:sp>
          <p:nvSpPr>
            <p:cNvPr id="142" name="Freeform: Shape 66"/>
            <p:cNvSpPr/>
            <p:nvPr/>
          </p:nvSpPr>
          <p:spPr>
            <a:xfrm>
              <a:off x="360" y="0"/>
              <a:ext cx="3344400" cy="2509920"/>
            </a:xfrm>
            <a:custGeom>
              <a:avLst/>
              <a:gdLst/>
              <a:ah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rotWithShape="0">
              <a:gsLst>
                <a:gs pos="0">
                  <a:srgbClr val="cccccc">
                    <a:alpha val="10196"/>
                  </a:srgbClr>
                </a:gs>
                <a:gs pos="100000">
                  <a:srgbClr val="3465a4">
                    <a:alpha val="10196"/>
                  </a:srgbClr>
                </a:gs>
              </a:gsLst>
              <a:lin ang="12000000"/>
            </a:gradFill>
            <a:ln w="19080">
              <a:noFill/>
            </a:ln>
          </p:spPr>
          <p:style>
            <a:lnRef idx="0"/>
            <a:fillRef idx="0"/>
            <a:effectRef idx="0"/>
            <a:fontRef idx="minor"/>
          </p:style>
        </p:sp>
      </p:grpSp>
      <p:sp>
        <p:nvSpPr>
          <p:cNvPr id="143" name="Content Placeholder 4"/>
          <p:cNvSpPr/>
          <p:nvPr/>
        </p:nvSpPr>
        <p:spPr>
          <a:xfrm>
            <a:off x="1143000" y="2057400"/>
            <a:ext cx="9371880" cy="4308120"/>
          </a:xfrm>
          <a:prstGeom prst="rect">
            <a:avLst/>
          </a:prstGeom>
          <a:noFill/>
          <a:ln w="0">
            <a:noFill/>
          </a:ln>
        </p:spPr>
        <p:style>
          <a:lnRef idx="0"/>
          <a:fillRef idx="0"/>
          <a:effectRef idx="0"/>
          <a:fontRef idx="minor"/>
        </p:style>
        <p:txBody>
          <a:bodyPr lIns="90000" rIns="90000" tIns="45000" bIns="45000" anchor="t">
            <a:noAutofit/>
          </a:bodyPr>
          <a:p>
            <a:pPr marL="343080" indent="-228600" algn="just">
              <a:lnSpc>
                <a:spcPct val="150000"/>
              </a:lnSpc>
              <a:spcBef>
                <a:spcPts val="1001"/>
              </a:spcBef>
              <a:buClr>
                <a:srgbClr val="156082"/>
              </a:buClr>
              <a:buFont typeface="Arial"/>
              <a:buChar char="•"/>
            </a:pPr>
            <a:r>
              <a:rPr b="0" lang="en-US" sz="1800" spc="-1" strike="noStrike">
                <a:solidFill>
                  <a:srgbClr val="0e2841"/>
                </a:solidFill>
                <a:latin typeface="Times New Roman"/>
                <a:ea typeface="DejaVu Sans"/>
              </a:rPr>
              <a:t>Smart Surveillance System with Real Time Threat Detection Using AWS using YOLOv5 for webcam and YOLOv8 for uploaded video analysis, integrated into a user-friendly Streamlit application.</a:t>
            </a:r>
            <a:endParaRPr b="0" lang="en-US" sz="1800" spc="-1" strike="noStrike">
              <a:latin typeface="Arial"/>
            </a:endParaRPr>
          </a:p>
          <a:p>
            <a:pPr marL="343080" indent="-228600" algn="just">
              <a:lnSpc>
                <a:spcPct val="150000"/>
              </a:lnSpc>
              <a:spcBef>
                <a:spcPts val="1001"/>
              </a:spcBef>
              <a:buClr>
                <a:srgbClr val="156082"/>
              </a:buClr>
              <a:buFont typeface="Arial"/>
              <a:buChar char="•"/>
            </a:pPr>
            <a:r>
              <a:rPr b="0" lang="en-US" sz="1800" spc="-1" strike="noStrike">
                <a:solidFill>
                  <a:srgbClr val="0e2841"/>
                </a:solidFill>
                <a:latin typeface="Times New Roman"/>
                <a:ea typeface="DejaVu Sans"/>
              </a:rPr>
              <a:t>Detection of dangerous objects (e.g., knife, gun, bomb) with real-time alerts delivered through AWS Simple Notification Service (SNS).</a:t>
            </a:r>
            <a:endParaRPr b="0" lang="en-US" sz="1800" spc="-1" strike="noStrike">
              <a:latin typeface="Arial"/>
            </a:endParaRPr>
          </a:p>
          <a:p>
            <a:pPr marL="343080" indent="-228600" algn="just">
              <a:lnSpc>
                <a:spcPct val="150000"/>
              </a:lnSpc>
              <a:spcBef>
                <a:spcPts val="1001"/>
              </a:spcBef>
              <a:buClr>
                <a:srgbClr val="156082"/>
              </a:buClr>
              <a:buFont typeface="Arial"/>
              <a:buChar char="•"/>
            </a:pPr>
            <a:r>
              <a:rPr b="0" lang="en-US" sz="1800" spc="-1" strike="noStrike">
                <a:solidFill>
                  <a:srgbClr val="0e2841"/>
                </a:solidFill>
                <a:latin typeface="Times New Roman"/>
                <a:ea typeface="DejaVu Sans"/>
              </a:rPr>
              <a:t>Automatic storage of detection data in AWS S3 and advanced visualization using Seaborn, Matplotlib, Plotly, and Altair for effective data interpretation.</a:t>
            </a:r>
            <a:endParaRPr b="0" lang="en-US" sz="1800" spc="-1" strike="noStrike">
              <a:latin typeface="Arial"/>
            </a:endParaRPr>
          </a:p>
        </p:txBody>
      </p:sp>
      <p:grpSp>
        <p:nvGrpSpPr>
          <p:cNvPr id="144" name="Group 68"/>
          <p:cNvGrpSpPr/>
          <p:nvPr/>
        </p:nvGrpSpPr>
        <p:grpSpPr>
          <a:xfrm>
            <a:off x="9828720" y="2979360"/>
            <a:ext cx="2367720" cy="3877560"/>
            <a:chOff x="9828720" y="2979360"/>
            <a:chExt cx="2367720" cy="3877560"/>
          </a:xfrm>
        </p:grpSpPr>
        <p:sp>
          <p:nvSpPr>
            <p:cNvPr id="145" name="Freeform: Shape 69"/>
            <p:cNvSpPr/>
            <p:nvPr/>
          </p:nvSpPr>
          <p:spPr>
            <a:xfrm rot="5400000">
              <a:off x="9073800" y="3734280"/>
              <a:ext cx="3877560" cy="2367720"/>
            </a:xfrm>
            <a:custGeom>
              <a:avLst/>
              <a:gdLst/>
              <a:ah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rotWithShape="0">
              <a:gsLst>
                <a:gs pos="0">
                  <a:srgbClr val="cccccc">
                    <a:alpha val="10196"/>
                  </a:srgbClr>
                </a:gs>
                <a:gs pos="100000">
                  <a:srgbClr val="156082">
                    <a:alpha val="10196"/>
                  </a:srgbClr>
                </a:gs>
              </a:gsLst>
              <a:lin ang="12000000"/>
            </a:gradFill>
            <a:ln w="19080">
              <a:noFill/>
            </a:ln>
          </p:spPr>
          <p:style>
            <a:lnRef idx="0"/>
            <a:fillRef idx="0"/>
            <a:effectRef idx="0"/>
            <a:fontRef idx="minor"/>
          </p:style>
        </p:sp>
        <p:sp>
          <p:nvSpPr>
            <p:cNvPr id="146" name="Freeform: Shape 70"/>
            <p:cNvSpPr/>
            <p:nvPr/>
          </p:nvSpPr>
          <p:spPr>
            <a:xfrm rot="5400000">
              <a:off x="9190440" y="3850920"/>
              <a:ext cx="3841560" cy="2170080"/>
            </a:xfrm>
            <a:custGeom>
              <a:avLst/>
              <a:gdLst/>
              <a:ah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rotWithShape="0">
              <a:gsLst>
                <a:gs pos="0">
                  <a:srgbClr val="cccccc">
                    <a:alpha val="10196"/>
                  </a:srgbClr>
                </a:gs>
                <a:gs pos="100000">
                  <a:srgbClr val="156082">
                    <a:alpha val="10196"/>
                  </a:srgbClr>
                </a:gs>
              </a:gsLst>
              <a:lin ang="12000000"/>
            </a:gradFill>
            <a:ln w="19080">
              <a:noFill/>
            </a:ln>
          </p:spPr>
          <p:style>
            <a:lnRef idx="0"/>
            <a:fillRef idx="0"/>
            <a:effectRef idx="0"/>
            <a:fontRef idx="minor"/>
          </p:style>
        </p:sp>
        <p:sp>
          <p:nvSpPr>
            <p:cNvPr id="147" name="Freeform: Shape 71"/>
            <p:cNvSpPr/>
            <p:nvPr/>
          </p:nvSpPr>
          <p:spPr>
            <a:xfrm rot="5400000">
              <a:off x="9211680" y="3872160"/>
              <a:ext cx="3837960" cy="2131560"/>
            </a:xfrm>
            <a:custGeom>
              <a:avLst/>
              <a:gdLst/>
              <a:ah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rotWithShape="0">
              <a:gsLst>
                <a:gs pos="0">
                  <a:srgbClr val="cccccc">
                    <a:alpha val="10196"/>
                  </a:srgbClr>
                </a:gs>
                <a:gs pos="100000">
                  <a:srgbClr val="156082">
                    <a:alpha val="10196"/>
                  </a:srgbClr>
                </a:gs>
              </a:gsLst>
              <a:lin ang="12000000"/>
            </a:gradFill>
            <a:ln w="19080">
              <a:noFill/>
            </a:ln>
          </p:spPr>
          <p:style>
            <a:lnRef idx="0"/>
            <a:fillRef idx="0"/>
            <a:effectRef idx="0"/>
            <a:fontRef idx="minor"/>
          </p:style>
        </p:sp>
        <p:sp>
          <p:nvSpPr>
            <p:cNvPr id="148" name="Freeform: Shape 72"/>
            <p:cNvSpPr/>
            <p:nvPr/>
          </p:nvSpPr>
          <p:spPr>
            <a:xfrm rot="5400000">
              <a:off x="9211680" y="3872160"/>
              <a:ext cx="3837960" cy="2131560"/>
            </a:xfrm>
            <a:custGeom>
              <a:avLst/>
              <a:gdLst/>
              <a:ah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rotWithShape="0">
              <a:gsLst>
                <a:gs pos="0">
                  <a:srgbClr val="cccccc">
                    <a:alpha val="10196"/>
                  </a:srgbClr>
                </a:gs>
                <a:gs pos="100000">
                  <a:srgbClr val="156082">
                    <a:alpha val="10196"/>
                  </a:srgbClr>
                </a:gs>
              </a:gsLst>
              <a:lin ang="12000000"/>
            </a:gradFill>
            <a:ln w="19080">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9" name="Rectangle 25"/>
          <p:cNvSpPr/>
          <p:nvPr/>
        </p:nvSpPr>
        <p:spPr>
          <a:xfrm>
            <a:off x="0" y="0"/>
            <a:ext cx="12191040" cy="6856920"/>
          </a:xfrm>
          <a:prstGeom prst="rect">
            <a:avLst/>
          </a:prstGeom>
          <a:solidFill>
            <a:srgbClr val="ffffff"/>
          </a:solidFill>
          <a:ln w="12600">
            <a:noFill/>
          </a:ln>
        </p:spPr>
        <p:style>
          <a:lnRef idx="0"/>
          <a:fillRef idx="0"/>
          <a:effectRef idx="0"/>
          <a:fontRef idx="minor"/>
        </p:style>
      </p:sp>
      <p:sp>
        <p:nvSpPr>
          <p:cNvPr id="150" name="Freeform: Shape 11"/>
          <p:cNvSpPr/>
          <p:nvPr/>
        </p:nvSpPr>
        <p:spPr>
          <a:xfrm>
            <a:off x="72000" y="0"/>
            <a:ext cx="12191040" cy="2294280"/>
          </a:xfrm>
          <a:custGeom>
            <a:avLst/>
            <a:gdLst/>
            <a:ahLst/>
            <a:rect l="l" t="t" r="r" b="b"/>
            <a:pathLst>
              <a:path w="12192000" h="2079137">
                <a:moveTo>
                  <a:pt x="12160143" y="831692"/>
                </a:moveTo>
                <a:lnTo>
                  <a:pt x="12159112" y="833361"/>
                </a:lnTo>
                <a:cubicBezTo>
                  <a:pt x="12157915" y="833832"/>
                  <a:pt x="12157402" y="833649"/>
                  <a:pt x="12158912" y="832430"/>
                </a:cubicBezTo>
                <a:close/>
                <a:moveTo>
                  <a:pt x="0" y="0"/>
                </a:moveTo>
                <a:lnTo>
                  <a:pt x="12192000" y="0"/>
                </a:lnTo>
                <a:lnTo>
                  <a:pt x="12192000" y="558063"/>
                </a:lnTo>
                <a:lnTo>
                  <a:pt x="12189259" y="810508"/>
                </a:lnTo>
                <a:lnTo>
                  <a:pt x="12170847" y="825280"/>
                </a:lnTo>
                <a:lnTo>
                  <a:pt x="12160143" y="831692"/>
                </a:lnTo>
                <a:lnTo>
                  <a:pt x="12163806" y="825759"/>
                </a:lnTo>
                <a:cubicBezTo>
                  <a:pt x="12125449" y="821525"/>
                  <a:pt x="12082203" y="824698"/>
                  <a:pt x="12056557" y="810176"/>
                </a:cubicBezTo>
                <a:cubicBezTo>
                  <a:pt x="12050902" y="790976"/>
                  <a:pt x="11923731" y="799312"/>
                  <a:pt x="11900316" y="789618"/>
                </a:cubicBezTo>
                <a:cubicBezTo>
                  <a:pt x="11841702" y="803374"/>
                  <a:pt x="11823963" y="832645"/>
                  <a:pt x="11791206" y="824176"/>
                </a:cubicBezTo>
                <a:cubicBezTo>
                  <a:pt x="11768977" y="817380"/>
                  <a:pt x="11683857" y="828947"/>
                  <a:pt x="11659257" y="800841"/>
                </a:cubicBezTo>
                <a:cubicBezTo>
                  <a:pt x="11617173" y="818107"/>
                  <a:pt x="11602556" y="790694"/>
                  <a:pt x="11569789" y="797135"/>
                </a:cubicBezTo>
                <a:cubicBezTo>
                  <a:pt x="11498310" y="795094"/>
                  <a:pt x="11458472" y="819882"/>
                  <a:pt x="11367885" y="791985"/>
                </a:cubicBezTo>
                <a:cubicBezTo>
                  <a:pt x="11325508" y="798158"/>
                  <a:pt x="11266580" y="755023"/>
                  <a:pt x="11174663" y="788721"/>
                </a:cubicBezTo>
                <a:cubicBezTo>
                  <a:pt x="11122703" y="792192"/>
                  <a:pt x="11150009" y="775410"/>
                  <a:pt x="11068220" y="786994"/>
                </a:cubicBezTo>
                <a:cubicBezTo>
                  <a:pt x="11046931" y="759861"/>
                  <a:pt x="10919185" y="793102"/>
                  <a:pt x="10893266" y="794013"/>
                </a:cubicBezTo>
                <a:cubicBezTo>
                  <a:pt x="10874184" y="776189"/>
                  <a:pt x="10862860" y="788743"/>
                  <a:pt x="10844025" y="789857"/>
                </a:cubicBezTo>
                <a:cubicBezTo>
                  <a:pt x="10836453" y="779294"/>
                  <a:pt x="10820690" y="778184"/>
                  <a:pt x="10814353" y="789010"/>
                </a:cubicBezTo>
                <a:cubicBezTo>
                  <a:pt x="10819669" y="816016"/>
                  <a:pt x="10754019" y="789067"/>
                  <a:pt x="10748393" y="806738"/>
                </a:cubicBezTo>
                <a:cubicBezTo>
                  <a:pt x="10687156" y="807873"/>
                  <a:pt x="10550299" y="781800"/>
                  <a:pt x="10468256" y="778733"/>
                </a:cubicBezTo>
                <a:cubicBezTo>
                  <a:pt x="10436666" y="770025"/>
                  <a:pt x="10371995" y="797252"/>
                  <a:pt x="10256131" y="788332"/>
                </a:cubicBezTo>
                <a:cubicBezTo>
                  <a:pt x="10240995" y="781626"/>
                  <a:pt x="10182664" y="765742"/>
                  <a:pt x="10177442" y="777371"/>
                </a:cubicBezTo>
                <a:cubicBezTo>
                  <a:pt x="10141447" y="775683"/>
                  <a:pt x="10030323" y="810071"/>
                  <a:pt x="10006086" y="792651"/>
                </a:cubicBezTo>
                <a:cubicBezTo>
                  <a:pt x="10009448" y="818833"/>
                  <a:pt x="9960389" y="791426"/>
                  <a:pt x="9952382" y="815411"/>
                </a:cubicBezTo>
                <a:lnTo>
                  <a:pt x="9926457" y="827295"/>
                </a:lnTo>
                <a:lnTo>
                  <a:pt x="9843405" y="867046"/>
                </a:lnTo>
                <a:lnTo>
                  <a:pt x="9830866" y="875047"/>
                </a:lnTo>
                <a:lnTo>
                  <a:pt x="9801807" y="872272"/>
                </a:lnTo>
                <a:lnTo>
                  <a:pt x="9785653" y="861743"/>
                </a:lnTo>
                <a:lnTo>
                  <a:pt x="9781177" y="864820"/>
                </a:lnTo>
                <a:cubicBezTo>
                  <a:pt x="9776153" y="871003"/>
                  <a:pt x="9773556" y="874842"/>
                  <a:pt x="9768640" y="869379"/>
                </a:cubicBezTo>
                <a:lnTo>
                  <a:pt x="9712211" y="900283"/>
                </a:lnTo>
                <a:cubicBezTo>
                  <a:pt x="9706243" y="902750"/>
                  <a:pt x="9698952" y="902954"/>
                  <a:pt x="9689465" y="899268"/>
                </a:cubicBezTo>
                <a:cubicBezTo>
                  <a:pt x="9670819" y="902906"/>
                  <a:pt x="9618108" y="917739"/>
                  <a:pt x="9600339" y="922112"/>
                </a:cubicBezTo>
                <a:lnTo>
                  <a:pt x="9582850" y="925510"/>
                </a:lnTo>
                <a:cubicBezTo>
                  <a:pt x="9574400" y="928631"/>
                  <a:pt x="9556868" y="938130"/>
                  <a:pt x="9549638" y="940845"/>
                </a:cubicBezTo>
                <a:cubicBezTo>
                  <a:pt x="9543792" y="942327"/>
                  <a:pt x="9546812" y="939351"/>
                  <a:pt x="9539471" y="941799"/>
                </a:cubicBezTo>
                <a:cubicBezTo>
                  <a:pt x="9538994" y="947702"/>
                  <a:pt x="9536009" y="953248"/>
                  <a:pt x="9505592" y="955533"/>
                </a:cubicBezTo>
                <a:cubicBezTo>
                  <a:pt x="9486013" y="968563"/>
                  <a:pt x="9460860" y="978842"/>
                  <a:pt x="9432569" y="985377"/>
                </a:cubicBezTo>
                <a:cubicBezTo>
                  <a:pt x="9426990" y="980335"/>
                  <a:pt x="9418918" y="990185"/>
                  <a:pt x="9414216" y="992655"/>
                </a:cubicBezTo>
                <a:cubicBezTo>
                  <a:pt x="9412644" y="989014"/>
                  <a:pt x="9400057" y="989255"/>
                  <a:pt x="9397106" y="992980"/>
                </a:cubicBezTo>
                <a:cubicBezTo>
                  <a:pt x="9314093" y="1020862"/>
                  <a:pt x="9349678" y="978420"/>
                  <a:pt x="9305108" y="1007767"/>
                </a:cubicBezTo>
                <a:cubicBezTo>
                  <a:pt x="9296670" y="1010324"/>
                  <a:pt x="9289251" y="1009612"/>
                  <a:pt x="9282434" y="1007523"/>
                </a:cubicBezTo>
                <a:lnTo>
                  <a:pt x="9271941" y="1002839"/>
                </a:lnTo>
                <a:lnTo>
                  <a:pt x="9238227" y="1017668"/>
                </a:lnTo>
                <a:cubicBezTo>
                  <a:pt x="9221294" y="1023415"/>
                  <a:pt x="9203166" y="1027997"/>
                  <a:pt x="9184265" y="1031275"/>
                </a:cubicBezTo>
                <a:cubicBezTo>
                  <a:pt x="9178371" y="1024135"/>
                  <a:pt x="9165618" y="1036637"/>
                  <a:pt x="9159000" y="1039569"/>
                </a:cubicBezTo>
                <a:cubicBezTo>
                  <a:pt x="9157881" y="1034602"/>
                  <a:pt x="9141725" y="1033964"/>
                  <a:pt x="9137031" y="1038699"/>
                </a:cubicBezTo>
                <a:cubicBezTo>
                  <a:pt x="9023973" y="1069523"/>
                  <a:pt x="9079946" y="1015706"/>
                  <a:pt x="9015702" y="1051400"/>
                </a:cubicBezTo>
                <a:lnTo>
                  <a:pt x="8971403" y="1040542"/>
                </a:lnTo>
                <a:lnTo>
                  <a:pt x="8961826" y="1045364"/>
                </a:lnTo>
                <a:cubicBezTo>
                  <a:pt x="8922837" y="1050010"/>
                  <a:pt x="8909116" y="1040754"/>
                  <a:pt x="8888623" y="1053908"/>
                </a:cubicBezTo>
                <a:cubicBezTo>
                  <a:pt x="8850424" y="1035587"/>
                  <a:pt x="8865892" y="1054194"/>
                  <a:pt x="8841066" y="1060421"/>
                </a:cubicBezTo>
                <a:cubicBezTo>
                  <a:pt x="8818353" y="1064878"/>
                  <a:pt x="8775995" y="1076068"/>
                  <a:pt x="8752342" y="1080646"/>
                </a:cubicBezTo>
                <a:cubicBezTo>
                  <a:pt x="8736966" y="1099406"/>
                  <a:pt x="8723186" y="1079948"/>
                  <a:pt x="8699139" y="1087885"/>
                </a:cubicBezTo>
                <a:cubicBezTo>
                  <a:pt x="8688630" y="1095506"/>
                  <a:pt x="8680324" y="1097539"/>
                  <a:pt x="8667273" y="1092062"/>
                </a:cubicBezTo>
                <a:cubicBezTo>
                  <a:pt x="8619205" y="1128818"/>
                  <a:pt x="8634590" y="1097116"/>
                  <a:pt x="8586064" y="1114603"/>
                </a:cubicBezTo>
                <a:cubicBezTo>
                  <a:pt x="8544721" y="1131913"/>
                  <a:pt x="8496602" y="1145520"/>
                  <a:pt x="8460312" y="1179878"/>
                </a:cubicBezTo>
                <a:cubicBezTo>
                  <a:pt x="8454266" y="1189140"/>
                  <a:pt x="8435781" y="1194455"/>
                  <a:pt x="8419023" y="1191748"/>
                </a:cubicBezTo>
                <a:cubicBezTo>
                  <a:pt x="8416138" y="1191283"/>
                  <a:pt x="8413416" y="1190591"/>
                  <a:pt x="8410939" y="1189696"/>
                </a:cubicBezTo>
                <a:cubicBezTo>
                  <a:pt x="8390077" y="1213458"/>
                  <a:pt x="8370324" y="1205397"/>
                  <a:pt x="8362040" y="1220820"/>
                </a:cubicBezTo>
                <a:cubicBezTo>
                  <a:pt x="8320616" y="1231942"/>
                  <a:pt x="8281663" y="1222882"/>
                  <a:pt x="8273677" y="1236495"/>
                </a:cubicBezTo>
                <a:cubicBezTo>
                  <a:pt x="8251358" y="1238573"/>
                  <a:pt x="8216738" y="1228341"/>
                  <a:pt x="8204283" y="1243537"/>
                </a:cubicBezTo>
                <a:cubicBezTo>
                  <a:pt x="8198634" y="1233135"/>
                  <a:pt x="8181550" y="1254947"/>
                  <a:pt x="8166550" y="1249551"/>
                </a:cubicBezTo>
                <a:cubicBezTo>
                  <a:pt x="8155570" y="1244572"/>
                  <a:pt x="8147825" y="1250027"/>
                  <a:pt x="8137785" y="1251636"/>
                </a:cubicBezTo>
                <a:cubicBezTo>
                  <a:pt x="8123427" y="1248361"/>
                  <a:pt x="8081662" y="1261833"/>
                  <a:pt x="8071596" y="1269274"/>
                </a:cubicBezTo>
                <a:cubicBezTo>
                  <a:pt x="8048949" y="1293759"/>
                  <a:pt x="7983924" y="1284712"/>
                  <a:pt x="7964816" y="1303668"/>
                </a:cubicBezTo>
                <a:cubicBezTo>
                  <a:pt x="7957137" y="1306992"/>
                  <a:pt x="7949335" y="1308861"/>
                  <a:pt x="7941495" y="1309821"/>
                </a:cubicBezTo>
                <a:lnTo>
                  <a:pt x="7919123" y="1310466"/>
                </a:lnTo>
                <a:lnTo>
                  <a:pt x="7911902" y="1306569"/>
                </a:lnTo>
                <a:lnTo>
                  <a:pt x="7898703" y="1309208"/>
                </a:lnTo>
                <a:lnTo>
                  <a:pt x="7894703" y="1308939"/>
                </a:lnTo>
                <a:lnTo>
                  <a:pt x="7872267" y="1308370"/>
                </a:lnTo>
                <a:cubicBezTo>
                  <a:pt x="7886550" y="1330359"/>
                  <a:pt x="7812648" y="1314851"/>
                  <a:pt x="7836454" y="1331265"/>
                </a:cubicBezTo>
                <a:cubicBezTo>
                  <a:pt x="7798907" y="1336933"/>
                  <a:pt x="7831419" y="1351068"/>
                  <a:pt x="7782451" y="1339601"/>
                </a:cubicBezTo>
                <a:cubicBezTo>
                  <a:pt x="7727636" y="1365002"/>
                  <a:pt x="7583002" y="1338768"/>
                  <a:pt x="7542969" y="1372495"/>
                </a:cubicBezTo>
                <a:cubicBezTo>
                  <a:pt x="7546396" y="1360942"/>
                  <a:pt x="7492851" y="1424323"/>
                  <a:pt x="7476832" y="1431655"/>
                </a:cubicBezTo>
                <a:cubicBezTo>
                  <a:pt x="7439619" y="1443703"/>
                  <a:pt x="7425596" y="1454661"/>
                  <a:pt x="7370237" y="1474339"/>
                </a:cubicBezTo>
                <a:cubicBezTo>
                  <a:pt x="7316246" y="1485928"/>
                  <a:pt x="7281903" y="1512712"/>
                  <a:pt x="7222223" y="1510199"/>
                </a:cubicBezTo>
                <a:cubicBezTo>
                  <a:pt x="7221190" y="1514030"/>
                  <a:pt x="7218885" y="1517398"/>
                  <a:pt x="7215703" y="1520424"/>
                </a:cubicBezTo>
                <a:lnTo>
                  <a:pt x="7204548" y="1528145"/>
                </a:lnTo>
                <a:lnTo>
                  <a:pt x="7202038" y="1527954"/>
                </a:lnTo>
                <a:lnTo>
                  <a:pt x="7173860" y="1541605"/>
                </a:lnTo>
                <a:lnTo>
                  <a:pt x="7155079" y="1552495"/>
                </a:lnTo>
                <a:lnTo>
                  <a:pt x="7149757" y="1552732"/>
                </a:lnTo>
                <a:cubicBezTo>
                  <a:pt x="7141378" y="1554948"/>
                  <a:pt x="7115959" y="1563256"/>
                  <a:pt x="7104804" y="1565792"/>
                </a:cubicBezTo>
                <a:cubicBezTo>
                  <a:pt x="7099811" y="1550850"/>
                  <a:pt x="7096935" y="1561973"/>
                  <a:pt x="7082824" y="1567947"/>
                </a:cubicBezTo>
                <a:cubicBezTo>
                  <a:pt x="7071919" y="1546070"/>
                  <a:pt x="7039417" y="1570606"/>
                  <a:pt x="7021520" y="1562334"/>
                </a:cubicBezTo>
                <a:cubicBezTo>
                  <a:pt x="7011400" y="1567217"/>
                  <a:pt x="7000495" y="1571981"/>
                  <a:pt x="6988956" y="1576442"/>
                </a:cubicBezTo>
                <a:lnTo>
                  <a:pt x="6981922" y="1578821"/>
                </a:lnTo>
                <a:lnTo>
                  <a:pt x="6981583" y="1578678"/>
                </a:lnTo>
                <a:cubicBezTo>
                  <a:pt x="6979627" y="1578791"/>
                  <a:pt x="6977153" y="1579421"/>
                  <a:pt x="6973762" y="1580811"/>
                </a:cubicBezTo>
                <a:lnTo>
                  <a:pt x="6969093" y="1583157"/>
                </a:lnTo>
                <a:lnTo>
                  <a:pt x="6890037" y="1575825"/>
                </a:lnTo>
                <a:cubicBezTo>
                  <a:pt x="6849459" y="1579997"/>
                  <a:pt x="6820022" y="1566922"/>
                  <a:pt x="6785054" y="1582200"/>
                </a:cubicBezTo>
                <a:cubicBezTo>
                  <a:pt x="6747047" y="1586037"/>
                  <a:pt x="6712794" y="1582954"/>
                  <a:pt x="6681692" y="1591296"/>
                </a:cubicBezTo>
                <a:cubicBezTo>
                  <a:pt x="6667557" y="1587501"/>
                  <a:pt x="6654822" y="1586753"/>
                  <a:pt x="6644556" y="1595940"/>
                </a:cubicBezTo>
                <a:cubicBezTo>
                  <a:pt x="6608615" y="1597269"/>
                  <a:pt x="6597697" y="1587005"/>
                  <a:pt x="6577106" y="1598261"/>
                </a:cubicBezTo>
                <a:lnTo>
                  <a:pt x="6544183" y="1596149"/>
                </a:lnTo>
                <a:lnTo>
                  <a:pt x="6540921" y="1593857"/>
                </a:lnTo>
                <a:lnTo>
                  <a:pt x="6535046" y="1593283"/>
                </a:lnTo>
                <a:lnTo>
                  <a:pt x="6519853" y="1595771"/>
                </a:lnTo>
                <a:lnTo>
                  <a:pt x="6514280" y="1597376"/>
                </a:lnTo>
                <a:cubicBezTo>
                  <a:pt x="6510385" y="1598232"/>
                  <a:pt x="6507735" y="1598481"/>
                  <a:pt x="6505824" y="1598298"/>
                </a:cubicBezTo>
                <a:lnTo>
                  <a:pt x="6505573" y="1598109"/>
                </a:lnTo>
                <a:lnTo>
                  <a:pt x="6497741" y="1599392"/>
                </a:lnTo>
                <a:cubicBezTo>
                  <a:pt x="6484628" y="1602044"/>
                  <a:pt x="6471968" y="1605085"/>
                  <a:pt x="6459992" y="1608358"/>
                </a:cubicBezTo>
                <a:cubicBezTo>
                  <a:pt x="6447037" y="1597612"/>
                  <a:pt x="6404274" y="1616787"/>
                  <a:pt x="6404572" y="1593771"/>
                </a:cubicBezTo>
                <a:cubicBezTo>
                  <a:pt x="6388277" y="1597519"/>
                  <a:pt x="6380141" y="1607970"/>
                  <a:pt x="6382671" y="1592612"/>
                </a:cubicBezTo>
                <a:lnTo>
                  <a:pt x="6369843" y="1590015"/>
                </a:lnTo>
                <a:lnTo>
                  <a:pt x="6269740" y="1614633"/>
                </a:lnTo>
                <a:lnTo>
                  <a:pt x="6255405" y="1620529"/>
                </a:lnTo>
                <a:cubicBezTo>
                  <a:pt x="6250911" y="1623016"/>
                  <a:pt x="6247090" y="1625968"/>
                  <a:pt x="6244248" y="1629561"/>
                </a:cubicBezTo>
                <a:cubicBezTo>
                  <a:pt x="6188859" y="1618246"/>
                  <a:pt x="6143250" y="1639346"/>
                  <a:pt x="6086396" y="1642666"/>
                </a:cubicBezTo>
                <a:cubicBezTo>
                  <a:pt x="6024311" y="1653696"/>
                  <a:pt x="5889522" y="1686499"/>
                  <a:pt x="5867429" y="1695554"/>
                </a:cubicBezTo>
                <a:cubicBezTo>
                  <a:pt x="5848669" y="1700350"/>
                  <a:pt x="5763994" y="1699795"/>
                  <a:pt x="5772864" y="1689002"/>
                </a:cubicBezTo>
                <a:cubicBezTo>
                  <a:pt x="5718480" y="1716048"/>
                  <a:pt x="5694188" y="1696562"/>
                  <a:pt x="5629833" y="1713273"/>
                </a:cubicBezTo>
                <a:lnTo>
                  <a:pt x="5504771" y="1725744"/>
                </a:lnTo>
                <a:lnTo>
                  <a:pt x="5490967" y="1726367"/>
                </a:lnTo>
                <a:lnTo>
                  <a:pt x="5486015" y="1721481"/>
                </a:lnTo>
                <a:lnTo>
                  <a:pt x="5439364" y="1721349"/>
                </a:lnTo>
                <a:cubicBezTo>
                  <a:pt x="5418850" y="1733129"/>
                  <a:pt x="5381503" y="1725668"/>
                  <a:pt x="5350025" y="1729885"/>
                </a:cubicBezTo>
                <a:lnTo>
                  <a:pt x="5336104" y="1734377"/>
                </a:lnTo>
                <a:lnTo>
                  <a:pt x="5245234" y="1738520"/>
                </a:lnTo>
                <a:lnTo>
                  <a:pt x="5182955" y="1744622"/>
                </a:lnTo>
                <a:lnTo>
                  <a:pt x="5169506" y="1748993"/>
                </a:lnTo>
                <a:lnTo>
                  <a:pt x="5154299" y="1744080"/>
                </a:lnTo>
                <a:cubicBezTo>
                  <a:pt x="5152463" y="1742751"/>
                  <a:pt x="5150989" y="1741283"/>
                  <a:pt x="5149917" y="1739727"/>
                </a:cubicBezTo>
                <a:lnTo>
                  <a:pt x="5100319" y="1745797"/>
                </a:lnTo>
                <a:lnTo>
                  <a:pt x="5094361" y="1745767"/>
                </a:lnTo>
                <a:lnTo>
                  <a:pt x="5053410" y="1742790"/>
                </a:lnTo>
                <a:lnTo>
                  <a:pt x="4992711" y="1734075"/>
                </a:lnTo>
                <a:cubicBezTo>
                  <a:pt x="4972764" y="1728527"/>
                  <a:pt x="4955480" y="1708667"/>
                  <a:pt x="4930098" y="1717312"/>
                </a:cubicBezTo>
                <a:cubicBezTo>
                  <a:pt x="4936142" y="1706767"/>
                  <a:pt x="4900350" y="1719438"/>
                  <a:pt x="4893834" y="1710028"/>
                </a:cubicBezTo>
                <a:cubicBezTo>
                  <a:pt x="4890113" y="1702277"/>
                  <a:pt x="4878389" y="1704314"/>
                  <a:pt x="4868730" y="1702384"/>
                </a:cubicBezTo>
                <a:cubicBezTo>
                  <a:pt x="4860577" y="1694955"/>
                  <a:pt x="4813519" y="1692594"/>
                  <a:pt x="4797925" y="1695535"/>
                </a:cubicBezTo>
                <a:cubicBezTo>
                  <a:pt x="4754973" y="1708626"/>
                  <a:pt x="4712186" y="1679830"/>
                  <a:pt x="4677670" y="1689453"/>
                </a:cubicBezTo>
                <a:cubicBezTo>
                  <a:pt x="4650390" y="1686902"/>
                  <a:pt x="4641786" y="1682702"/>
                  <a:pt x="4634248" y="1680227"/>
                </a:cubicBezTo>
                <a:lnTo>
                  <a:pt x="4632434" y="1674607"/>
                </a:lnTo>
                <a:lnTo>
                  <a:pt x="4619204" y="1672507"/>
                </a:lnTo>
                <a:lnTo>
                  <a:pt x="4616283" y="1670977"/>
                </a:lnTo>
                <a:cubicBezTo>
                  <a:pt x="4610716" y="1668036"/>
                  <a:pt x="4605090" y="1665277"/>
                  <a:pt x="4598926" y="1663178"/>
                </a:cubicBezTo>
                <a:cubicBezTo>
                  <a:pt x="4588025" y="1686237"/>
                  <a:pt x="4544698" y="1649138"/>
                  <a:pt x="4547069" y="1670642"/>
                </a:cubicBezTo>
                <a:lnTo>
                  <a:pt x="4523516" y="1669785"/>
                </a:lnTo>
                <a:lnTo>
                  <a:pt x="4500586" y="1675912"/>
                </a:lnTo>
                <a:lnTo>
                  <a:pt x="4488196" y="1683463"/>
                </a:lnTo>
                <a:lnTo>
                  <a:pt x="4445463" y="1695634"/>
                </a:lnTo>
                <a:lnTo>
                  <a:pt x="4446550" y="1680538"/>
                </a:lnTo>
                <a:lnTo>
                  <a:pt x="4365375" y="1697935"/>
                </a:lnTo>
                <a:lnTo>
                  <a:pt x="4305123" y="1714185"/>
                </a:lnTo>
                <a:lnTo>
                  <a:pt x="4292665" y="1720703"/>
                </a:lnTo>
                <a:lnTo>
                  <a:pt x="4276789" y="1718367"/>
                </a:lnTo>
                <a:cubicBezTo>
                  <a:pt x="4274740" y="1717359"/>
                  <a:pt x="4273021" y="1716157"/>
                  <a:pt x="4271683" y="1714801"/>
                </a:cubicBezTo>
                <a:lnTo>
                  <a:pt x="4223918" y="1728936"/>
                </a:lnTo>
                <a:lnTo>
                  <a:pt x="4218039" y="1729885"/>
                </a:lnTo>
                <a:lnTo>
                  <a:pt x="4177153" y="1733691"/>
                </a:lnTo>
                <a:lnTo>
                  <a:pt x="4051032" y="1728886"/>
                </a:lnTo>
                <a:cubicBezTo>
                  <a:pt x="4055072" y="1717510"/>
                  <a:pt x="4022108" y="1735873"/>
                  <a:pt x="4013978" y="1727679"/>
                </a:cubicBezTo>
                <a:cubicBezTo>
                  <a:pt x="4008905" y="1720660"/>
                  <a:pt x="3997723" y="1724594"/>
                  <a:pt x="3987857" y="1724282"/>
                </a:cubicBezTo>
                <a:cubicBezTo>
                  <a:pt x="3978476" y="1718309"/>
                  <a:pt x="3931683" y="1723723"/>
                  <a:pt x="3916852" y="1729184"/>
                </a:cubicBezTo>
                <a:cubicBezTo>
                  <a:pt x="3876910" y="1749138"/>
                  <a:pt x="3829523" y="1727824"/>
                  <a:pt x="3797263" y="1742976"/>
                </a:cubicBezTo>
                <a:cubicBezTo>
                  <a:pt x="3769922" y="1744951"/>
                  <a:pt x="3760682" y="1742230"/>
                  <a:pt x="3752806" y="1741033"/>
                </a:cubicBezTo>
                <a:lnTo>
                  <a:pt x="3749997" y="1735799"/>
                </a:lnTo>
                <a:lnTo>
                  <a:pt x="3736582" y="1735907"/>
                </a:lnTo>
                <a:lnTo>
                  <a:pt x="3733428" y="1734881"/>
                </a:lnTo>
                <a:cubicBezTo>
                  <a:pt x="3727408" y="1732899"/>
                  <a:pt x="3721365" y="1731108"/>
                  <a:pt x="3714911" y="1730056"/>
                </a:cubicBezTo>
                <a:cubicBezTo>
                  <a:pt x="3708355" y="1754554"/>
                  <a:pt x="3658933" y="1725152"/>
                  <a:pt x="3665172" y="1745936"/>
                </a:cubicBezTo>
                <a:cubicBezTo>
                  <a:pt x="3628569" y="1744420"/>
                  <a:pt x="3583742" y="1775884"/>
                  <a:pt x="3552006" y="1755220"/>
                </a:cubicBezTo>
                <a:cubicBezTo>
                  <a:pt x="3497522" y="1758390"/>
                  <a:pt x="3448310" y="1757433"/>
                  <a:pt x="3390301" y="1762546"/>
                </a:cubicBezTo>
                <a:cubicBezTo>
                  <a:pt x="3345266" y="1774524"/>
                  <a:pt x="3297039" y="1758531"/>
                  <a:pt x="3264312" y="1774620"/>
                </a:cubicBezTo>
                <a:cubicBezTo>
                  <a:pt x="3212634" y="1771139"/>
                  <a:pt x="3147905" y="1780248"/>
                  <a:pt x="3106901" y="1804264"/>
                </a:cubicBezTo>
                <a:cubicBezTo>
                  <a:pt x="3051355" y="1805490"/>
                  <a:pt x="3041708" y="1820368"/>
                  <a:pt x="2993303" y="1806542"/>
                </a:cubicBezTo>
                <a:cubicBezTo>
                  <a:pt x="2989182" y="1810139"/>
                  <a:pt x="2984377" y="1813039"/>
                  <a:pt x="2979115" y="1815432"/>
                </a:cubicBezTo>
                <a:lnTo>
                  <a:pt x="2963118" y="1820962"/>
                </a:lnTo>
                <a:lnTo>
                  <a:pt x="2961156" y="1820297"/>
                </a:lnTo>
                <a:lnTo>
                  <a:pt x="2925719" y="1828468"/>
                </a:lnTo>
                <a:lnTo>
                  <a:pt x="2857951" y="1842496"/>
                </a:lnTo>
                <a:lnTo>
                  <a:pt x="2857427" y="1841591"/>
                </a:lnTo>
                <a:cubicBezTo>
                  <a:pt x="2855386" y="1839734"/>
                  <a:pt x="2852250" y="1838690"/>
                  <a:pt x="2846731" y="1839316"/>
                </a:cubicBezTo>
                <a:cubicBezTo>
                  <a:pt x="2855175" y="1823564"/>
                  <a:pt x="2843311" y="1834035"/>
                  <a:pt x="2826290" y="1837274"/>
                </a:cubicBezTo>
                <a:cubicBezTo>
                  <a:pt x="2835609" y="1813530"/>
                  <a:pt x="2787284" y="1831665"/>
                  <a:pt x="2779146" y="1820071"/>
                </a:cubicBezTo>
                <a:cubicBezTo>
                  <a:pt x="2766432" y="1822985"/>
                  <a:pt x="2753158" y="1825635"/>
                  <a:pt x="2739608" y="1827861"/>
                </a:cubicBezTo>
                <a:lnTo>
                  <a:pt x="2731631" y="1828881"/>
                </a:lnTo>
                <a:cubicBezTo>
                  <a:pt x="2731575" y="1828813"/>
                  <a:pt x="2731521" y="1828744"/>
                  <a:pt x="2731464" y="1828677"/>
                </a:cubicBezTo>
                <a:cubicBezTo>
                  <a:pt x="2729715" y="1828415"/>
                  <a:pt x="2727085" y="1828569"/>
                  <a:pt x="2723037" y="1829303"/>
                </a:cubicBezTo>
                <a:lnTo>
                  <a:pt x="2701616" y="1832725"/>
                </a:lnTo>
                <a:lnTo>
                  <a:pt x="2696239" y="1831904"/>
                </a:lnTo>
                <a:lnTo>
                  <a:pt x="2663445" y="1825958"/>
                </a:lnTo>
                <a:cubicBezTo>
                  <a:pt x="2641260" y="1825904"/>
                  <a:pt x="2595040" y="1827674"/>
                  <a:pt x="2560925" y="1829094"/>
                </a:cubicBezTo>
                <a:cubicBezTo>
                  <a:pt x="2527977" y="1836499"/>
                  <a:pt x="2496507" y="1831991"/>
                  <a:pt x="2458739" y="1834479"/>
                </a:cubicBezTo>
                <a:cubicBezTo>
                  <a:pt x="2419379" y="1848893"/>
                  <a:pt x="2396428" y="1834257"/>
                  <a:pt x="2356074" y="1836991"/>
                </a:cubicBezTo>
                <a:cubicBezTo>
                  <a:pt x="2323435" y="1857644"/>
                  <a:pt x="2325610" y="1826053"/>
                  <a:pt x="2304241" y="1822021"/>
                </a:cubicBezTo>
                <a:lnTo>
                  <a:pt x="2298362" y="1822125"/>
                </a:lnTo>
                <a:lnTo>
                  <a:pt x="2283527" y="1826361"/>
                </a:lnTo>
                <a:lnTo>
                  <a:pt x="2278150" y="1828604"/>
                </a:lnTo>
                <a:cubicBezTo>
                  <a:pt x="2274371" y="1829907"/>
                  <a:pt x="2271762" y="1830461"/>
                  <a:pt x="2269853" y="1830502"/>
                </a:cubicBezTo>
                <a:lnTo>
                  <a:pt x="2269585" y="1830341"/>
                </a:lnTo>
                <a:lnTo>
                  <a:pt x="2225332" y="1845825"/>
                </a:lnTo>
                <a:cubicBezTo>
                  <a:pt x="2211505" y="1836594"/>
                  <a:pt x="2170867" y="1860661"/>
                  <a:pt x="2169048" y="1837658"/>
                </a:cubicBezTo>
                <a:cubicBezTo>
                  <a:pt x="2153238" y="1843278"/>
                  <a:pt x="2146132" y="1854645"/>
                  <a:pt x="2147231" y="1839027"/>
                </a:cubicBezTo>
                <a:cubicBezTo>
                  <a:pt x="2141901" y="1840465"/>
                  <a:pt x="2138205" y="1840014"/>
                  <a:pt x="2135241" y="1838652"/>
                </a:cubicBezTo>
                <a:lnTo>
                  <a:pt x="2099215" y="1850768"/>
                </a:lnTo>
                <a:lnTo>
                  <a:pt x="2094046" y="1850806"/>
                </a:lnTo>
                <a:lnTo>
                  <a:pt x="2071850" y="1861319"/>
                </a:lnTo>
                <a:lnTo>
                  <a:pt x="2039607" y="1874318"/>
                </a:lnTo>
                <a:lnTo>
                  <a:pt x="2037289" y="1874025"/>
                </a:lnTo>
                <a:lnTo>
                  <a:pt x="2023615" y="1881562"/>
                </a:lnTo>
                <a:cubicBezTo>
                  <a:pt x="2019390" y="1884562"/>
                  <a:pt x="1959668" y="1894795"/>
                  <a:pt x="1957176" y="1898709"/>
                </a:cubicBezTo>
                <a:cubicBezTo>
                  <a:pt x="1901224" y="1893805"/>
                  <a:pt x="1914145" y="1913274"/>
                  <a:pt x="1858081" y="1923144"/>
                </a:cubicBezTo>
                <a:cubicBezTo>
                  <a:pt x="1819487" y="1923227"/>
                  <a:pt x="1798952" y="1929741"/>
                  <a:pt x="1738865" y="1944965"/>
                </a:cubicBezTo>
                <a:cubicBezTo>
                  <a:pt x="1698633" y="1955957"/>
                  <a:pt x="1670491" y="1978862"/>
                  <a:pt x="1616692" y="1989107"/>
                </a:cubicBezTo>
                <a:cubicBezTo>
                  <a:pt x="1565257" y="2022368"/>
                  <a:pt x="1474172" y="2022156"/>
                  <a:pt x="1411898" y="2046254"/>
                </a:cubicBezTo>
                <a:cubicBezTo>
                  <a:pt x="1380237" y="2035952"/>
                  <a:pt x="1386648" y="2042292"/>
                  <a:pt x="1375780" y="2047961"/>
                </a:cubicBezTo>
                <a:cubicBezTo>
                  <a:pt x="1375756" y="2047968"/>
                  <a:pt x="1375731" y="2047974"/>
                  <a:pt x="1375707" y="2047981"/>
                </a:cubicBezTo>
                <a:lnTo>
                  <a:pt x="1285585" y="2047113"/>
                </a:lnTo>
                <a:cubicBezTo>
                  <a:pt x="1279541" y="2043453"/>
                  <a:pt x="1272537" y="2040974"/>
                  <a:pt x="1263658" y="2041397"/>
                </a:cubicBezTo>
                <a:cubicBezTo>
                  <a:pt x="1212454" y="2058890"/>
                  <a:pt x="1258499" y="2026611"/>
                  <a:pt x="1170403" y="2033399"/>
                </a:cubicBezTo>
                <a:cubicBezTo>
                  <a:pt x="1166530" y="2036274"/>
                  <a:pt x="1154254" y="2033463"/>
                  <a:pt x="1153718" y="2029576"/>
                </a:cubicBezTo>
                <a:cubicBezTo>
                  <a:pt x="1148486" y="2030819"/>
                  <a:pt x="1137980" y="2038354"/>
                  <a:pt x="1133937" y="2032149"/>
                </a:cubicBezTo>
                <a:cubicBezTo>
                  <a:pt x="1104720" y="2031606"/>
                  <a:pt x="1077532" y="2035424"/>
                  <a:pt x="1054999" y="2043242"/>
                </a:cubicBezTo>
                <a:cubicBezTo>
                  <a:pt x="1024875" y="2038090"/>
                  <a:pt x="1020473" y="2042711"/>
                  <a:pt x="1018405" y="2048281"/>
                </a:cubicBezTo>
                <a:lnTo>
                  <a:pt x="1016563" y="2051718"/>
                </a:lnTo>
                <a:lnTo>
                  <a:pt x="1008284" y="2046742"/>
                </a:lnTo>
                <a:cubicBezTo>
                  <a:pt x="999244" y="2043620"/>
                  <a:pt x="990505" y="2044937"/>
                  <a:pt x="981974" y="2048363"/>
                </a:cubicBezTo>
                <a:lnTo>
                  <a:pt x="971903" y="2053484"/>
                </a:lnTo>
                <a:lnTo>
                  <a:pt x="954015" y="2052529"/>
                </a:lnTo>
                <a:cubicBezTo>
                  <a:pt x="931960" y="2051365"/>
                  <a:pt x="861352" y="2046214"/>
                  <a:pt x="839571" y="2046509"/>
                </a:cubicBezTo>
                <a:lnTo>
                  <a:pt x="823321" y="2054296"/>
                </a:lnTo>
                <a:lnTo>
                  <a:pt x="800990" y="2051523"/>
                </a:lnTo>
                <a:cubicBezTo>
                  <a:pt x="790723" y="2052171"/>
                  <a:pt x="782268" y="2055403"/>
                  <a:pt x="776439" y="2062634"/>
                </a:cubicBezTo>
                <a:cubicBezTo>
                  <a:pt x="773155" y="2056184"/>
                  <a:pt x="769593" y="2059253"/>
                  <a:pt x="763041" y="2063995"/>
                </a:cubicBezTo>
                <a:lnTo>
                  <a:pt x="757863" y="2065877"/>
                </a:lnTo>
                <a:lnTo>
                  <a:pt x="745053" y="2051831"/>
                </a:lnTo>
                <a:lnTo>
                  <a:pt x="722609" y="2049504"/>
                </a:lnTo>
                <a:lnTo>
                  <a:pt x="717618" y="2042131"/>
                </a:lnTo>
                <a:lnTo>
                  <a:pt x="703285" y="2046808"/>
                </a:lnTo>
                <a:cubicBezTo>
                  <a:pt x="698219" y="2048137"/>
                  <a:pt x="690058" y="2049926"/>
                  <a:pt x="680199" y="2051947"/>
                </a:cubicBezTo>
                <a:lnTo>
                  <a:pt x="667351" y="2054469"/>
                </a:lnTo>
                <a:lnTo>
                  <a:pt x="660961" y="2049404"/>
                </a:lnTo>
                <a:lnTo>
                  <a:pt x="638282" y="2060093"/>
                </a:lnTo>
                <a:lnTo>
                  <a:pt x="583551" y="2070197"/>
                </a:lnTo>
                <a:cubicBezTo>
                  <a:pt x="569268" y="2091365"/>
                  <a:pt x="529124" y="2053106"/>
                  <a:pt x="525274" y="2079137"/>
                </a:cubicBezTo>
                <a:cubicBezTo>
                  <a:pt x="506495" y="2056498"/>
                  <a:pt x="440091" y="2069666"/>
                  <a:pt x="405635" y="2059339"/>
                </a:cubicBezTo>
                <a:cubicBezTo>
                  <a:pt x="397410" y="2069278"/>
                  <a:pt x="294416" y="2032966"/>
                  <a:pt x="281555" y="2022847"/>
                </a:cubicBezTo>
                <a:cubicBezTo>
                  <a:pt x="171589" y="1986245"/>
                  <a:pt x="126791" y="1985528"/>
                  <a:pt x="98513" y="1969504"/>
                </a:cubicBezTo>
                <a:cubicBezTo>
                  <a:pt x="85544" y="1965247"/>
                  <a:pt x="73324" y="1958000"/>
                  <a:pt x="56191" y="1950709"/>
                </a:cubicBezTo>
                <a:lnTo>
                  <a:pt x="0" y="1935789"/>
                </a:lnTo>
                <a:close/>
              </a:path>
            </a:pathLst>
          </a:custGeom>
          <a:solidFill>
            <a:srgbClr val="808080">
              <a:alpha val="15000"/>
            </a:srgbClr>
          </a:solidFill>
          <a:ln w="19080">
            <a:noFill/>
          </a:ln>
        </p:spPr>
        <p:style>
          <a:lnRef idx="0"/>
          <a:fillRef idx="0"/>
          <a:effectRef idx="0"/>
          <a:fontRef idx="minor"/>
        </p:style>
      </p:sp>
      <p:sp>
        <p:nvSpPr>
          <p:cNvPr id="151" name="Title 1"/>
          <p:cNvSpPr/>
          <p:nvPr/>
        </p:nvSpPr>
        <p:spPr>
          <a:xfrm>
            <a:off x="461160" y="390600"/>
            <a:ext cx="9542160" cy="1187640"/>
          </a:xfrm>
          <a:prstGeom prst="rect">
            <a:avLst/>
          </a:prstGeom>
          <a:noFill/>
          <a:ln w="0">
            <a:noFill/>
          </a:ln>
        </p:spPr>
        <p:style>
          <a:lnRef idx="0"/>
          <a:fillRef idx="0"/>
          <a:effectRef idx="0"/>
          <a:fontRef idx="minor"/>
        </p:style>
        <p:txBody>
          <a:bodyPr lIns="90000" rIns="90000" tIns="45000" bIns="45000" anchor="ctr">
            <a:normAutofit/>
          </a:bodyPr>
          <a:p>
            <a:pPr>
              <a:lnSpc>
                <a:spcPct val="90000"/>
              </a:lnSpc>
              <a:spcAft>
                <a:spcPts val="601"/>
              </a:spcAft>
              <a:buNone/>
            </a:pPr>
            <a:r>
              <a:rPr b="1" lang="en-US" sz="4000" spc="-1" strike="noStrike">
                <a:solidFill>
                  <a:srgbClr val="262626"/>
                </a:solidFill>
                <a:latin typeface="Times New Roman"/>
                <a:ea typeface="DejaVu Sans"/>
              </a:rPr>
              <a:t>INTRODUCTION</a:t>
            </a:r>
            <a:endParaRPr b="0" lang="en-US" sz="4000" spc="-1" strike="noStrike">
              <a:latin typeface="Arial"/>
            </a:endParaRPr>
          </a:p>
        </p:txBody>
      </p:sp>
      <p:sp>
        <p:nvSpPr>
          <p:cNvPr id="152" name="Content Placeholder 2"/>
          <p:cNvSpPr/>
          <p:nvPr/>
        </p:nvSpPr>
        <p:spPr>
          <a:xfrm>
            <a:off x="462600" y="1986120"/>
            <a:ext cx="11251080" cy="4655880"/>
          </a:xfrm>
          <a:prstGeom prst="rect">
            <a:avLst/>
          </a:prstGeom>
          <a:noFill/>
          <a:ln w="0">
            <a:noFill/>
          </a:ln>
        </p:spPr>
        <p:style>
          <a:lnRef idx="0"/>
          <a:fillRef idx="0"/>
          <a:effectRef idx="0"/>
          <a:fontRef idx="minor"/>
        </p:style>
        <p:txBody>
          <a:bodyPr lIns="90000" rIns="90000" tIns="45000" bIns="45000" anchor="ctr">
            <a:normAutofit/>
          </a:bodyPr>
          <a:p>
            <a:pPr marL="343080" indent="-228600" algn="just">
              <a:lnSpc>
                <a:spcPct val="150000"/>
              </a:lnSpc>
              <a:spcBef>
                <a:spcPts val="1001"/>
              </a:spcBef>
              <a:buClr>
                <a:srgbClr val="156082"/>
              </a:buClr>
              <a:buFont typeface="Arial"/>
              <a:buChar char="•"/>
            </a:pPr>
            <a:r>
              <a:rPr b="0" lang="en-US" sz="1800" spc="-1" strike="noStrike">
                <a:solidFill>
                  <a:srgbClr val="262626"/>
                </a:solidFill>
                <a:latin typeface="Times New Roman"/>
                <a:ea typeface="Noto Sans CJK SC"/>
              </a:rPr>
              <a:t>Our project focuses on building a </a:t>
            </a:r>
            <a:r>
              <a:rPr b="0" lang="en-US" sz="1800" spc="-1" strike="noStrike">
                <a:solidFill>
                  <a:srgbClr val="262626"/>
                </a:solidFill>
                <a:latin typeface="Times New Roman"/>
                <a:ea typeface="DejaVu Sans"/>
              </a:rPr>
              <a:t>Smart Surveillance System with Real Time Threat Detection Using AWS  using advanced YOLOv5 and YOLOv8 models, capable of analyzing input from live webcam streams and uploaded video files for smart surveillance and public safety.</a:t>
            </a:r>
            <a:endParaRPr b="0" lang="en-US" sz="1800" spc="-1" strike="noStrike">
              <a:latin typeface="Arial"/>
            </a:endParaRPr>
          </a:p>
          <a:p>
            <a:pPr marL="343080" indent="-228600" algn="just">
              <a:lnSpc>
                <a:spcPct val="150000"/>
              </a:lnSpc>
              <a:spcBef>
                <a:spcPts val="1001"/>
              </a:spcBef>
              <a:buClr>
                <a:srgbClr val="156082"/>
              </a:buClr>
              <a:buFont typeface="Arial"/>
              <a:buChar char="•"/>
            </a:pPr>
            <a:r>
              <a:rPr b="0" lang="en-US" sz="1800" spc="-1" strike="noStrike">
                <a:solidFill>
                  <a:srgbClr val="262626"/>
                </a:solidFill>
                <a:latin typeface="Times New Roman"/>
                <a:ea typeface="DejaVu Sans"/>
              </a:rPr>
              <a:t>YOLO models ensure high-speed and accurate detection of various objects, including dangerous items like knives, guns, and bombs.</a:t>
            </a:r>
            <a:endParaRPr b="0" lang="en-US" sz="1800" spc="-1" strike="noStrike">
              <a:latin typeface="Arial"/>
            </a:endParaRPr>
          </a:p>
          <a:p>
            <a:pPr marL="343080" indent="-228600" algn="just">
              <a:lnSpc>
                <a:spcPct val="150000"/>
              </a:lnSpc>
              <a:spcBef>
                <a:spcPts val="1001"/>
              </a:spcBef>
              <a:buClr>
                <a:srgbClr val="156082"/>
              </a:buClr>
              <a:buFont typeface="Arial"/>
              <a:buChar char="•"/>
            </a:pPr>
            <a:r>
              <a:rPr b="0" lang="en-US" sz="1800" spc="-1" strike="noStrike">
                <a:solidFill>
                  <a:srgbClr val="262626"/>
                </a:solidFill>
                <a:latin typeface="Times New Roman"/>
                <a:ea typeface="DejaVu Sans"/>
              </a:rPr>
              <a:t>When such threats are identified, the system instantly triggers alerts via AWS Simple Notification Service (SNS) to notify authorities through email, SMS, or other channels.</a:t>
            </a:r>
            <a:endParaRPr b="0" lang="en-US" sz="1800" spc="-1" strike="noStrike">
              <a:latin typeface="Arial"/>
            </a:endParaRPr>
          </a:p>
          <a:p>
            <a:pPr marL="343080" indent="-228600" algn="just">
              <a:lnSpc>
                <a:spcPct val="150000"/>
              </a:lnSpc>
              <a:spcBef>
                <a:spcPts val="1001"/>
              </a:spcBef>
              <a:buClr>
                <a:srgbClr val="156082"/>
              </a:buClr>
              <a:buFont typeface="Arial"/>
              <a:buChar char="•"/>
            </a:pPr>
            <a:r>
              <a:rPr b="0" lang="en-US" sz="1800" spc="-1" strike="noStrike">
                <a:solidFill>
                  <a:srgbClr val="262626"/>
                </a:solidFill>
                <a:latin typeface="Times New Roman"/>
                <a:ea typeface="DejaVu Sans"/>
              </a:rPr>
              <a:t>All detected data is stored in AWS S3, and interactive visualizations are generated using Seaborn, Matplotlib, Plotly, and Altair for detailed analysis.</a:t>
            </a:r>
            <a:endParaRPr b="0" lang="en-US" sz="1800" spc="-1" strike="noStrike">
              <a:latin typeface="Arial"/>
            </a:endParaRPr>
          </a:p>
        </p:txBody>
      </p:sp>
      <p:sp>
        <p:nvSpPr>
          <p:cNvPr id="153" name="Freeform: Shape 13"/>
          <p:cNvSpPr/>
          <p:nvPr/>
        </p:nvSpPr>
        <p:spPr>
          <a:xfrm>
            <a:off x="2224440" y="5970960"/>
            <a:ext cx="9966240" cy="885960"/>
          </a:xfrm>
          <a:custGeom>
            <a:avLst/>
            <a:gdLst/>
            <a:ah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60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Rectangle 18"/>
          <p:cNvSpPr/>
          <p:nvPr/>
        </p:nvSpPr>
        <p:spPr>
          <a:xfrm>
            <a:off x="0" y="0"/>
            <a:ext cx="12190680" cy="6856920"/>
          </a:xfrm>
          <a:prstGeom prst="rect">
            <a:avLst/>
          </a:prstGeom>
          <a:solidFill>
            <a:srgbClr val="ffffff"/>
          </a:solidFill>
          <a:ln w="19080">
            <a:noFill/>
          </a:ln>
        </p:spPr>
        <p:style>
          <a:lnRef idx="0"/>
          <a:fillRef idx="0"/>
          <a:effectRef idx="0"/>
          <a:fontRef idx="minor"/>
        </p:style>
      </p:sp>
      <p:sp>
        <p:nvSpPr>
          <p:cNvPr id="155" name="Rectangle 19"/>
          <p:cNvSpPr/>
          <p:nvPr/>
        </p:nvSpPr>
        <p:spPr>
          <a:xfrm>
            <a:off x="0" y="360"/>
            <a:ext cx="12190680" cy="6856920"/>
          </a:xfrm>
          <a:prstGeom prst="rect">
            <a:avLst/>
          </a:prstGeom>
          <a:solidFill>
            <a:srgbClr val="ffffff"/>
          </a:solidFill>
          <a:ln w="19080">
            <a:noFill/>
          </a:ln>
        </p:spPr>
        <p:style>
          <a:lnRef idx="0"/>
          <a:fillRef idx="0"/>
          <a:effectRef idx="0"/>
          <a:fontRef idx="minor"/>
        </p:style>
      </p:sp>
      <p:sp>
        <p:nvSpPr>
          <p:cNvPr id="156" name="Title 1"/>
          <p:cNvSpPr/>
          <p:nvPr/>
        </p:nvSpPr>
        <p:spPr>
          <a:xfrm>
            <a:off x="589680" y="489960"/>
            <a:ext cx="6166080" cy="1065600"/>
          </a:xfrm>
          <a:prstGeom prst="rect">
            <a:avLst/>
          </a:prstGeom>
          <a:noFill/>
          <a:ln w="0">
            <a:noFill/>
          </a:ln>
        </p:spPr>
        <p:style>
          <a:lnRef idx="0"/>
          <a:fillRef idx="0"/>
          <a:effectRef idx="0"/>
          <a:fontRef idx="minor"/>
        </p:style>
        <p:txBody>
          <a:bodyPr lIns="90000" rIns="90000" tIns="45000" bIns="45000" anchor="b">
            <a:normAutofit/>
          </a:bodyPr>
          <a:p>
            <a:pPr>
              <a:lnSpc>
                <a:spcPct val="90000"/>
              </a:lnSpc>
              <a:spcAft>
                <a:spcPts val="601"/>
              </a:spcAft>
              <a:buNone/>
            </a:pPr>
            <a:r>
              <a:rPr b="1" lang="en-US" sz="4000" spc="-1" strike="noStrike">
                <a:solidFill>
                  <a:srgbClr val="0e2841"/>
                </a:solidFill>
                <a:latin typeface="Times New Roman"/>
                <a:ea typeface="DejaVu Sans"/>
              </a:rPr>
              <a:t>LITERATURE REVIEW </a:t>
            </a:r>
            <a:endParaRPr b="0" lang="en-US" sz="4000" spc="-1" strike="noStrike">
              <a:latin typeface="Arial"/>
            </a:endParaRPr>
          </a:p>
        </p:txBody>
      </p:sp>
      <p:sp>
        <p:nvSpPr>
          <p:cNvPr id="157" name="TextBox 5"/>
          <p:cNvSpPr/>
          <p:nvPr/>
        </p:nvSpPr>
        <p:spPr>
          <a:xfrm>
            <a:off x="385200" y="1600200"/>
            <a:ext cx="10813320" cy="4458600"/>
          </a:xfrm>
          <a:prstGeom prst="rect">
            <a:avLst/>
          </a:prstGeom>
          <a:noFill/>
          <a:ln w="0">
            <a:noFill/>
          </a:ln>
        </p:spPr>
        <p:style>
          <a:lnRef idx="0"/>
          <a:fillRef idx="0"/>
          <a:effectRef idx="0"/>
          <a:fontRef idx="minor"/>
        </p:style>
        <p:txBody>
          <a:bodyPr numCol="1" spcCol="0" lIns="90000" rIns="90000" tIns="45000" bIns="45000" anchor="t">
            <a:spAutoFit/>
          </a:bodyPr>
          <a:p>
            <a:pPr marL="285840" indent="-228600" algn="just">
              <a:lnSpc>
                <a:spcPct val="150000"/>
              </a:lnSpc>
              <a:spcBef>
                <a:spcPts val="1001"/>
              </a:spcBef>
              <a:buClr>
                <a:srgbClr val="000000"/>
              </a:buClr>
              <a:buFont typeface="Arial,Sans-Serif"/>
              <a:buChar char="•"/>
            </a:pPr>
            <a:r>
              <a:rPr b="0" lang="en-US" sz="1800" spc="-1" strike="noStrike">
                <a:solidFill>
                  <a:srgbClr val="000000"/>
                </a:solidFill>
                <a:latin typeface="Times New Roman"/>
                <a:ea typeface="DejaVu Sans"/>
              </a:rPr>
              <a:t>[A] Canny Edge Detection – John F. Canny (1986) Canny edge detection is a popular image processing technique used to identify the contours of objects within an image. It is particularly effective for detecting object boundaries and is often utilized in basic object tracking applications.</a:t>
            </a:r>
            <a:endParaRPr b="0" lang="en-US" sz="1800" spc="-1" strike="noStrike">
              <a:latin typeface="Arial"/>
            </a:endParaRPr>
          </a:p>
          <a:p>
            <a:pPr marL="285840" indent="-228600" algn="just">
              <a:lnSpc>
                <a:spcPct val="150000"/>
              </a:lnSpc>
              <a:spcBef>
                <a:spcPts val="1001"/>
              </a:spcBef>
              <a:buClr>
                <a:srgbClr val="000000"/>
              </a:buClr>
              <a:buFont typeface="Arial,Sans-Serif"/>
              <a:buChar char="•"/>
            </a:pPr>
            <a:r>
              <a:rPr b="0" lang="en-US" sz="1800" spc="-1" strike="noStrike">
                <a:solidFill>
                  <a:srgbClr val="000000"/>
                </a:solidFill>
                <a:latin typeface="Times New Roman"/>
                <a:ea typeface="DejaVu Sans"/>
              </a:rPr>
              <a:t>[B] Lucas-Kanade Optical Flow – Bruce D. Lucas &amp; Takeo Kanade (1981) This method leverages optical flow to track objects as they move through a sequence of video frames. It provides a fundamental approach to motion detection and is commonly used in simple video-based object tracking systems.</a:t>
            </a:r>
            <a:endParaRPr b="0" lang="en-US" sz="1800" spc="-1" strike="noStrike">
              <a:latin typeface="Arial"/>
            </a:endParaRPr>
          </a:p>
          <a:p>
            <a:pPr marL="285840" indent="-228600" algn="just">
              <a:lnSpc>
                <a:spcPct val="150000"/>
              </a:lnSpc>
              <a:spcBef>
                <a:spcPts val="1001"/>
              </a:spcBef>
              <a:buClr>
                <a:srgbClr val="000000"/>
              </a:buClr>
              <a:buFont typeface="Arial,Sans-Serif"/>
              <a:buChar char="•"/>
            </a:pPr>
            <a:r>
              <a:rPr b="0" lang="en-US" sz="1800" spc="-1" strike="noStrike">
                <a:solidFill>
                  <a:srgbClr val="000000"/>
                </a:solidFill>
                <a:latin typeface="Times New Roman"/>
                <a:ea typeface="DejaVu Sans"/>
              </a:rPr>
              <a:t>[C] Background Subtraction using OpenCV (KNN )– P. KaewTraKulPong &amp; R. Bowden (2001)Background subtraction is a technique for detecting moving objects by isolating them from a static background. Implemented in OpenCV using KNN or MOG2 algorithms, this method is ideal for surveillance and real-time motion detection tasks.</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8" name="Rectangle 48"/>
          <p:cNvSpPr/>
          <p:nvPr/>
        </p:nvSpPr>
        <p:spPr>
          <a:xfrm>
            <a:off x="0" y="-20160"/>
            <a:ext cx="12190680" cy="6856920"/>
          </a:xfrm>
          <a:prstGeom prst="rect">
            <a:avLst/>
          </a:prstGeom>
          <a:solidFill>
            <a:srgbClr val="ffffff"/>
          </a:solidFill>
          <a:ln w="19080">
            <a:noFill/>
          </a:ln>
        </p:spPr>
        <p:style>
          <a:lnRef idx="0"/>
          <a:fillRef idx="0"/>
          <a:effectRef idx="0"/>
          <a:fontRef idx="minor"/>
        </p:style>
      </p:sp>
      <p:sp>
        <p:nvSpPr>
          <p:cNvPr id="159" name="Picture 6"/>
          <p:cNvSpPr/>
          <p:nvPr/>
        </p:nvSpPr>
        <p:spPr>
          <a:xfrm>
            <a:off x="360" y="-20160"/>
            <a:ext cx="4444560" cy="3729600"/>
          </a:xfrm>
          <a:custGeom>
            <a:avLst/>
            <a:gdLst/>
            <a:ahLst/>
            <a:rect l="l" t="t" r="r" b="b"/>
            <a:pathLst>
              <a:path w="4443799" h="3776782">
                <a:moveTo>
                  <a:pt x="0" y="0"/>
                </a:moveTo>
                <a:lnTo>
                  <a:pt x="4164578" y="0"/>
                </a:lnTo>
                <a:lnTo>
                  <a:pt x="4238884" y="154250"/>
                </a:lnTo>
                <a:cubicBezTo>
                  <a:pt x="4370833" y="466214"/>
                  <a:pt x="4443799" y="809200"/>
                  <a:pt x="4443799" y="1169228"/>
                </a:cubicBezTo>
                <a:cubicBezTo>
                  <a:pt x="4443799" y="2609341"/>
                  <a:pt x="3276357" y="3776782"/>
                  <a:pt x="1836244" y="3776782"/>
                </a:cubicBezTo>
                <a:cubicBezTo>
                  <a:pt x="1206195" y="3776782"/>
                  <a:pt x="628337" y="3553326"/>
                  <a:pt x="177598" y="3181344"/>
                </a:cubicBezTo>
                <a:lnTo>
                  <a:pt x="0" y="3019932"/>
                </a:lnTo>
                <a:close/>
              </a:path>
            </a:pathLst>
          </a:custGeom>
          <a:blipFill rotWithShape="0">
            <a:blip r:embed="rId1"/>
            <a:srcRect/>
            <a:stretch/>
          </a:blipFill>
          <a:ln w="0">
            <a:noFill/>
          </a:ln>
        </p:spPr>
        <p:style>
          <a:lnRef idx="0"/>
          <a:fillRef idx="0"/>
          <a:effectRef idx="0"/>
          <a:fontRef idx="minor"/>
        </p:style>
      </p:sp>
      <p:sp>
        <p:nvSpPr>
          <p:cNvPr id="160" name="Picture 5"/>
          <p:cNvSpPr/>
          <p:nvPr/>
        </p:nvSpPr>
        <p:spPr>
          <a:xfrm>
            <a:off x="8640" y="3917160"/>
            <a:ext cx="3439440" cy="2949120"/>
          </a:xfrm>
          <a:custGeom>
            <a:avLst/>
            <a:gdLst/>
            <a:ahLst/>
            <a:rect l="l" t="t" r="r" b="b"/>
            <a:pathLst>
              <a:path w="3440586" h="2950205">
                <a:moveTo>
                  <a:pt x="1539166" y="0"/>
                </a:moveTo>
                <a:cubicBezTo>
                  <a:pt x="2589292" y="0"/>
                  <a:pt x="3440586" y="851294"/>
                  <a:pt x="3440586" y="1901419"/>
                </a:cubicBezTo>
                <a:cubicBezTo>
                  <a:pt x="3440586" y="2229583"/>
                  <a:pt x="3357452" y="2538330"/>
                  <a:pt x="3211095" y="2807749"/>
                </a:cubicBezTo>
                <a:lnTo>
                  <a:pt x="3124550" y="2950205"/>
                </a:lnTo>
                <a:lnTo>
                  <a:pt x="0" y="2950205"/>
                </a:lnTo>
                <a:lnTo>
                  <a:pt x="0" y="788141"/>
                </a:lnTo>
                <a:lnTo>
                  <a:pt x="71938" y="691940"/>
                </a:lnTo>
                <a:cubicBezTo>
                  <a:pt x="420687" y="269355"/>
                  <a:pt x="948471" y="0"/>
                  <a:pt x="1539166" y="0"/>
                </a:cubicBezTo>
                <a:close/>
              </a:path>
            </a:pathLst>
          </a:custGeom>
          <a:blipFill rotWithShape="0">
            <a:blip r:embed="rId2"/>
            <a:srcRect/>
            <a:stretch/>
          </a:blipFill>
          <a:ln w="0">
            <a:noFill/>
          </a:ln>
        </p:spPr>
        <p:style>
          <a:lnRef idx="0"/>
          <a:fillRef idx="0"/>
          <a:effectRef idx="0"/>
          <a:fontRef idx="minor"/>
        </p:style>
      </p:sp>
      <p:grpSp>
        <p:nvGrpSpPr>
          <p:cNvPr id="161" name="Group 49"/>
          <p:cNvGrpSpPr/>
          <p:nvPr/>
        </p:nvGrpSpPr>
        <p:grpSpPr>
          <a:xfrm>
            <a:off x="360" y="-20160"/>
            <a:ext cx="4618440" cy="3992760"/>
            <a:chOff x="360" y="-20160"/>
            <a:chExt cx="4618440" cy="3992760"/>
          </a:xfrm>
        </p:grpSpPr>
        <p:sp>
          <p:nvSpPr>
            <p:cNvPr id="162" name="Freeform: Shape 22"/>
            <p:cNvSpPr/>
            <p:nvPr/>
          </p:nvSpPr>
          <p:spPr>
            <a:xfrm>
              <a:off x="360" y="-20160"/>
              <a:ext cx="4444560" cy="3742560"/>
            </a:xfrm>
            <a:custGeom>
              <a:avLst/>
              <a:gdLst/>
              <a:ahLst/>
              <a:rect l="l" t="t" r="r" b="b"/>
              <a:pathLst>
                <a:path w="4481649" h="3774194">
                  <a:moveTo>
                    <a:pt x="3838758" y="0"/>
                  </a:moveTo>
                  <a:lnTo>
                    <a:pt x="4072279" y="0"/>
                  </a:lnTo>
                  <a:lnTo>
                    <a:pt x="4075362" y="4673"/>
                  </a:lnTo>
                  <a:cubicBezTo>
                    <a:pt x="4085761" y="21140"/>
                    <a:pt x="4096420" y="37518"/>
                    <a:pt x="4106646" y="54070"/>
                  </a:cubicBezTo>
                  <a:lnTo>
                    <a:pt x="4136804" y="104160"/>
                  </a:lnTo>
                  <a:cubicBezTo>
                    <a:pt x="4176234" y="171410"/>
                    <a:pt x="4213413" y="239959"/>
                    <a:pt x="4246950" y="310241"/>
                  </a:cubicBezTo>
                  <a:cubicBezTo>
                    <a:pt x="4314200" y="450805"/>
                    <a:pt x="4366023" y="598737"/>
                    <a:pt x="4397741" y="750480"/>
                  </a:cubicBezTo>
                  <a:cubicBezTo>
                    <a:pt x="4413514" y="826396"/>
                    <a:pt x="4424520" y="902917"/>
                    <a:pt x="4433098" y="979526"/>
                  </a:cubicBezTo>
                  <a:cubicBezTo>
                    <a:pt x="4441851" y="1056048"/>
                    <a:pt x="4448872" y="1132484"/>
                    <a:pt x="4456064" y="1208745"/>
                  </a:cubicBezTo>
                  <a:cubicBezTo>
                    <a:pt x="4462910" y="1285094"/>
                    <a:pt x="4468976" y="1361442"/>
                    <a:pt x="4474350" y="1437964"/>
                  </a:cubicBezTo>
                  <a:lnTo>
                    <a:pt x="4478075" y="1495420"/>
                  </a:lnTo>
                  <a:cubicBezTo>
                    <a:pt x="4478769" y="1504867"/>
                    <a:pt x="4479203" y="1515005"/>
                    <a:pt x="4479722" y="1524971"/>
                  </a:cubicBezTo>
                  <a:cubicBezTo>
                    <a:pt x="4480243" y="1534938"/>
                    <a:pt x="4480762" y="1544991"/>
                    <a:pt x="4480936" y="1555043"/>
                  </a:cubicBezTo>
                  <a:cubicBezTo>
                    <a:pt x="4482236" y="1595167"/>
                    <a:pt x="4481802" y="1635638"/>
                    <a:pt x="4479288" y="1676195"/>
                  </a:cubicBezTo>
                  <a:cubicBezTo>
                    <a:pt x="4469929" y="1838512"/>
                    <a:pt x="4426339" y="2002042"/>
                    <a:pt x="4355883" y="2152052"/>
                  </a:cubicBezTo>
                  <a:cubicBezTo>
                    <a:pt x="4285601" y="2302496"/>
                    <a:pt x="4188714" y="2437514"/>
                    <a:pt x="4081600" y="2556153"/>
                  </a:cubicBezTo>
                  <a:cubicBezTo>
                    <a:pt x="4028043" y="2615690"/>
                    <a:pt x="3971801" y="2671500"/>
                    <a:pt x="3914431" y="2724623"/>
                  </a:cubicBezTo>
                  <a:cubicBezTo>
                    <a:pt x="3857061" y="2777747"/>
                    <a:pt x="3798911" y="2828876"/>
                    <a:pt x="3740156" y="2877753"/>
                  </a:cubicBezTo>
                  <a:cubicBezTo>
                    <a:pt x="3622902" y="2975940"/>
                    <a:pt x="3503050" y="3065461"/>
                    <a:pt x="3386143" y="3153683"/>
                  </a:cubicBezTo>
                  <a:lnTo>
                    <a:pt x="3297056" y="3221018"/>
                  </a:lnTo>
                  <a:cubicBezTo>
                    <a:pt x="3266898" y="3243636"/>
                    <a:pt x="3236480" y="3266429"/>
                    <a:pt x="3205542" y="3288787"/>
                  </a:cubicBezTo>
                  <a:cubicBezTo>
                    <a:pt x="3174691" y="3311233"/>
                    <a:pt x="3143492" y="3333591"/>
                    <a:pt x="3111775" y="3355690"/>
                  </a:cubicBezTo>
                  <a:cubicBezTo>
                    <a:pt x="3079970" y="3377615"/>
                    <a:pt x="3047905" y="3399367"/>
                    <a:pt x="3015060" y="3420685"/>
                  </a:cubicBezTo>
                  <a:cubicBezTo>
                    <a:pt x="2949718" y="3463410"/>
                    <a:pt x="2882296" y="3504834"/>
                    <a:pt x="2812014" y="3542705"/>
                  </a:cubicBezTo>
                  <a:cubicBezTo>
                    <a:pt x="2741818" y="3580750"/>
                    <a:pt x="2669196" y="3616108"/>
                    <a:pt x="2593627" y="3646439"/>
                  </a:cubicBezTo>
                  <a:cubicBezTo>
                    <a:pt x="2443183" y="3707968"/>
                    <a:pt x="2281560" y="3749478"/>
                    <a:pt x="2118377" y="3765771"/>
                  </a:cubicBezTo>
                  <a:cubicBezTo>
                    <a:pt x="2077559" y="3769671"/>
                    <a:pt x="2036742" y="3772618"/>
                    <a:pt x="1996011" y="3773484"/>
                  </a:cubicBezTo>
                  <a:lnTo>
                    <a:pt x="1965420" y="3774177"/>
                  </a:lnTo>
                  <a:cubicBezTo>
                    <a:pt x="1955280" y="3774264"/>
                    <a:pt x="1945054" y="3774003"/>
                    <a:pt x="1934915" y="3774003"/>
                  </a:cubicBezTo>
                  <a:lnTo>
                    <a:pt x="1904497" y="3773658"/>
                  </a:lnTo>
                  <a:lnTo>
                    <a:pt x="1874945" y="3772531"/>
                  </a:lnTo>
                  <a:cubicBezTo>
                    <a:pt x="1796257" y="3770017"/>
                    <a:pt x="1717395" y="3763778"/>
                    <a:pt x="1638881" y="3753725"/>
                  </a:cubicBezTo>
                  <a:cubicBezTo>
                    <a:pt x="1560279" y="3744192"/>
                    <a:pt x="1481850" y="3730500"/>
                    <a:pt x="1404288" y="3712301"/>
                  </a:cubicBezTo>
                  <a:cubicBezTo>
                    <a:pt x="1326813" y="3693928"/>
                    <a:pt x="1249944" y="3672177"/>
                    <a:pt x="1173856" y="3647392"/>
                  </a:cubicBezTo>
                  <a:cubicBezTo>
                    <a:pt x="1021938" y="3597388"/>
                    <a:pt x="871755" y="3535165"/>
                    <a:pt x="732751" y="3452230"/>
                  </a:cubicBezTo>
                  <a:cubicBezTo>
                    <a:pt x="593659" y="3369470"/>
                    <a:pt x="469474" y="3264522"/>
                    <a:pt x="360973" y="3148396"/>
                  </a:cubicBezTo>
                  <a:cubicBezTo>
                    <a:pt x="306463" y="3090420"/>
                    <a:pt x="256893" y="3028718"/>
                    <a:pt x="210269" y="2965542"/>
                  </a:cubicBezTo>
                  <a:cubicBezTo>
                    <a:pt x="163905" y="2902105"/>
                    <a:pt x="119795" y="2837716"/>
                    <a:pt x="78631" y="2771940"/>
                  </a:cubicBezTo>
                  <a:cubicBezTo>
                    <a:pt x="68059" y="2755648"/>
                    <a:pt x="58093" y="2739095"/>
                    <a:pt x="47866" y="2722630"/>
                  </a:cubicBezTo>
                  <a:lnTo>
                    <a:pt x="18488" y="2674792"/>
                  </a:lnTo>
                  <a:lnTo>
                    <a:pt x="0" y="2645223"/>
                  </a:lnTo>
                  <a:lnTo>
                    <a:pt x="0" y="2227021"/>
                  </a:lnTo>
                  <a:lnTo>
                    <a:pt x="25421" y="2260119"/>
                  </a:lnTo>
                  <a:cubicBezTo>
                    <a:pt x="71871" y="2316968"/>
                    <a:pt x="120401" y="2373818"/>
                    <a:pt x="167979" y="2432922"/>
                  </a:cubicBezTo>
                  <a:cubicBezTo>
                    <a:pt x="191810" y="2462385"/>
                    <a:pt x="215382" y="2492545"/>
                    <a:pt x="238868" y="2523135"/>
                  </a:cubicBezTo>
                  <a:lnTo>
                    <a:pt x="272926" y="2567420"/>
                  </a:lnTo>
                  <a:cubicBezTo>
                    <a:pt x="284104" y="2581545"/>
                    <a:pt x="294765" y="2596017"/>
                    <a:pt x="306290" y="2609797"/>
                  </a:cubicBezTo>
                  <a:cubicBezTo>
                    <a:pt x="396245" y="2721936"/>
                    <a:pt x="493826" y="2825149"/>
                    <a:pt x="592966" y="2922991"/>
                  </a:cubicBezTo>
                  <a:cubicBezTo>
                    <a:pt x="642796" y="2971695"/>
                    <a:pt x="693493" y="3018751"/>
                    <a:pt x="745402" y="3063902"/>
                  </a:cubicBezTo>
                  <a:cubicBezTo>
                    <a:pt x="797312" y="3109052"/>
                    <a:pt x="850176" y="3152729"/>
                    <a:pt x="905033" y="3193806"/>
                  </a:cubicBezTo>
                  <a:cubicBezTo>
                    <a:pt x="1014313" y="3276135"/>
                    <a:pt x="1132171" y="3349710"/>
                    <a:pt x="1261644" y="3399280"/>
                  </a:cubicBezTo>
                  <a:cubicBezTo>
                    <a:pt x="1326206" y="3424066"/>
                    <a:pt x="1393108" y="3443044"/>
                    <a:pt x="1461138" y="3457343"/>
                  </a:cubicBezTo>
                  <a:cubicBezTo>
                    <a:pt x="1478210" y="3460723"/>
                    <a:pt x="1495109" y="3464623"/>
                    <a:pt x="1512268" y="3467570"/>
                  </a:cubicBezTo>
                  <a:lnTo>
                    <a:pt x="1563832" y="3476149"/>
                  </a:lnTo>
                  <a:cubicBezTo>
                    <a:pt x="1598409" y="3480742"/>
                    <a:pt x="1632988" y="3485595"/>
                    <a:pt x="1667912" y="3488455"/>
                  </a:cubicBezTo>
                  <a:cubicBezTo>
                    <a:pt x="1685330" y="3490101"/>
                    <a:pt x="1702749" y="3491661"/>
                    <a:pt x="1720255" y="3492441"/>
                  </a:cubicBezTo>
                  <a:cubicBezTo>
                    <a:pt x="1737760" y="3493309"/>
                    <a:pt x="1755180" y="3494695"/>
                    <a:pt x="1772771" y="3495215"/>
                  </a:cubicBezTo>
                  <a:lnTo>
                    <a:pt x="1825462" y="3496428"/>
                  </a:lnTo>
                  <a:cubicBezTo>
                    <a:pt x="1842968" y="3496862"/>
                    <a:pt x="1860646" y="3496254"/>
                    <a:pt x="1878238" y="3496167"/>
                  </a:cubicBezTo>
                  <a:lnTo>
                    <a:pt x="1904671" y="3495907"/>
                  </a:lnTo>
                  <a:cubicBezTo>
                    <a:pt x="1913250" y="3495648"/>
                    <a:pt x="1921656" y="3495128"/>
                    <a:pt x="1930149" y="3494782"/>
                  </a:cubicBezTo>
                  <a:cubicBezTo>
                    <a:pt x="1938642" y="3494348"/>
                    <a:pt x="1947135" y="3494088"/>
                    <a:pt x="1955541" y="3493482"/>
                  </a:cubicBezTo>
                  <a:lnTo>
                    <a:pt x="1980846" y="3491401"/>
                  </a:lnTo>
                  <a:cubicBezTo>
                    <a:pt x="2014556" y="3488716"/>
                    <a:pt x="2048009" y="3484208"/>
                    <a:pt x="2081199" y="3479010"/>
                  </a:cubicBezTo>
                  <a:cubicBezTo>
                    <a:pt x="2214051" y="3456996"/>
                    <a:pt x="2341789" y="3413926"/>
                    <a:pt x="2463462" y="3353524"/>
                  </a:cubicBezTo>
                  <a:cubicBezTo>
                    <a:pt x="2585568" y="3293814"/>
                    <a:pt x="2701781" y="3217378"/>
                    <a:pt x="2816606" y="3133490"/>
                  </a:cubicBezTo>
                  <a:cubicBezTo>
                    <a:pt x="2845291" y="3112605"/>
                    <a:pt x="2873803" y="3090853"/>
                    <a:pt x="2902227" y="3068842"/>
                  </a:cubicBezTo>
                  <a:cubicBezTo>
                    <a:pt x="2930826" y="3046917"/>
                    <a:pt x="2959337" y="3024644"/>
                    <a:pt x="2987849" y="3002026"/>
                  </a:cubicBezTo>
                  <a:lnTo>
                    <a:pt x="3161258" y="2863368"/>
                  </a:lnTo>
                  <a:cubicBezTo>
                    <a:pt x="3280244" y="2768994"/>
                    <a:pt x="3400357" y="2681119"/>
                    <a:pt x="3517696" y="2594978"/>
                  </a:cubicBezTo>
                  <a:cubicBezTo>
                    <a:pt x="3634949" y="2508836"/>
                    <a:pt x="3747781" y="2421829"/>
                    <a:pt x="3849781" y="2328061"/>
                  </a:cubicBezTo>
                  <a:cubicBezTo>
                    <a:pt x="3951782" y="2234467"/>
                    <a:pt x="4043903" y="2134719"/>
                    <a:pt x="4115313" y="2022147"/>
                  </a:cubicBezTo>
                  <a:cubicBezTo>
                    <a:pt x="4151016" y="1965904"/>
                    <a:pt x="4181521" y="1906627"/>
                    <a:pt x="4205786" y="1844318"/>
                  </a:cubicBezTo>
                  <a:cubicBezTo>
                    <a:pt x="4230225" y="1782095"/>
                    <a:pt x="4247817" y="1716926"/>
                    <a:pt x="4260902" y="1650024"/>
                  </a:cubicBezTo>
                  <a:cubicBezTo>
                    <a:pt x="4267402" y="1616572"/>
                    <a:pt x="4272602" y="1582515"/>
                    <a:pt x="4276155" y="1548110"/>
                  </a:cubicBezTo>
                  <a:cubicBezTo>
                    <a:pt x="4277195" y="1539531"/>
                    <a:pt x="4277889" y="1530864"/>
                    <a:pt x="4278669" y="1522285"/>
                  </a:cubicBezTo>
                  <a:cubicBezTo>
                    <a:pt x="4279361" y="1513618"/>
                    <a:pt x="4280229" y="1505126"/>
                    <a:pt x="4280575" y="1495940"/>
                  </a:cubicBezTo>
                  <a:lnTo>
                    <a:pt x="4283348" y="1441517"/>
                  </a:lnTo>
                  <a:cubicBezTo>
                    <a:pt x="4285861" y="1368895"/>
                    <a:pt x="4284301" y="1296186"/>
                    <a:pt x="4278582" y="1223910"/>
                  </a:cubicBezTo>
                  <a:cubicBezTo>
                    <a:pt x="4273036" y="1151549"/>
                    <a:pt x="4262376" y="1079793"/>
                    <a:pt x="4247990" y="1008990"/>
                  </a:cubicBezTo>
                  <a:cubicBezTo>
                    <a:pt x="4233431" y="938189"/>
                    <a:pt x="4215232" y="868339"/>
                    <a:pt x="4196080" y="799270"/>
                  </a:cubicBezTo>
                  <a:cubicBezTo>
                    <a:pt x="4157862" y="661046"/>
                    <a:pt x="4115658" y="524642"/>
                    <a:pt x="4062015" y="392396"/>
                  </a:cubicBezTo>
                  <a:cubicBezTo>
                    <a:pt x="4035151" y="326360"/>
                    <a:pt x="4005165" y="261537"/>
                    <a:pt x="3970675" y="199228"/>
                  </a:cubicBezTo>
                  <a:cubicBezTo>
                    <a:pt x="3962269" y="183543"/>
                    <a:pt x="3952995" y="168290"/>
                    <a:pt x="3944070" y="152951"/>
                  </a:cubicBezTo>
                  <a:cubicBezTo>
                    <a:pt x="3934883" y="137699"/>
                    <a:pt x="3925350" y="122706"/>
                    <a:pt x="3916078" y="107540"/>
                  </a:cubicBezTo>
                  <a:lnTo>
                    <a:pt x="3886439" y="63170"/>
                  </a:lnTo>
                  <a:lnTo>
                    <a:pt x="3855502" y="19753"/>
                  </a:lnTo>
                  <a:close/>
                  <a:moveTo>
                    <a:pt x="143864" y="0"/>
                  </a:moveTo>
                  <a:lnTo>
                    <a:pt x="437641" y="0"/>
                  </a:lnTo>
                  <a:lnTo>
                    <a:pt x="429955" y="6407"/>
                  </a:lnTo>
                  <a:cubicBezTo>
                    <a:pt x="323796" y="102687"/>
                    <a:pt x="225436" y="207721"/>
                    <a:pt x="137300" y="320554"/>
                  </a:cubicBezTo>
                  <a:cubicBezTo>
                    <a:pt x="93146" y="376884"/>
                    <a:pt x="51592" y="435250"/>
                    <a:pt x="12931" y="495447"/>
                  </a:cubicBezTo>
                  <a:lnTo>
                    <a:pt x="0" y="517906"/>
                  </a:lnTo>
                  <a:lnTo>
                    <a:pt x="0" y="176135"/>
                  </a:lnTo>
                  <a:lnTo>
                    <a:pt x="125001" y="19820"/>
                  </a:lnTo>
                  <a:close/>
                </a:path>
              </a:pathLst>
            </a:custGeom>
            <a:solidFill>
              <a:srgbClr val="ffffff">
                <a:alpha val="30000"/>
              </a:srgbClr>
            </a:solidFill>
            <a:ln w="19080">
              <a:noFill/>
            </a:ln>
          </p:spPr>
          <p:style>
            <a:lnRef idx="0"/>
            <a:fillRef idx="0"/>
            <a:effectRef idx="0"/>
            <a:fontRef idx="minor"/>
          </p:style>
        </p:sp>
        <p:sp>
          <p:nvSpPr>
            <p:cNvPr id="163" name="Freeform: Shape 23"/>
            <p:cNvSpPr/>
            <p:nvPr/>
          </p:nvSpPr>
          <p:spPr>
            <a:xfrm>
              <a:off x="360" y="-20160"/>
              <a:ext cx="4415760" cy="3697920"/>
            </a:xfrm>
            <a:custGeom>
              <a:avLst/>
              <a:gdLst/>
              <a:ahLst/>
              <a:rect l="l" t="t" r="r" b="b"/>
              <a:pathLst>
                <a:path w="4452858" h="3729027">
                  <a:moveTo>
                    <a:pt x="3491469" y="0"/>
                  </a:moveTo>
                  <a:lnTo>
                    <a:pt x="4038310" y="0"/>
                  </a:lnTo>
                  <a:lnTo>
                    <a:pt x="4126393" y="144253"/>
                  </a:lnTo>
                  <a:cubicBezTo>
                    <a:pt x="4339509" y="534059"/>
                    <a:pt x="4452858" y="1003975"/>
                    <a:pt x="4452858" y="1509806"/>
                  </a:cubicBezTo>
                  <a:cubicBezTo>
                    <a:pt x="4452858" y="2290190"/>
                    <a:pt x="3890946" y="2657200"/>
                    <a:pt x="3318809" y="3104286"/>
                  </a:cubicBezTo>
                  <a:cubicBezTo>
                    <a:pt x="2902054" y="3429958"/>
                    <a:pt x="2500553" y="3729027"/>
                    <a:pt x="1929716" y="3729027"/>
                  </a:cubicBezTo>
                  <a:cubicBezTo>
                    <a:pt x="1083208" y="3729027"/>
                    <a:pt x="533602" y="3322499"/>
                    <a:pt x="92844" y="2672799"/>
                  </a:cubicBezTo>
                  <a:lnTo>
                    <a:pt x="0" y="2540909"/>
                  </a:lnTo>
                  <a:lnTo>
                    <a:pt x="0" y="1684718"/>
                  </a:lnTo>
                  <a:lnTo>
                    <a:pt x="380" y="1686965"/>
                  </a:lnTo>
                  <a:cubicBezTo>
                    <a:pt x="38821" y="1851705"/>
                    <a:pt x="135502" y="1990731"/>
                    <a:pt x="293898" y="2207948"/>
                  </a:cubicBezTo>
                  <a:cubicBezTo>
                    <a:pt x="344854" y="2277797"/>
                    <a:pt x="397545" y="2350072"/>
                    <a:pt x="451448" y="2429541"/>
                  </a:cubicBezTo>
                  <a:cubicBezTo>
                    <a:pt x="863349" y="3036689"/>
                    <a:pt x="1305494" y="3295720"/>
                    <a:pt x="1929803" y="3295720"/>
                  </a:cubicBezTo>
                  <a:cubicBezTo>
                    <a:pt x="2339537" y="3295720"/>
                    <a:pt x="2640164" y="3084700"/>
                    <a:pt x="3052066" y="2762840"/>
                  </a:cubicBezTo>
                  <a:cubicBezTo>
                    <a:pt x="3098083" y="2726876"/>
                    <a:pt x="3144100" y="2691345"/>
                    <a:pt x="3188643" y="2657026"/>
                  </a:cubicBezTo>
                  <a:cubicBezTo>
                    <a:pt x="3430081" y="2470792"/>
                    <a:pt x="3658087" y="2294870"/>
                    <a:pt x="3809831" y="2103868"/>
                  </a:cubicBezTo>
                  <a:cubicBezTo>
                    <a:pt x="3954901" y="1921273"/>
                    <a:pt x="4019638" y="1738071"/>
                    <a:pt x="4019638" y="1509806"/>
                  </a:cubicBezTo>
                  <a:cubicBezTo>
                    <a:pt x="4019638" y="937667"/>
                    <a:pt x="3852382" y="423246"/>
                    <a:pt x="3548634" y="61263"/>
                  </a:cubicBezTo>
                  <a:close/>
                  <a:moveTo>
                    <a:pt x="185138" y="0"/>
                  </a:moveTo>
                  <a:lnTo>
                    <a:pt x="834013" y="0"/>
                  </a:lnTo>
                  <a:lnTo>
                    <a:pt x="691153" y="111873"/>
                  </a:lnTo>
                  <a:cubicBezTo>
                    <a:pt x="468086" y="302962"/>
                    <a:pt x="292771" y="520394"/>
                    <a:pt x="170145" y="757933"/>
                  </a:cubicBezTo>
                  <a:cubicBezTo>
                    <a:pt x="107489" y="879345"/>
                    <a:pt x="60259" y="1003292"/>
                    <a:pt x="28693" y="1128897"/>
                  </a:cubicBezTo>
                  <a:lnTo>
                    <a:pt x="0" y="1281783"/>
                  </a:lnTo>
                  <a:lnTo>
                    <a:pt x="0" y="222263"/>
                  </a:lnTo>
                  <a:lnTo>
                    <a:pt x="56950" y="144253"/>
                  </a:lnTo>
                  <a:close/>
                </a:path>
              </a:pathLst>
            </a:custGeom>
            <a:solidFill>
              <a:srgbClr val="ffffff">
                <a:alpha val="30000"/>
              </a:srgbClr>
            </a:solidFill>
            <a:ln w="19080">
              <a:noFill/>
            </a:ln>
          </p:spPr>
          <p:style>
            <a:lnRef idx="0"/>
            <a:fillRef idx="0"/>
            <a:effectRef idx="0"/>
            <a:fontRef idx="minor"/>
          </p:style>
        </p:sp>
        <p:sp>
          <p:nvSpPr>
            <p:cNvPr id="164" name="Freeform: Shape 24"/>
            <p:cNvSpPr/>
            <p:nvPr/>
          </p:nvSpPr>
          <p:spPr>
            <a:xfrm>
              <a:off x="360" y="-20160"/>
              <a:ext cx="4415760" cy="3697920"/>
            </a:xfrm>
            <a:custGeom>
              <a:avLst/>
              <a:gdLst/>
              <a:ahLst/>
              <a:rect l="l" t="t" r="r" b="b"/>
              <a:pathLst>
                <a:path w="4452858" h="3729027">
                  <a:moveTo>
                    <a:pt x="185138" y="0"/>
                  </a:moveTo>
                  <a:lnTo>
                    <a:pt x="986505" y="0"/>
                  </a:lnTo>
                  <a:lnTo>
                    <a:pt x="913397" y="47750"/>
                  </a:lnTo>
                  <a:cubicBezTo>
                    <a:pt x="855880" y="88897"/>
                    <a:pt x="800433" y="132282"/>
                    <a:pt x="747482" y="177649"/>
                  </a:cubicBezTo>
                  <a:cubicBezTo>
                    <a:pt x="535943" y="358858"/>
                    <a:pt x="362967" y="573258"/>
                    <a:pt x="247101" y="797624"/>
                  </a:cubicBezTo>
                  <a:cubicBezTo>
                    <a:pt x="128115" y="1028056"/>
                    <a:pt x="67798" y="1267673"/>
                    <a:pt x="67798" y="1509806"/>
                  </a:cubicBezTo>
                  <a:cubicBezTo>
                    <a:pt x="67798" y="1741191"/>
                    <a:pt x="158533" y="1875430"/>
                    <a:pt x="363833" y="2156904"/>
                  </a:cubicBezTo>
                  <a:cubicBezTo>
                    <a:pt x="415223" y="2227360"/>
                    <a:pt x="468346" y="2300242"/>
                    <a:pt x="523117" y="2380924"/>
                  </a:cubicBezTo>
                  <a:cubicBezTo>
                    <a:pt x="716804" y="2666387"/>
                    <a:pt x="915519" y="2869346"/>
                    <a:pt x="1130785" y="3001246"/>
                  </a:cubicBezTo>
                  <a:cubicBezTo>
                    <a:pt x="1358964" y="3141116"/>
                    <a:pt x="1620335" y="3209058"/>
                    <a:pt x="1929716" y="3209058"/>
                  </a:cubicBezTo>
                  <a:cubicBezTo>
                    <a:pt x="2105291" y="3209058"/>
                    <a:pt x="2268560" y="3167028"/>
                    <a:pt x="2443616" y="3076727"/>
                  </a:cubicBezTo>
                  <a:cubicBezTo>
                    <a:pt x="2623352" y="2984000"/>
                    <a:pt x="2801267" y="2848808"/>
                    <a:pt x="2998596" y="2694637"/>
                  </a:cubicBezTo>
                  <a:cubicBezTo>
                    <a:pt x="3044873" y="2658500"/>
                    <a:pt x="3090975" y="2622883"/>
                    <a:pt x="3135607" y="2588478"/>
                  </a:cubicBezTo>
                  <a:cubicBezTo>
                    <a:pt x="3372711" y="2405536"/>
                    <a:pt x="3596645" y="2232733"/>
                    <a:pt x="3741889" y="2049965"/>
                  </a:cubicBezTo>
                  <a:cubicBezTo>
                    <a:pt x="3875781" y="1881496"/>
                    <a:pt x="3932891" y="1719959"/>
                    <a:pt x="3932891" y="1509806"/>
                  </a:cubicBezTo>
                  <a:cubicBezTo>
                    <a:pt x="3932891" y="958034"/>
                    <a:pt x="3772827" y="463371"/>
                    <a:pt x="3482165" y="116986"/>
                  </a:cubicBezTo>
                  <a:lnTo>
                    <a:pt x="3373043" y="0"/>
                  </a:lnTo>
                  <a:lnTo>
                    <a:pt x="4038310" y="0"/>
                  </a:lnTo>
                  <a:lnTo>
                    <a:pt x="4126393" y="144253"/>
                  </a:lnTo>
                  <a:cubicBezTo>
                    <a:pt x="4339509" y="534059"/>
                    <a:pt x="4452858" y="1003975"/>
                    <a:pt x="4452858" y="1509806"/>
                  </a:cubicBezTo>
                  <a:cubicBezTo>
                    <a:pt x="4452858" y="2290190"/>
                    <a:pt x="3890946" y="2657200"/>
                    <a:pt x="3318809" y="3104286"/>
                  </a:cubicBezTo>
                  <a:cubicBezTo>
                    <a:pt x="2902054" y="3429958"/>
                    <a:pt x="2500553" y="3729027"/>
                    <a:pt x="1929716" y="3729027"/>
                  </a:cubicBezTo>
                  <a:cubicBezTo>
                    <a:pt x="1083208" y="3729027"/>
                    <a:pt x="533602" y="3322499"/>
                    <a:pt x="92844" y="2672799"/>
                  </a:cubicBezTo>
                  <a:lnTo>
                    <a:pt x="0" y="2540909"/>
                  </a:lnTo>
                  <a:lnTo>
                    <a:pt x="0" y="222263"/>
                  </a:lnTo>
                  <a:lnTo>
                    <a:pt x="56950" y="144253"/>
                  </a:lnTo>
                  <a:close/>
                </a:path>
              </a:pathLst>
            </a:custGeom>
            <a:solidFill>
              <a:srgbClr val="ffffff">
                <a:alpha val="30000"/>
              </a:srgbClr>
            </a:solidFill>
            <a:ln w="19080">
              <a:noFill/>
            </a:ln>
          </p:spPr>
          <p:style>
            <a:lnRef idx="0"/>
            <a:fillRef idx="0"/>
            <a:effectRef idx="0"/>
            <a:fontRef idx="minor"/>
          </p:style>
        </p:sp>
        <p:sp>
          <p:nvSpPr>
            <p:cNvPr id="165" name="Freeform: Shape 25"/>
            <p:cNvSpPr/>
            <p:nvPr/>
          </p:nvSpPr>
          <p:spPr>
            <a:xfrm>
              <a:off x="360" y="-20160"/>
              <a:ext cx="4618440" cy="3992760"/>
            </a:xfrm>
            <a:custGeom>
              <a:avLst/>
              <a:gdLst/>
              <a:ahLst/>
              <a:rect l="l" t="t" r="r" b="b"/>
              <a:pathLst>
                <a:path w="4656944" h="4026189">
                  <a:moveTo>
                    <a:pt x="1945140" y="3991264"/>
                  </a:moveTo>
                  <a:cubicBezTo>
                    <a:pt x="1949907" y="3991351"/>
                    <a:pt x="1954673" y="3991438"/>
                    <a:pt x="1959526" y="3991438"/>
                  </a:cubicBezTo>
                  <a:cubicBezTo>
                    <a:pt x="1963686" y="3991438"/>
                    <a:pt x="1967847" y="3991438"/>
                    <a:pt x="1972179" y="3991351"/>
                  </a:cubicBezTo>
                  <a:cubicBezTo>
                    <a:pt x="1962994" y="3991523"/>
                    <a:pt x="1954067" y="3991351"/>
                    <a:pt x="1945140" y="3991264"/>
                  </a:cubicBezTo>
                  <a:close/>
                  <a:moveTo>
                    <a:pt x="3966403" y="0"/>
                  </a:moveTo>
                  <a:lnTo>
                    <a:pt x="4231031" y="0"/>
                  </a:lnTo>
                  <a:lnTo>
                    <a:pt x="4309866" y="126953"/>
                  </a:lnTo>
                  <a:cubicBezTo>
                    <a:pt x="4536919" y="519962"/>
                    <a:pt x="4656944" y="969040"/>
                    <a:pt x="4656944" y="1425485"/>
                  </a:cubicBezTo>
                  <a:cubicBezTo>
                    <a:pt x="4656944" y="1776462"/>
                    <a:pt x="4588222" y="2116955"/>
                    <a:pt x="4452596" y="2437688"/>
                  </a:cubicBezTo>
                  <a:cubicBezTo>
                    <a:pt x="4321651" y="2747329"/>
                    <a:pt x="4134204" y="3025338"/>
                    <a:pt x="3895452" y="3264090"/>
                  </a:cubicBezTo>
                  <a:cubicBezTo>
                    <a:pt x="3656701" y="3502841"/>
                    <a:pt x="3378605" y="3690290"/>
                    <a:pt x="3069051" y="3821235"/>
                  </a:cubicBezTo>
                  <a:cubicBezTo>
                    <a:pt x="2748577" y="3956859"/>
                    <a:pt x="2408086" y="4025583"/>
                    <a:pt x="2057107" y="4025583"/>
                  </a:cubicBezTo>
                  <a:cubicBezTo>
                    <a:pt x="2050348" y="4025583"/>
                    <a:pt x="2043675" y="4025409"/>
                    <a:pt x="2036916" y="4025322"/>
                  </a:cubicBezTo>
                  <a:cubicBezTo>
                    <a:pt x="2033621" y="4025236"/>
                    <a:pt x="2030329" y="4025149"/>
                    <a:pt x="2027036" y="4025149"/>
                  </a:cubicBezTo>
                  <a:lnTo>
                    <a:pt x="2005458" y="4025928"/>
                  </a:lnTo>
                  <a:lnTo>
                    <a:pt x="2004937" y="4025928"/>
                  </a:lnTo>
                  <a:lnTo>
                    <a:pt x="2004418" y="4025928"/>
                  </a:lnTo>
                  <a:lnTo>
                    <a:pt x="1972700" y="4026102"/>
                  </a:lnTo>
                  <a:cubicBezTo>
                    <a:pt x="1968279" y="4026189"/>
                    <a:pt x="1963860" y="4026189"/>
                    <a:pt x="1959526" y="4026189"/>
                  </a:cubicBezTo>
                  <a:cubicBezTo>
                    <a:pt x="1946008" y="4026189"/>
                    <a:pt x="1932749" y="4025928"/>
                    <a:pt x="1919922" y="4025583"/>
                  </a:cubicBezTo>
                  <a:lnTo>
                    <a:pt x="1908656" y="4025322"/>
                  </a:lnTo>
                  <a:cubicBezTo>
                    <a:pt x="1871913" y="4024889"/>
                    <a:pt x="1834908" y="4022809"/>
                    <a:pt x="1799030" y="4020902"/>
                  </a:cubicBezTo>
                  <a:lnTo>
                    <a:pt x="1782305" y="4020036"/>
                  </a:lnTo>
                  <a:lnTo>
                    <a:pt x="1781784" y="4020036"/>
                  </a:lnTo>
                  <a:lnTo>
                    <a:pt x="1781265" y="4019949"/>
                  </a:lnTo>
                  <a:lnTo>
                    <a:pt x="1765839" y="4018649"/>
                  </a:lnTo>
                  <a:cubicBezTo>
                    <a:pt x="1729528" y="4015616"/>
                    <a:pt x="1692003" y="4012496"/>
                    <a:pt x="1655000" y="4007816"/>
                  </a:cubicBezTo>
                  <a:cubicBezTo>
                    <a:pt x="1564178" y="3996984"/>
                    <a:pt x="1481504" y="3982858"/>
                    <a:pt x="1402382" y="3964573"/>
                  </a:cubicBezTo>
                  <a:cubicBezTo>
                    <a:pt x="1317886" y="3945074"/>
                    <a:pt x="1234519" y="3919856"/>
                    <a:pt x="1154617" y="3889696"/>
                  </a:cubicBezTo>
                  <a:cubicBezTo>
                    <a:pt x="1075495" y="3859799"/>
                    <a:pt x="996114" y="3823228"/>
                    <a:pt x="918639" y="3780850"/>
                  </a:cubicBezTo>
                  <a:cubicBezTo>
                    <a:pt x="857543" y="3746706"/>
                    <a:pt x="797920" y="3708834"/>
                    <a:pt x="741589" y="3668278"/>
                  </a:cubicBezTo>
                  <a:cubicBezTo>
                    <a:pt x="501863" y="3527345"/>
                    <a:pt x="286341" y="3348667"/>
                    <a:pt x="103549" y="3140728"/>
                  </a:cubicBezTo>
                  <a:lnTo>
                    <a:pt x="0" y="3015106"/>
                  </a:lnTo>
                  <a:lnTo>
                    <a:pt x="0" y="2484097"/>
                  </a:lnTo>
                  <a:lnTo>
                    <a:pt x="17188" y="2506324"/>
                  </a:lnTo>
                  <a:cubicBezTo>
                    <a:pt x="36254" y="2530676"/>
                    <a:pt x="56012" y="2555807"/>
                    <a:pt x="75252" y="2580765"/>
                  </a:cubicBezTo>
                  <a:cubicBezTo>
                    <a:pt x="95443" y="2606851"/>
                    <a:pt x="122048" y="2641256"/>
                    <a:pt x="148653" y="2676699"/>
                  </a:cubicBezTo>
                  <a:cubicBezTo>
                    <a:pt x="161306" y="2693426"/>
                    <a:pt x="173958" y="2710844"/>
                    <a:pt x="186177" y="2727656"/>
                  </a:cubicBezTo>
                  <a:cubicBezTo>
                    <a:pt x="197791" y="2743602"/>
                    <a:pt x="208797" y="2758768"/>
                    <a:pt x="219802" y="2773414"/>
                  </a:cubicBezTo>
                  <a:lnTo>
                    <a:pt x="219975" y="2773586"/>
                  </a:lnTo>
                  <a:lnTo>
                    <a:pt x="220149" y="2773760"/>
                  </a:lnTo>
                  <a:cubicBezTo>
                    <a:pt x="239128" y="2799846"/>
                    <a:pt x="259407" y="2826017"/>
                    <a:pt x="278992" y="2851322"/>
                  </a:cubicBezTo>
                  <a:lnTo>
                    <a:pt x="290344" y="2865967"/>
                  </a:lnTo>
                  <a:lnTo>
                    <a:pt x="296065" y="2873075"/>
                  </a:lnTo>
                  <a:cubicBezTo>
                    <a:pt x="318075" y="2900286"/>
                    <a:pt x="340695" y="2928451"/>
                    <a:pt x="363834" y="2955229"/>
                  </a:cubicBezTo>
                  <a:cubicBezTo>
                    <a:pt x="414704" y="3014852"/>
                    <a:pt x="467047" y="3071355"/>
                    <a:pt x="519304" y="3123178"/>
                  </a:cubicBezTo>
                  <a:cubicBezTo>
                    <a:pt x="630577" y="3232979"/>
                    <a:pt x="747655" y="3327005"/>
                    <a:pt x="867075" y="3402488"/>
                  </a:cubicBezTo>
                  <a:cubicBezTo>
                    <a:pt x="934671" y="3444865"/>
                    <a:pt x="997241" y="3479096"/>
                    <a:pt x="1058596" y="3507088"/>
                  </a:cubicBezTo>
                  <a:lnTo>
                    <a:pt x="1058770" y="3507175"/>
                  </a:lnTo>
                  <a:lnTo>
                    <a:pt x="1058943" y="3507262"/>
                  </a:lnTo>
                  <a:cubicBezTo>
                    <a:pt x="1121339" y="3536639"/>
                    <a:pt x="1189368" y="3563245"/>
                    <a:pt x="1261123" y="3586297"/>
                  </a:cubicBezTo>
                  <a:cubicBezTo>
                    <a:pt x="1327160" y="3607528"/>
                    <a:pt x="1398222" y="3625987"/>
                    <a:pt x="1472230" y="3640980"/>
                  </a:cubicBezTo>
                  <a:cubicBezTo>
                    <a:pt x="1506288" y="3647739"/>
                    <a:pt x="1542426" y="3653805"/>
                    <a:pt x="1579344" y="3659005"/>
                  </a:cubicBezTo>
                  <a:cubicBezTo>
                    <a:pt x="1614008" y="3663857"/>
                    <a:pt x="1650232" y="3667931"/>
                    <a:pt x="1686890" y="3671225"/>
                  </a:cubicBezTo>
                  <a:cubicBezTo>
                    <a:pt x="1756999" y="3677637"/>
                    <a:pt x="1829794" y="3680757"/>
                    <a:pt x="1909524" y="3680931"/>
                  </a:cubicBezTo>
                  <a:lnTo>
                    <a:pt x="1920703" y="3680931"/>
                  </a:lnTo>
                  <a:cubicBezTo>
                    <a:pt x="1925642" y="3681018"/>
                    <a:pt x="1930496" y="3681018"/>
                    <a:pt x="1935434" y="3681018"/>
                  </a:cubicBezTo>
                  <a:cubicBezTo>
                    <a:pt x="1947307" y="3681018"/>
                    <a:pt x="1956146" y="3680931"/>
                    <a:pt x="1964120" y="3680584"/>
                  </a:cubicBezTo>
                  <a:lnTo>
                    <a:pt x="1964379" y="3680584"/>
                  </a:lnTo>
                  <a:lnTo>
                    <a:pt x="1964639" y="3680584"/>
                  </a:lnTo>
                  <a:lnTo>
                    <a:pt x="1991591" y="3679891"/>
                  </a:lnTo>
                  <a:lnTo>
                    <a:pt x="2018717" y="3678503"/>
                  </a:lnTo>
                  <a:cubicBezTo>
                    <a:pt x="2049567" y="3677118"/>
                    <a:pt x="2082412" y="3674257"/>
                    <a:pt x="2124963" y="3669231"/>
                  </a:cubicBezTo>
                  <a:cubicBezTo>
                    <a:pt x="2263187" y="3652332"/>
                    <a:pt x="2401412" y="3614981"/>
                    <a:pt x="2535738" y="3558218"/>
                  </a:cubicBezTo>
                  <a:cubicBezTo>
                    <a:pt x="2597354" y="3532480"/>
                    <a:pt x="2661136" y="3500848"/>
                    <a:pt x="2730812" y="3461503"/>
                  </a:cubicBezTo>
                  <a:cubicBezTo>
                    <a:pt x="2790781" y="3427879"/>
                    <a:pt x="2852657" y="3389229"/>
                    <a:pt x="2920080" y="3343298"/>
                  </a:cubicBezTo>
                  <a:cubicBezTo>
                    <a:pt x="2975543" y="3305514"/>
                    <a:pt x="3034385" y="3262790"/>
                    <a:pt x="3105101" y="3208887"/>
                  </a:cubicBezTo>
                  <a:cubicBezTo>
                    <a:pt x="3136127" y="3185315"/>
                    <a:pt x="3167411" y="3160616"/>
                    <a:pt x="3196443" y="3137650"/>
                  </a:cubicBezTo>
                  <a:lnTo>
                    <a:pt x="3289603" y="3063123"/>
                  </a:lnTo>
                  <a:cubicBezTo>
                    <a:pt x="3342033" y="3021525"/>
                    <a:pt x="3395243" y="2980187"/>
                    <a:pt x="3446634" y="2940150"/>
                  </a:cubicBezTo>
                  <a:cubicBezTo>
                    <a:pt x="3518216" y="2884427"/>
                    <a:pt x="3592311" y="2826798"/>
                    <a:pt x="3662420" y="2769601"/>
                  </a:cubicBezTo>
                  <a:cubicBezTo>
                    <a:pt x="3806018" y="2653389"/>
                    <a:pt x="3909664" y="2559013"/>
                    <a:pt x="3998319" y="2463860"/>
                  </a:cubicBezTo>
                  <a:cubicBezTo>
                    <a:pt x="4052308" y="2405537"/>
                    <a:pt x="4097806" y="2350333"/>
                    <a:pt x="4137238" y="2295217"/>
                  </a:cubicBezTo>
                  <a:cubicBezTo>
                    <a:pt x="4181694" y="2232560"/>
                    <a:pt x="4217572" y="2172592"/>
                    <a:pt x="4247124" y="2111582"/>
                  </a:cubicBezTo>
                  <a:cubicBezTo>
                    <a:pt x="4308913" y="1985577"/>
                    <a:pt x="4347564" y="1847178"/>
                    <a:pt x="4361949" y="1700374"/>
                  </a:cubicBezTo>
                  <a:cubicBezTo>
                    <a:pt x="4365329" y="1665537"/>
                    <a:pt x="4367496" y="1628532"/>
                    <a:pt x="4368449" y="1590747"/>
                  </a:cubicBezTo>
                  <a:lnTo>
                    <a:pt x="4368536" y="1586502"/>
                  </a:lnTo>
                  <a:cubicBezTo>
                    <a:pt x="4368796" y="1569516"/>
                    <a:pt x="4369057" y="1552097"/>
                    <a:pt x="4368796" y="1534158"/>
                  </a:cubicBezTo>
                  <a:cubicBezTo>
                    <a:pt x="4368796" y="1528612"/>
                    <a:pt x="4368710" y="1523152"/>
                    <a:pt x="4368710" y="1517606"/>
                  </a:cubicBezTo>
                  <a:cubicBezTo>
                    <a:pt x="4368710" y="1504000"/>
                    <a:pt x="4368623" y="1490047"/>
                    <a:pt x="4368189" y="1476095"/>
                  </a:cubicBezTo>
                  <a:cubicBezTo>
                    <a:pt x="4366715" y="1397060"/>
                    <a:pt x="4362817" y="1319238"/>
                    <a:pt x="4356749" y="1244884"/>
                  </a:cubicBezTo>
                  <a:cubicBezTo>
                    <a:pt x="4343144" y="1083520"/>
                    <a:pt x="4319745" y="929522"/>
                    <a:pt x="4287074" y="787052"/>
                  </a:cubicBezTo>
                  <a:cubicBezTo>
                    <a:pt x="4251284" y="631321"/>
                    <a:pt x="4204139" y="482958"/>
                    <a:pt x="4147029" y="346032"/>
                  </a:cubicBezTo>
                  <a:cubicBezTo>
                    <a:pt x="4132211" y="310328"/>
                    <a:pt x="4116439" y="274710"/>
                    <a:pt x="4100319" y="240307"/>
                  </a:cubicBezTo>
                  <a:cubicBezTo>
                    <a:pt x="4084547" y="207028"/>
                    <a:pt x="4067041" y="172277"/>
                    <a:pt x="4048323" y="136833"/>
                  </a:cubicBezTo>
                  <a:close/>
                  <a:moveTo>
                    <a:pt x="0" y="0"/>
                  </a:moveTo>
                  <a:lnTo>
                    <a:pt x="278246" y="0"/>
                  </a:lnTo>
                  <a:lnTo>
                    <a:pt x="193425" y="86981"/>
                  </a:lnTo>
                  <a:cubicBezTo>
                    <a:pt x="142241" y="144090"/>
                    <a:pt x="93754" y="203041"/>
                    <a:pt x="48300" y="263444"/>
                  </a:cubicBezTo>
                  <a:lnTo>
                    <a:pt x="0" y="333888"/>
                  </a:lnTo>
                  <a:close/>
                </a:path>
              </a:pathLst>
            </a:custGeom>
            <a:solidFill>
              <a:srgbClr val="ffffff"/>
            </a:solidFill>
            <a:ln w="19080">
              <a:noFill/>
            </a:ln>
          </p:spPr>
          <p:style>
            <a:lnRef idx="0"/>
            <a:fillRef idx="0"/>
            <a:effectRef idx="0"/>
            <a:fontRef idx="minor"/>
          </p:style>
        </p:sp>
      </p:grpSp>
      <p:sp>
        <p:nvSpPr>
          <p:cNvPr id="166" name="Picture 4"/>
          <p:cNvSpPr/>
          <p:nvPr/>
        </p:nvSpPr>
        <p:spPr>
          <a:xfrm>
            <a:off x="3125880" y="2565000"/>
            <a:ext cx="3315240" cy="3277440"/>
          </a:xfrm>
          <a:custGeom>
            <a:avLst/>
            <a:gdLst/>
            <a:ahLst/>
            <a:rect l="l" t="t" r="r" b="b"/>
            <a:pathLst>
              <a:path w="6057610" h="6057610">
                <a:moveTo>
                  <a:pt x="3028805" y="0"/>
                </a:moveTo>
                <a:cubicBezTo>
                  <a:pt x="4701568" y="0"/>
                  <a:pt x="6057610" y="1356042"/>
                  <a:pt x="6057610" y="3028805"/>
                </a:cubicBezTo>
                <a:cubicBezTo>
                  <a:pt x="6057610" y="4701568"/>
                  <a:pt x="4701568" y="6057610"/>
                  <a:pt x="3028805" y="6057610"/>
                </a:cubicBezTo>
                <a:cubicBezTo>
                  <a:pt x="1356042" y="6057610"/>
                  <a:pt x="0" y="4701568"/>
                  <a:pt x="0" y="3028805"/>
                </a:cubicBezTo>
                <a:cubicBezTo>
                  <a:pt x="0" y="1356042"/>
                  <a:pt x="1356042" y="0"/>
                  <a:pt x="3028805" y="0"/>
                </a:cubicBezTo>
                <a:close/>
              </a:path>
            </a:pathLst>
          </a:custGeom>
          <a:blipFill rotWithShape="0">
            <a:blip r:embed="rId3"/>
            <a:srcRect/>
            <a:stretch/>
          </a:blipFill>
          <a:ln w="0">
            <a:noFill/>
          </a:ln>
        </p:spPr>
        <p:style>
          <a:lnRef idx="0"/>
          <a:fillRef idx="0"/>
          <a:effectRef idx="0"/>
          <a:fontRef idx="minor"/>
        </p:style>
      </p:sp>
      <p:grpSp>
        <p:nvGrpSpPr>
          <p:cNvPr id="167" name="Graphic 4"/>
          <p:cNvGrpSpPr/>
          <p:nvPr/>
        </p:nvGrpSpPr>
        <p:grpSpPr>
          <a:xfrm>
            <a:off x="3125880" y="2543760"/>
            <a:ext cx="3373920" cy="3324960"/>
            <a:chOff x="3125880" y="2543760"/>
            <a:chExt cx="3373920" cy="3324960"/>
          </a:xfrm>
        </p:grpSpPr>
        <p:sp>
          <p:nvSpPr>
            <p:cNvPr id="168" name="Freeform: Shape 28"/>
            <p:cNvSpPr/>
            <p:nvPr/>
          </p:nvSpPr>
          <p:spPr>
            <a:xfrm>
              <a:off x="3221640" y="2552760"/>
              <a:ext cx="3205800" cy="3263040"/>
            </a:xfrm>
            <a:custGeom>
              <a:avLst/>
              <a:gdLst/>
              <a:ahLst/>
              <a:rect l="l" t="t" r="r" b="b"/>
              <a:pathLst>
                <a:path w="5098846" h="5278088">
                  <a:moveTo>
                    <a:pt x="2413047" y="571500"/>
                  </a:moveTo>
                  <a:cubicBezTo>
                    <a:pt x="2438384" y="571500"/>
                    <a:pt x="2463244" y="571881"/>
                    <a:pt x="2488866" y="572738"/>
                  </a:cubicBezTo>
                  <a:lnTo>
                    <a:pt x="2498486" y="573024"/>
                  </a:lnTo>
                  <a:lnTo>
                    <a:pt x="2508107" y="573024"/>
                  </a:lnTo>
                  <a:lnTo>
                    <a:pt x="2513345" y="573024"/>
                  </a:lnTo>
                  <a:cubicBezTo>
                    <a:pt x="2841101" y="573024"/>
                    <a:pt x="3139995" y="633222"/>
                    <a:pt x="3401742" y="751904"/>
                  </a:cubicBezTo>
                  <a:cubicBezTo>
                    <a:pt x="3637295" y="858774"/>
                    <a:pt x="3843416" y="1013079"/>
                    <a:pt x="4014200" y="1210532"/>
                  </a:cubicBezTo>
                  <a:cubicBezTo>
                    <a:pt x="4178601" y="1400651"/>
                    <a:pt x="4306903" y="1625727"/>
                    <a:pt x="4395390" y="1879473"/>
                  </a:cubicBezTo>
                  <a:cubicBezTo>
                    <a:pt x="4482925" y="2130362"/>
                    <a:pt x="4527311" y="2395728"/>
                    <a:pt x="4527311" y="2668334"/>
                  </a:cubicBezTo>
                  <a:cubicBezTo>
                    <a:pt x="4527311" y="2936843"/>
                    <a:pt x="4484163" y="3196114"/>
                    <a:pt x="4399010" y="3439001"/>
                  </a:cubicBezTo>
                  <a:cubicBezTo>
                    <a:pt x="4312808" y="3684937"/>
                    <a:pt x="4187269" y="3902202"/>
                    <a:pt x="4025820" y="4084796"/>
                  </a:cubicBezTo>
                  <a:cubicBezTo>
                    <a:pt x="3856751" y="4276058"/>
                    <a:pt x="3650535" y="4425601"/>
                    <a:pt x="3412982" y="4529328"/>
                  </a:cubicBezTo>
                  <a:cubicBezTo>
                    <a:pt x="3145710" y="4645914"/>
                    <a:pt x="2837481" y="4705065"/>
                    <a:pt x="2496676" y="4705065"/>
                  </a:cubicBezTo>
                  <a:lnTo>
                    <a:pt x="2489438" y="4705065"/>
                  </a:lnTo>
                  <a:lnTo>
                    <a:pt x="2479532" y="4705065"/>
                  </a:lnTo>
                  <a:lnTo>
                    <a:pt x="2469626" y="4705350"/>
                  </a:lnTo>
                  <a:cubicBezTo>
                    <a:pt x="2442765" y="4706207"/>
                    <a:pt x="2415809" y="4706684"/>
                    <a:pt x="2389520" y="4706684"/>
                  </a:cubicBezTo>
                  <a:cubicBezTo>
                    <a:pt x="2090245" y="4706684"/>
                    <a:pt x="1819640" y="4650200"/>
                    <a:pt x="1585039" y="4538853"/>
                  </a:cubicBezTo>
                  <a:cubicBezTo>
                    <a:pt x="1373774" y="4438555"/>
                    <a:pt x="1189370" y="4292823"/>
                    <a:pt x="1036970" y="4105656"/>
                  </a:cubicBezTo>
                  <a:cubicBezTo>
                    <a:pt x="888095" y="3922871"/>
                    <a:pt x="771985" y="3704463"/>
                    <a:pt x="691880" y="3456718"/>
                  </a:cubicBezTo>
                  <a:cubicBezTo>
                    <a:pt x="612060" y="3210020"/>
                    <a:pt x="571674" y="2946749"/>
                    <a:pt x="571674" y="2673953"/>
                  </a:cubicBezTo>
                  <a:cubicBezTo>
                    <a:pt x="571674" y="2396109"/>
                    <a:pt x="613584" y="2125790"/>
                    <a:pt x="696166" y="1870710"/>
                  </a:cubicBezTo>
                  <a:cubicBezTo>
                    <a:pt x="779224" y="1614011"/>
                    <a:pt x="899239" y="1387031"/>
                    <a:pt x="1052782" y="1195959"/>
                  </a:cubicBezTo>
                  <a:cubicBezTo>
                    <a:pt x="1209563" y="1000887"/>
                    <a:pt x="1397777" y="848963"/>
                    <a:pt x="1612090" y="744569"/>
                  </a:cubicBezTo>
                  <a:cubicBezTo>
                    <a:pt x="1847548" y="629698"/>
                    <a:pt x="2117105" y="571500"/>
                    <a:pt x="2413047" y="571500"/>
                  </a:cubicBezTo>
                  <a:moveTo>
                    <a:pt x="2413047" y="0"/>
                  </a:moveTo>
                  <a:cubicBezTo>
                    <a:pt x="-755635" y="0"/>
                    <a:pt x="-844694" y="5278089"/>
                    <a:pt x="2389425" y="5278089"/>
                  </a:cubicBezTo>
                  <a:cubicBezTo>
                    <a:pt x="2421810" y="5278089"/>
                    <a:pt x="2455052" y="5277517"/>
                    <a:pt x="2488104" y="5276469"/>
                  </a:cubicBezTo>
                  <a:cubicBezTo>
                    <a:pt x="2491152" y="5276469"/>
                    <a:pt x="2493629" y="5276469"/>
                    <a:pt x="2496676" y="5276469"/>
                  </a:cubicBezTo>
                  <a:cubicBezTo>
                    <a:pt x="6022832" y="5276469"/>
                    <a:pt x="5903674" y="1524"/>
                    <a:pt x="2513441" y="1524"/>
                  </a:cubicBezTo>
                  <a:cubicBezTo>
                    <a:pt x="2511536" y="1524"/>
                    <a:pt x="2509440" y="1524"/>
                    <a:pt x="2507535" y="1524"/>
                  </a:cubicBezTo>
                  <a:cubicBezTo>
                    <a:pt x="2475531" y="476"/>
                    <a:pt x="2444480" y="0"/>
                    <a:pt x="2413047" y="0"/>
                  </a:cubicBezTo>
                  <a:lnTo>
                    <a:pt x="2413047" y="0"/>
                  </a:lnTo>
                  <a:close/>
                </a:path>
              </a:pathLst>
            </a:custGeom>
            <a:solidFill>
              <a:srgbClr val="ffffff">
                <a:alpha val="30000"/>
              </a:srgbClr>
            </a:solidFill>
            <a:ln w="9360">
              <a:noFill/>
            </a:ln>
          </p:spPr>
          <p:style>
            <a:lnRef idx="0"/>
            <a:fillRef idx="0"/>
            <a:effectRef idx="0"/>
            <a:fontRef idx="minor"/>
          </p:style>
        </p:sp>
        <p:sp>
          <p:nvSpPr>
            <p:cNvPr id="169" name="Freeform: Shape 29"/>
            <p:cNvSpPr/>
            <p:nvPr/>
          </p:nvSpPr>
          <p:spPr>
            <a:xfrm>
              <a:off x="3229200" y="2565000"/>
              <a:ext cx="3193200" cy="3209040"/>
            </a:xfrm>
            <a:custGeom>
              <a:avLst/>
              <a:gdLst/>
              <a:ahLst/>
              <a:rect l="l" t="t" r="r" b="b"/>
              <a:pathLst>
                <a:path w="5079154" h="5190747">
                  <a:moveTo>
                    <a:pt x="2498620" y="24"/>
                  </a:moveTo>
                  <a:cubicBezTo>
                    <a:pt x="2829900" y="881"/>
                    <a:pt x="3167084" y="51649"/>
                    <a:pt x="3484267" y="172045"/>
                  </a:cubicBezTo>
                  <a:lnTo>
                    <a:pt x="3543417" y="195382"/>
                  </a:lnTo>
                  <a:lnTo>
                    <a:pt x="3573040" y="207002"/>
                  </a:lnTo>
                  <a:cubicBezTo>
                    <a:pt x="3582756" y="211193"/>
                    <a:pt x="3592376" y="215670"/>
                    <a:pt x="3602091" y="220051"/>
                  </a:cubicBezTo>
                  <a:lnTo>
                    <a:pt x="3660099" y="246531"/>
                  </a:lnTo>
                  <a:lnTo>
                    <a:pt x="3689150" y="259771"/>
                  </a:lnTo>
                  <a:cubicBezTo>
                    <a:pt x="3698770" y="264343"/>
                    <a:pt x="3708009" y="269486"/>
                    <a:pt x="3717534" y="274439"/>
                  </a:cubicBezTo>
                  <a:lnTo>
                    <a:pt x="3774303" y="303871"/>
                  </a:lnTo>
                  <a:lnTo>
                    <a:pt x="3802688" y="318635"/>
                  </a:lnTo>
                  <a:cubicBezTo>
                    <a:pt x="3812022" y="323779"/>
                    <a:pt x="3821071" y="329398"/>
                    <a:pt x="3830310" y="334732"/>
                  </a:cubicBezTo>
                  <a:lnTo>
                    <a:pt x="3885555" y="367308"/>
                  </a:lnTo>
                  <a:lnTo>
                    <a:pt x="3913178" y="383691"/>
                  </a:lnTo>
                  <a:lnTo>
                    <a:pt x="3939943" y="401312"/>
                  </a:lnTo>
                  <a:cubicBezTo>
                    <a:pt x="4083580" y="494371"/>
                    <a:pt x="4218168" y="602957"/>
                    <a:pt x="4339612" y="724972"/>
                  </a:cubicBezTo>
                  <a:cubicBezTo>
                    <a:pt x="4460675" y="847368"/>
                    <a:pt x="4570117" y="982051"/>
                    <a:pt x="4664034" y="1126832"/>
                  </a:cubicBezTo>
                  <a:cubicBezTo>
                    <a:pt x="4758331" y="1271421"/>
                    <a:pt x="4837674" y="1425631"/>
                    <a:pt x="4902539" y="1585460"/>
                  </a:cubicBezTo>
                  <a:cubicBezTo>
                    <a:pt x="4966357" y="1745576"/>
                    <a:pt x="5019316" y="1910930"/>
                    <a:pt x="5047891" y="2081046"/>
                  </a:cubicBezTo>
                  <a:cubicBezTo>
                    <a:pt x="5062369" y="2166009"/>
                    <a:pt x="5070847" y="2251829"/>
                    <a:pt x="5075228" y="2337554"/>
                  </a:cubicBezTo>
                  <a:cubicBezTo>
                    <a:pt x="5076942" y="2358986"/>
                    <a:pt x="5077228" y="2380417"/>
                    <a:pt x="5077609" y="2401943"/>
                  </a:cubicBezTo>
                  <a:lnTo>
                    <a:pt x="5078847" y="2466237"/>
                  </a:lnTo>
                  <a:cubicBezTo>
                    <a:pt x="5079609" y="2487668"/>
                    <a:pt x="5078752" y="2509099"/>
                    <a:pt x="5078466" y="2530531"/>
                  </a:cubicBezTo>
                  <a:lnTo>
                    <a:pt x="5076942" y="2594729"/>
                  </a:lnTo>
                  <a:cubicBezTo>
                    <a:pt x="5071037" y="2765894"/>
                    <a:pt x="5038557" y="2934962"/>
                    <a:pt x="4999028" y="3099269"/>
                  </a:cubicBezTo>
                  <a:cubicBezTo>
                    <a:pt x="4988550" y="3140321"/>
                    <a:pt x="4978359" y="3181279"/>
                    <a:pt x="4968738" y="3222141"/>
                  </a:cubicBezTo>
                  <a:lnTo>
                    <a:pt x="4952451" y="3283101"/>
                  </a:lnTo>
                  <a:lnTo>
                    <a:pt x="4936925" y="3344156"/>
                  </a:lnTo>
                  <a:lnTo>
                    <a:pt x="4919875" y="3404831"/>
                  </a:lnTo>
                  <a:cubicBezTo>
                    <a:pt x="4914256" y="3425024"/>
                    <a:pt x="4909207" y="3445407"/>
                    <a:pt x="4903016" y="3465410"/>
                  </a:cubicBezTo>
                  <a:cubicBezTo>
                    <a:pt x="4890252" y="3505415"/>
                    <a:pt x="4878537" y="3545705"/>
                    <a:pt x="4865297" y="3585520"/>
                  </a:cubicBezTo>
                  <a:cubicBezTo>
                    <a:pt x="4811957" y="3744682"/>
                    <a:pt x="4749378" y="3901655"/>
                    <a:pt x="4671177" y="4052340"/>
                  </a:cubicBezTo>
                  <a:cubicBezTo>
                    <a:pt x="4593073" y="4202835"/>
                    <a:pt x="4498870" y="4346948"/>
                    <a:pt x="4386094" y="4476393"/>
                  </a:cubicBezTo>
                  <a:cubicBezTo>
                    <a:pt x="4371997" y="4492490"/>
                    <a:pt x="4358091" y="4508969"/>
                    <a:pt x="4343708" y="4524875"/>
                  </a:cubicBezTo>
                  <a:lnTo>
                    <a:pt x="4298655" y="4570976"/>
                  </a:lnTo>
                  <a:cubicBezTo>
                    <a:pt x="4283605" y="4586312"/>
                    <a:pt x="4268651" y="4601742"/>
                    <a:pt x="4252935" y="4616411"/>
                  </a:cubicBezTo>
                  <a:cubicBezTo>
                    <a:pt x="4237028" y="4630793"/>
                    <a:pt x="4221026" y="4645176"/>
                    <a:pt x="4204738" y="4659273"/>
                  </a:cubicBezTo>
                  <a:lnTo>
                    <a:pt x="4180354" y="4680419"/>
                  </a:lnTo>
                  <a:cubicBezTo>
                    <a:pt x="4172163" y="4687372"/>
                    <a:pt x="4164257" y="4694706"/>
                    <a:pt x="4155494" y="4700898"/>
                  </a:cubicBezTo>
                  <a:lnTo>
                    <a:pt x="4103964" y="4739664"/>
                  </a:lnTo>
                  <a:lnTo>
                    <a:pt x="4078151" y="4759000"/>
                  </a:lnTo>
                  <a:cubicBezTo>
                    <a:pt x="4069578" y="4765477"/>
                    <a:pt x="4060910" y="4771764"/>
                    <a:pt x="4051766" y="4777479"/>
                  </a:cubicBezTo>
                  <a:lnTo>
                    <a:pt x="3997950" y="4812816"/>
                  </a:lnTo>
                  <a:lnTo>
                    <a:pt x="3970994" y="4830342"/>
                  </a:lnTo>
                  <a:lnTo>
                    <a:pt x="3957469" y="4839010"/>
                  </a:lnTo>
                  <a:lnTo>
                    <a:pt x="3943563" y="4847011"/>
                  </a:lnTo>
                  <a:lnTo>
                    <a:pt x="3887746" y="4878824"/>
                  </a:lnTo>
                  <a:lnTo>
                    <a:pt x="3859742" y="4894541"/>
                  </a:lnTo>
                  <a:lnTo>
                    <a:pt x="3845741" y="4902351"/>
                  </a:lnTo>
                  <a:lnTo>
                    <a:pt x="3831358" y="4909400"/>
                  </a:lnTo>
                  <a:lnTo>
                    <a:pt x="3773827" y="4937498"/>
                  </a:lnTo>
                  <a:lnTo>
                    <a:pt x="3745157" y="4951500"/>
                  </a:lnTo>
                  <a:cubicBezTo>
                    <a:pt x="3735632" y="4956263"/>
                    <a:pt x="3726012" y="4960835"/>
                    <a:pt x="3716106" y="4964835"/>
                  </a:cubicBezTo>
                  <a:lnTo>
                    <a:pt x="3657146" y="4989314"/>
                  </a:lnTo>
                  <a:cubicBezTo>
                    <a:pt x="3637429" y="4997220"/>
                    <a:pt x="3618093" y="5005983"/>
                    <a:pt x="3598091" y="5013032"/>
                  </a:cubicBezTo>
                  <a:lnTo>
                    <a:pt x="3538083" y="5033986"/>
                  </a:lnTo>
                  <a:cubicBezTo>
                    <a:pt x="3518081" y="5040845"/>
                    <a:pt x="3498174" y="5047989"/>
                    <a:pt x="3478171" y="5054656"/>
                  </a:cubicBezTo>
                  <a:lnTo>
                    <a:pt x="3417306" y="5072086"/>
                  </a:lnTo>
                  <a:lnTo>
                    <a:pt x="3356632" y="5089422"/>
                  </a:lnTo>
                  <a:cubicBezTo>
                    <a:pt x="3336344" y="5094756"/>
                    <a:pt x="3315770" y="5099138"/>
                    <a:pt x="3295386" y="5103996"/>
                  </a:cubicBezTo>
                  <a:cubicBezTo>
                    <a:pt x="3254524" y="5113330"/>
                    <a:pt x="3213948" y="5123712"/>
                    <a:pt x="3172514" y="5129999"/>
                  </a:cubicBezTo>
                  <a:lnTo>
                    <a:pt x="3110887" y="5141143"/>
                  </a:lnTo>
                  <a:lnTo>
                    <a:pt x="3080121" y="5146667"/>
                  </a:lnTo>
                  <a:cubicBezTo>
                    <a:pt x="3069834" y="5148286"/>
                    <a:pt x="3059547" y="5149525"/>
                    <a:pt x="3049165" y="5150954"/>
                  </a:cubicBezTo>
                  <a:cubicBezTo>
                    <a:pt x="2884859" y="5176481"/>
                    <a:pt x="2718838" y="5186958"/>
                    <a:pt x="2555008" y="5189435"/>
                  </a:cubicBezTo>
                  <a:cubicBezTo>
                    <a:pt x="2514050" y="5190197"/>
                    <a:pt x="2473093" y="5191244"/>
                    <a:pt x="2431945" y="5190483"/>
                  </a:cubicBezTo>
                  <a:lnTo>
                    <a:pt x="2370318" y="5190387"/>
                  </a:lnTo>
                  <a:cubicBezTo>
                    <a:pt x="2349744" y="5190292"/>
                    <a:pt x="2329266" y="5190577"/>
                    <a:pt x="2308501" y="5189244"/>
                  </a:cubicBezTo>
                  <a:lnTo>
                    <a:pt x="2184200" y="5183434"/>
                  </a:lnTo>
                  <a:lnTo>
                    <a:pt x="2059994" y="5172099"/>
                  </a:lnTo>
                  <a:cubicBezTo>
                    <a:pt x="1894544" y="5153335"/>
                    <a:pt x="1729095" y="5121236"/>
                    <a:pt x="1568027" y="5069134"/>
                  </a:cubicBezTo>
                  <a:lnTo>
                    <a:pt x="1537738" y="5059704"/>
                  </a:lnTo>
                  <a:cubicBezTo>
                    <a:pt x="1527546" y="5056751"/>
                    <a:pt x="1517831" y="5052465"/>
                    <a:pt x="1507829" y="5048941"/>
                  </a:cubicBezTo>
                  <a:lnTo>
                    <a:pt x="1448298" y="5026557"/>
                  </a:lnTo>
                  <a:lnTo>
                    <a:pt x="1418485" y="5015318"/>
                  </a:lnTo>
                  <a:cubicBezTo>
                    <a:pt x="1408484" y="5011698"/>
                    <a:pt x="1398959" y="5006840"/>
                    <a:pt x="1389243" y="5002649"/>
                  </a:cubicBezTo>
                  <a:lnTo>
                    <a:pt x="1331045" y="4976360"/>
                  </a:lnTo>
                  <a:cubicBezTo>
                    <a:pt x="1253702" y="4940737"/>
                    <a:pt x="1178645" y="4899494"/>
                    <a:pt x="1106446" y="4853583"/>
                  </a:cubicBezTo>
                  <a:cubicBezTo>
                    <a:pt x="962047" y="4761667"/>
                    <a:pt x="829268" y="4650796"/>
                    <a:pt x="710777" y="4526495"/>
                  </a:cubicBezTo>
                  <a:cubicBezTo>
                    <a:pt x="592667" y="4401813"/>
                    <a:pt x="488940" y="4263795"/>
                    <a:pt x="400834" y="4116824"/>
                  </a:cubicBezTo>
                  <a:cubicBezTo>
                    <a:pt x="312728" y="3969758"/>
                    <a:pt x="239671" y="3814215"/>
                    <a:pt x="181092" y="3653719"/>
                  </a:cubicBezTo>
                  <a:cubicBezTo>
                    <a:pt x="122418" y="3493223"/>
                    <a:pt x="78127" y="3327773"/>
                    <a:pt x="47361" y="3159943"/>
                  </a:cubicBezTo>
                  <a:cubicBezTo>
                    <a:pt x="43646" y="3138988"/>
                    <a:pt x="39265" y="3118033"/>
                    <a:pt x="36026" y="3096887"/>
                  </a:cubicBezTo>
                  <a:lnTo>
                    <a:pt x="26882" y="3033546"/>
                  </a:lnTo>
                  <a:cubicBezTo>
                    <a:pt x="24120" y="3012400"/>
                    <a:pt x="20596" y="2991350"/>
                    <a:pt x="18596" y="2970110"/>
                  </a:cubicBezTo>
                  <a:lnTo>
                    <a:pt x="12214" y="2906482"/>
                  </a:lnTo>
                  <a:cubicBezTo>
                    <a:pt x="7261" y="2864096"/>
                    <a:pt x="5737" y="2821424"/>
                    <a:pt x="3451" y="2778848"/>
                  </a:cubicBezTo>
                  <a:cubicBezTo>
                    <a:pt x="689" y="2736271"/>
                    <a:pt x="308" y="2693599"/>
                    <a:pt x="22" y="2650927"/>
                  </a:cubicBezTo>
                  <a:cubicBezTo>
                    <a:pt x="-645" y="2480334"/>
                    <a:pt x="13928" y="2309837"/>
                    <a:pt x="42313" y="2141625"/>
                  </a:cubicBezTo>
                  <a:cubicBezTo>
                    <a:pt x="70507" y="1973414"/>
                    <a:pt x="111369" y="1807202"/>
                    <a:pt x="165662" y="1644896"/>
                  </a:cubicBezTo>
                  <a:cubicBezTo>
                    <a:pt x="219954" y="1482685"/>
                    <a:pt x="287963" y="1324666"/>
                    <a:pt x="370259" y="1173504"/>
                  </a:cubicBezTo>
                  <a:cubicBezTo>
                    <a:pt x="452459" y="1022438"/>
                    <a:pt x="549519" y="878515"/>
                    <a:pt x="661247" y="746022"/>
                  </a:cubicBezTo>
                  <a:lnTo>
                    <a:pt x="704015" y="696968"/>
                  </a:lnTo>
                  <a:cubicBezTo>
                    <a:pt x="718302" y="680680"/>
                    <a:pt x="732113" y="664012"/>
                    <a:pt x="747353" y="648486"/>
                  </a:cubicBezTo>
                  <a:lnTo>
                    <a:pt x="792121" y="601147"/>
                  </a:lnTo>
                  <a:lnTo>
                    <a:pt x="814505" y="577429"/>
                  </a:lnTo>
                  <a:cubicBezTo>
                    <a:pt x="822125" y="569619"/>
                    <a:pt x="830221" y="562380"/>
                    <a:pt x="838031" y="554855"/>
                  </a:cubicBezTo>
                  <a:cubicBezTo>
                    <a:pt x="853843" y="539901"/>
                    <a:pt x="869845" y="525137"/>
                    <a:pt x="885942" y="510469"/>
                  </a:cubicBezTo>
                  <a:cubicBezTo>
                    <a:pt x="894038" y="503230"/>
                    <a:pt x="902039" y="495800"/>
                    <a:pt x="910326" y="488752"/>
                  </a:cubicBezTo>
                  <a:lnTo>
                    <a:pt x="935948" y="468368"/>
                  </a:lnTo>
                  <a:cubicBezTo>
                    <a:pt x="970334" y="441508"/>
                    <a:pt x="1004147" y="414171"/>
                    <a:pt x="1040533" y="390073"/>
                  </a:cubicBezTo>
                  <a:cubicBezTo>
                    <a:pt x="1183313" y="290155"/>
                    <a:pt x="1339713" y="210907"/>
                    <a:pt x="1501638" y="152614"/>
                  </a:cubicBezTo>
                  <a:cubicBezTo>
                    <a:pt x="1663658" y="93940"/>
                    <a:pt x="1830822" y="56602"/>
                    <a:pt x="1997700" y="32599"/>
                  </a:cubicBezTo>
                  <a:cubicBezTo>
                    <a:pt x="2164864" y="9073"/>
                    <a:pt x="2332599" y="-548"/>
                    <a:pt x="2498620" y="24"/>
                  </a:cubicBezTo>
                  <a:close/>
                  <a:moveTo>
                    <a:pt x="2496620" y="193572"/>
                  </a:moveTo>
                  <a:cubicBezTo>
                    <a:pt x="2340886" y="190714"/>
                    <a:pt x="2186486" y="205859"/>
                    <a:pt x="2037229" y="241483"/>
                  </a:cubicBezTo>
                  <a:cubicBezTo>
                    <a:pt x="1887972" y="276820"/>
                    <a:pt x="1745383" y="333494"/>
                    <a:pt x="1613081" y="404646"/>
                  </a:cubicBezTo>
                  <a:cubicBezTo>
                    <a:pt x="1480683" y="475893"/>
                    <a:pt x="1358477" y="561904"/>
                    <a:pt x="1245892" y="657725"/>
                  </a:cubicBezTo>
                  <a:cubicBezTo>
                    <a:pt x="1216841" y="680490"/>
                    <a:pt x="1190837" y="707160"/>
                    <a:pt x="1163310" y="731639"/>
                  </a:cubicBezTo>
                  <a:lnTo>
                    <a:pt x="1142831" y="750118"/>
                  </a:lnTo>
                  <a:cubicBezTo>
                    <a:pt x="1136069" y="756404"/>
                    <a:pt x="1129687" y="763072"/>
                    <a:pt x="1123019" y="769453"/>
                  </a:cubicBezTo>
                  <a:cubicBezTo>
                    <a:pt x="1109780" y="782312"/>
                    <a:pt x="1096540" y="795171"/>
                    <a:pt x="1083014" y="807744"/>
                  </a:cubicBezTo>
                  <a:cubicBezTo>
                    <a:pt x="1076347" y="814126"/>
                    <a:pt x="1069394" y="820222"/>
                    <a:pt x="1062917" y="826794"/>
                  </a:cubicBezTo>
                  <a:lnTo>
                    <a:pt x="1043676" y="846701"/>
                  </a:lnTo>
                  <a:lnTo>
                    <a:pt x="1005100" y="886516"/>
                  </a:lnTo>
                  <a:cubicBezTo>
                    <a:pt x="991860" y="899470"/>
                    <a:pt x="980240" y="913948"/>
                    <a:pt x="968143" y="927949"/>
                  </a:cubicBezTo>
                  <a:lnTo>
                    <a:pt x="932138" y="970336"/>
                  </a:lnTo>
                  <a:cubicBezTo>
                    <a:pt x="744020" y="1200269"/>
                    <a:pt x="605526" y="1472113"/>
                    <a:pt x="514467" y="1759006"/>
                  </a:cubicBezTo>
                  <a:cubicBezTo>
                    <a:pt x="468842" y="1902547"/>
                    <a:pt x="435219" y="2050376"/>
                    <a:pt x="413693" y="2199918"/>
                  </a:cubicBezTo>
                  <a:cubicBezTo>
                    <a:pt x="392261" y="2349556"/>
                    <a:pt x="381689" y="2500622"/>
                    <a:pt x="380546" y="2651689"/>
                  </a:cubicBezTo>
                  <a:lnTo>
                    <a:pt x="380260" y="2708363"/>
                  </a:lnTo>
                  <a:cubicBezTo>
                    <a:pt x="379688" y="2727317"/>
                    <a:pt x="381117" y="2746082"/>
                    <a:pt x="381403" y="2765036"/>
                  </a:cubicBezTo>
                  <a:lnTo>
                    <a:pt x="383117" y="2821710"/>
                  </a:lnTo>
                  <a:cubicBezTo>
                    <a:pt x="383213" y="2831140"/>
                    <a:pt x="383879" y="2840570"/>
                    <a:pt x="384546" y="2849999"/>
                  </a:cubicBezTo>
                  <a:lnTo>
                    <a:pt x="386261" y="2878289"/>
                  </a:lnTo>
                  <a:lnTo>
                    <a:pt x="389499" y="2934867"/>
                  </a:lnTo>
                  <a:cubicBezTo>
                    <a:pt x="390452" y="2953727"/>
                    <a:pt x="392928" y="2972491"/>
                    <a:pt x="394547" y="2991255"/>
                  </a:cubicBezTo>
                  <a:lnTo>
                    <a:pt x="399691" y="3047738"/>
                  </a:lnTo>
                  <a:cubicBezTo>
                    <a:pt x="401501" y="3066598"/>
                    <a:pt x="404358" y="3085172"/>
                    <a:pt x="406644" y="3103936"/>
                  </a:cubicBezTo>
                  <a:cubicBezTo>
                    <a:pt x="425599" y="3253859"/>
                    <a:pt x="456650" y="3402354"/>
                    <a:pt x="500370" y="3546753"/>
                  </a:cubicBezTo>
                  <a:cubicBezTo>
                    <a:pt x="544090" y="3691152"/>
                    <a:pt x="600668" y="3831550"/>
                    <a:pt x="670677" y="3964710"/>
                  </a:cubicBezTo>
                  <a:cubicBezTo>
                    <a:pt x="740591" y="4097870"/>
                    <a:pt x="823458" y="4224171"/>
                    <a:pt x="920042" y="4339233"/>
                  </a:cubicBezTo>
                  <a:cubicBezTo>
                    <a:pt x="1016720" y="4454105"/>
                    <a:pt x="1127115" y="4557356"/>
                    <a:pt x="1248464" y="4646700"/>
                  </a:cubicBezTo>
                  <a:lnTo>
                    <a:pt x="1294374" y="4679657"/>
                  </a:lnTo>
                  <a:lnTo>
                    <a:pt x="1317329" y="4696230"/>
                  </a:lnTo>
                  <a:lnTo>
                    <a:pt x="1341237" y="4711375"/>
                  </a:lnTo>
                  <a:lnTo>
                    <a:pt x="1388957" y="4742046"/>
                  </a:lnTo>
                  <a:cubicBezTo>
                    <a:pt x="1396958" y="4747094"/>
                    <a:pt x="1404769" y="4752523"/>
                    <a:pt x="1412960" y="4757190"/>
                  </a:cubicBezTo>
                  <a:lnTo>
                    <a:pt x="1437725" y="4771097"/>
                  </a:lnTo>
                  <a:lnTo>
                    <a:pt x="1487351" y="4798910"/>
                  </a:lnTo>
                  <a:cubicBezTo>
                    <a:pt x="1495733" y="4803387"/>
                    <a:pt x="1503734" y="4808625"/>
                    <a:pt x="1512402" y="4812626"/>
                  </a:cubicBezTo>
                  <a:lnTo>
                    <a:pt x="1538024" y="4825199"/>
                  </a:lnTo>
                  <a:lnTo>
                    <a:pt x="1589364" y="4850345"/>
                  </a:lnTo>
                  <a:cubicBezTo>
                    <a:pt x="1598031" y="4854345"/>
                    <a:pt x="1606318" y="4859108"/>
                    <a:pt x="1615176" y="4862632"/>
                  </a:cubicBezTo>
                  <a:lnTo>
                    <a:pt x="1641560" y="4873681"/>
                  </a:lnTo>
                  <a:cubicBezTo>
                    <a:pt x="1781864" y="4934355"/>
                    <a:pt x="1930549" y="4979218"/>
                    <a:pt x="2083616" y="5005602"/>
                  </a:cubicBezTo>
                  <a:lnTo>
                    <a:pt x="2199059" y="5021985"/>
                  </a:lnTo>
                  <a:cubicBezTo>
                    <a:pt x="2237825" y="5025604"/>
                    <a:pt x="2276688" y="5028176"/>
                    <a:pt x="2315645" y="5031224"/>
                  </a:cubicBezTo>
                  <a:cubicBezTo>
                    <a:pt x="2334981" y="5033225"/>
                    <a:pt x="2354697" y="5033034"/>
                    <a:pt x="2374414" y="5033415"/>
                  </a:cubicBezTo>
                  <a:lnTo>
                    <a:pt x="2433374" y="5034273"/>
                  </a:lnTo>
                  <a:cubicBezTo>
                    <a:pt x="2472617" y="5035129"/>
                    <a:pt x="2512146" y="5033892"/>
                    <a:pt x="2551579" y="5033130"/>
                  </a:cubicBezTo>
                  <a:cubicBezTo>
                    <a:pt x="2591013" y="5031891"/>
                    <a:pt x="2630637" y="5031701"/>
                    <a:pt x="2669499" y="5027700"/>
                  </a:cubicBezTo>
                  <a:lnTo>
                    <a:pt x="2727982" y="5022747"/>
                  </a:lnTo>
                  <a:lnTo>
                    <a:pt x="2757224" y="5020270"/>
                  </a:lnTo>
                  <a:lnTo>
                    <a:pt x="2771797" y="5018937"/>
                  </a:lnTo>
                  <a:lnTo>
                    <a:pt x="2786275" y="5016842"/>
                  </a:lnTo>
                  <a:lnTo>
                    <a:pt x="2902099" y="4999792"/>
                  </a:lnTo>
                  <a:cubicBezTo>
                    <a:pt x="2940485" y="4992839"/>
                    <a:pt x="2978394" y="4984076"/>
                    <a:pt x="3016494" y="4976170"/>
                  </a:cubicBezTo>
                  <a:cubicBezTo>
                    <a:pt x="3167942" y="4940737"/>
                    <a:pt x="3314246" y="4888540"/>
                    <a:pt x="3452263" y="4822627"/>
                  </a:cubicBezTo>
                  <a:lnTo>
                    <a:pt x="3503889" y="4797767"/>
                  </a:lnTo>
                  <a:cubicBezTo>
                    <a:pt x="3521033" y="4789385"/>
                    <a:pt x="3537416" y="4779479"/>
                    <a:pt x="3554085" y="4770430"/>
                  </a:cubicBezTo>
                  <a:lnTo>
                    <a:pt x="3603996" y="4742903"/>
                  </a:lnTo>
                  <a:cubicBezTo>
                    <a:pt x="3612474" y="4738616"/>
                    <a:pt x="3620475" y="4733568"/>
                    <a:pt x="3628475" y="4728425"/>
                  </a:cubicBezTo>
                  <a:lnTo>
                    <a:pt x="3652669" y="4713375"/>
                  </a:lnTo>
                  <a:lnTo>
                    <a:pt x="3700866" y="4683467"/>
                  </a:lnTo>
                  <a:lnTo>
                    <a:pt x="3712867" y="4675942"/>
                  </a:lnTo>
                  <a:lnTo>
                    <a:pt x="3724488" y="4667750"/>
                  </a:lnTo>
                  <a:lnTo>
                    <a:pt x="3747633" y="4651463"/>
                  </a:lnTo>
                  <a:lnTo>
                    <a:pt x="3794115" y="4619268"/>
                  </a:lnTo>
                  <a:lnTo>
                    <a:pt x="3805736" y="4611267"/>
                  </a:lnTo>
                  <a:lnTo>
                    <a:pt x="3816880" y="4602599"/>
                  </a:lnTo>
                  <a:lnTo>
                    <a:pt x="3839168" y="4585264"/>
                  </a:lnTo>
                  <a:lnTo>
                    <a:pt x="3883841" y="4550879"/>
                  </a:lnTo>
                  <a:cubicBezTo>
                    <a:pt x="3891366" y="4545354"/>
                    <a:pt x="3898509" y="4539163"/>
                    <a:pt x="3905558" y="4532972"/>
                  </a:cubicBezTo>
                  <a:lnTo>
                    <a:pt x="3926989" y="4514684"/>
                  </a:lnTo>
                  <a:lnTo>
                    <a:pt x="3969851" y="4478393"/>
                  </a:lnTo>
                  <a:cubicBezTo>
                    <a:pt x="3984234" y="4466392"/>
                    <a:pt x="3997379" y="4452962"/>
                    <a:pt x="4011381" y="4440579"/>
                  </a:cubicBezTo>
                  <a:cubicBezTo>
                    <a:pt x="4025192" y="4427911"/>
                    <a:pt x="4039193" y="4415529"/>
                    <a:pt x="4053291" y="4403146"/>
                  </a:cubicBezTo>
                  <a:cubicBezTo>
                    <a:pt x="4067102" y="4390573"/>
                    <a:pt x="4079960" y="4376857"/>
                    <a:pt x="4093581" y="4363998"/>
                  </a:cubicBezTo>
                  <a:lnTo>
                    <a:pt x="4134063" y="4324946"/>
                  </a:lnTo>
                  <a:lnTo>
                    <a:pt x="4172639" y="4283988"/>
                  </a:lnTo>
                  <a:cubicBezTo>
                    <a:pt x="4275223" y="4174546"/>
                    <a:pt x="4369425" y="4055579"/>
                    <a:pt x="4450483" y="3926610"/>
                  </a:cubicBezTo>
                  <a:cubicBezTo>
                    <a:pt x="4531541" y="3797832"/>
                    <a:pt x="4599359" y="3658957"/>
                    <a:pt x="4647746" y="3513035"/>
                  </a:cubicBezTo>
                  <a:cubicBezTo>
                    <a:pt x="4654604" y="3495032"/>
                    <a:pt x="4659176" y="3476268"/>
                    <a:pt x="4664796" y="3457980"/>
                  </a:cubicBezTo>
                  <a:lnTo>
                    <a:pt x="4681083" y="3402640"/>
                  </a:lnTo>
                  <a:cubicBezTo>
                    <a:pt x="4690704" y="3365397"/>
                    <a:pt x="4699181" y="3327869"/>
                    <a:pt x="4707753" y="3290340"/>
                  </a:cubicBezTo>
                  <a:cubicBezTo>
                    <a:pt x="4714802" y="3252431"/>
                    <a:pt x="4720517" y="3214331"/>
                    <a:pt x="4726041" y="3176326"/>
                  </a:cubicBezTo>
                  <a:cubicBezTo>
                    <a:pt x="4729566" y="3137845"/>
                    <a:pt x="4733090" y="3099554"/>
                    <a:pt x="4735090" y="3061169"/>
                  </a:cubicBezTo>
                  <a:cubicBezTo>
                    <a:pt x="4741281" y="2906959"/>
                    <a:pt x="4727280" y="2753702"/>
                    <a:pt x="4713659" y="2603302"/>
                  </a:cubicBezTo>
                  <a:lnTo>
                    <a:pt x="4707658" y="2546914"/>
                  </a:lnTo>
                  <a:cubicBezTo>
                    <a:pt x="4705658" y="2528149"/>
                    <a:pt x="4704134" y="2509385"/>
                    <a:pt x="4700991" y="2490716"/>
                  </a:cubicBezTo>
                  <a:lnTo>
                    <a:pt x="4692894" y="2434805"/>
                  </a:lnTo>
                  <a:cubicBezTo>
                    <a:pt x="4690227" y="2416136"/>
                    <a:pt x="4687656" y="2397562"/>
                    <a:pt x="4684036" y="2379083"/>
                  </a:cubicBezTo>
                  <a:lnTo>
                    <a:pt x="4673940" y="2323648"/>
                  </a:lnTo>
                  <a:lnTo>
                    <a:pt x="4669177" y="2295930"/>
                  </a:lnTo>
                  <a:cubicBezTo>
                    <a:pt x="4667463" y="2286691"/>
                    <a:pt x="4665272" y="2277547"/>
                    <a:pt x="4663367" y="2268403"/>
                  </a:cubicBezTo>
                  <a:cubicBezTo>
                    <a:pt x="4659366" y="2250115"/>
                    <a:pt x="4655747" y="2231732"/>
                    <a:pt x="4652127" y="2213348"/>
                  </a:cubicBezTo>
                  <a:lnTo>
                    <a:pt x="4646793" y="2185821"/>
                  </a:lnTo>
                  <a:lnTo>
                    <a:pt x="4640602" y="2158484"/>
                  </a:lnTo>
                  <a:cubicBezTo>
                    <a:pt x="4608979" y="2012561"/>
                    <a:pt x="4575737" y="1866829"/>
                    <a:pt x="4526969" y="1725668"/>
                  </a:cubicBezTo>
                  <a:cubicBezTo>
                    <a:pt x="4479344" y="1584222"/>
                    <a:pt x="4419813" y="1446776"/>
                    <a:pt x="4348947" y="1315426"/>
                  </a:cubicBezTo>
                  <a:lnTo>
                    <a:pt x="4322277" y="1266087"/>
                  </a:lnTo>
                  <a:lnTo>
                    <a:pt x="4293416" y="1218176"/>
                  </a:lnTo>
                  <a:cubicBezTo>
                    <a:pt x="4283796" y="1202174"/>
                    <a:pt x="4274557" y="1185887"/>
                    <a:pt x="4264555" y="1170075"/>
                  </a:cubicBezTo>
                  <a:lnTo>
                    <a:pt x="4233599" y="1123403"/>
                  </a:lnTo>
                  <a:cubicBezTo>
                    <a:pt x="4223121" y="1107972"/>
                    <a:pt x="4213406" y="1091875"/>
                    <a:pt x="4202262" y="1076825"/>
                  </a:cubicBezTo>
                  <a:lnTo>
                    <a:pt x="4169115" y="1031582"/>
                  </a:lnTo>
                  <a:lnTo>
                    <a:pt x="4152541" y="1008912"/>
                  </a:lnTo>
                  <a:lnTo>
                    <a:pt x="4144254" y="997577"/>
                  </a:lnTo>
                  <a:lnTo>
                    <a:pt x="4135396" y="986719"/>
                  </a:lnTo>
                  <a:lnTo>
                    <a:pt x="4099963" y="943190"/>
                  </a:lnTo>
                  <a:cubicBezTo>
                    <a:pt x="4004999" y="827461"/>
                    <a:pt x="3897938" y="720781"/>
                    <a:pt x="3779256" y="627721"/>
                  </a:cubicBezTo>
                  <a:cubicBezTo>
                    <a:pt x="3719916" y="581144"/>
                    <a:pt x="3657908" y="537710"/>
                    <a:pt x="3593519" y="497705"/>
                  </a:cubicBezTo>
                  <a:cubicBezTo>
                    <a:pt x="3528844" y="458367"/>
                    <a:pt x="3462074" y="421791"/>
                    <a:pt x="3392827" y="389882"/>
                  </a:cubicBezTo>
                  <a:cubicBezTo>
                    <a:pt x="3254715" y="325398"/>
                    <a:pt x="3108125" y="277487"/>
                    <a:pt x="2957534" y="245102"/>
                  </a:cubicBezTo>
                  <a:lnTo>
                    <a:pt x="2901051" y="232910"/>
                  </a:lnTo>
                  <a:cubicBezTo>
                    <a:pt x="2882097" y="229576"/>
                    <a:pt x="2862951" y="226909"/>
                    <a:pt x="2843901" y="223861"/>
                  </a:cubicBezTo>
                  <a:cubicBezTo>
                    <a:pt x="2805706" y="218146"/>
                    <a:pt x="2767701" y="211193"/>
                    <a:pt x="2729030" y="208240"/>
                  </a:cubicBezTo>
                  <a:lnTo>
                    <a:pt x="2671213" y="202716"/>
                  </a:lnTo>
                  <a:cubicBezTo>
                    <a:pt x="2651973" y="200906"/>
                    <a:pt x="2632732" y="198811"/>
                    <a:pt x="2613206" y="198430"/>
                  </a:cubicBezTo>
                  <a:lnTo>
                    <a:pt x="2496620" y="193572"/>
                  </a:lnTo>
                  <a:close/>
                </a:path>
              </a:pathLst>
            </a:custGeom>
            <a:solidFill>
              <a:srgbClr val="ffffff">
                <a:alpha val="30000"/>
              </a:srgbClr>
            </a:solidFill>
            <a:ln w="9360">
              <a:noFill/>
            </a:ln>
          </p:spPr>
          <p:style>
            <a:lnRef idx="0"/>
            <a:fillRef idx="0"/>
            <a:effectRef idx="0"/>
            <a:fontRef idx="minor"/>
          </p:style>
        </p:sp>
        <p:sp>
          <p:nvSpPr>
            <p:cNvPr id="170" name="Freeform: Shape 30"/>
            <p:cNvSpPr/>
            <p:nvPr/>
          </p:nvSpPr>
          <p:spPr>
            <a:xfrm>
              <a:off x="3125880" y="2543760"/>
              <a:ext cx="3373920" cy="3324960"/>
            </a:xfrm>
            <a:custGeom>
              <a:avLst/>
              <a:gdLst/>
              <a:ahLst/>
              <a:rect l="l" t="t" r="r" b="b"/>
              <a:pathLst>
                <a:path w="5366579" h="5378461">
                  <a:moveTo>
                    <a:pt x="2659998" y="1557"/>
                  </a:moveTo>
                  <a:cubicBezTo>
                    <a:pt x="3004422" y="1843"/>
                    <a:pt x="3351989" y="45943"/>
                    <a:pt x="3683078" y="158815"/>
                  </a:cubicBezTo>
                  <a:lnTo>
                    <a:pt x="3744609" y="181294"/>
                  </a:lnTo>
                  <a:lnTo>
                    <a:pt x="3775470" y="192438"/>
                  </a:lnTo>
                  <a:cubicBezTo>
                    <a:pt x="3785758" y="196248"/>
                    <a:pt x="3796140" y="199582"/>
                    <a:pt x="3806141" y="204154"/>
                  </a:cubicBezTo>
                  <a:cubicBezTo>
                    <a:pt x="3846336" y="221394"/>
                    <a:pt x="3887008" y="237967"/>
                    <a:pt x="3927109" y="255874"/>
                  </a:cubicBezTo>
                  <a:cubicBezTo>
                    <a:pt x="3966542" y="275115"/>
                    <a:pt x="4006452" y="293784"/>
                    <a:pt x="4045695" y="313786"/>
                  </a:cubicBezTo>
                  <a:cubicBezTo>
                    <a:pt x="4084080" y="335313"/>
                    <a:pt x="4123133" y="356078"/>
                    <a:pt x="4161233" y="378461"/>
                  </a:cubicBezTo>
                  <a:cubicBezTo>
                    <a:pt x="4312966" y="469234"/>
                    <a:pt x="4455746" y="577248"/>
                    <a:pt x="4585095" y="700597"/>
                  </a:cubicBezTo>
                  <a:cubicBezTo>
                    <a:pt x="4843890" y="947485"/>
                    <a:pt x="5045915" y="1255619"/>
                    <a:pt x="5176217" y="1590232"/>
                  </a:cubicBezTo>
                  <a:cubicBezTo>
                    <a:pt x="5307281" y="1924940"/>
                    <a:pt x="5370051" y="2284700"/>
                    <a:pt x="5366432" y="2641982"/>
                  </a:cubicBezTo>
                  <a:cubicBezTo>
                    <a:pt x="5359859" y="3357215"/>
                    <a:pt x="5080015" y="4061588"/>
                    <a:pt x="4594239" y="4567938"/>
                  </a:cubicBezTo>
                  <a:cubicBezTo>
                    <a:pt x="4472796" y="4694430"/>
                    <a:pt x="4338112" y="4807967"/>
                    <a:pt x="4193332" y="4906456"/>
                  </a:cubicBezTo>
                  <a:lnTo>
                    <a:pt x="4166376" y="4925220"/>
                  </a:lnTo>
                  <a:cubicBezTo>
                    <a:pt x="4157328" y="4931316"/>
                    <a:pt x="4147803" y="4936841"/>
                    <a:pt x="4138563" y="4942651"/>
                  </a:cubicBezTo>
                  <a:lnTo>
                    <a:pt x="4082652" y="4977132"/>
                  </a:lnTo>
                  <a:lnTo>
                    <a:pt x="4054743" y="4994467"/>
                  </a:lnTo>
                  <a:cubicBezTo>
                    <a:pt x="4045314" y="5000087"/>
                    <a:pt x="4035598" y="5005135"/>
                    <a:pt x="4026073" y="5010469"/>
                  </a:cubicBezTo>
                  <a:lnTo>
                    <a:pt x="3968447" y="5042092"/>
                  </a:lnTo>
                  <a:lnTo>
                    <a:pt x="3939586" y="5057904"/>
                  </a:lnTo>
                  <a:cubicBezTo>
                    <a:pt x="3929966" y="5063142"/>
                    <a:pt x="3919869" y="5067524"/>
                    <a:pt x="3910059" y="5072286"/>
                  </a:cubicBezTo>
                  <a:lnTo>
                    <a:pt x="3850813" y="5100671"/>
                  </a:lnTo>
                  <a:cubicBezTo>
                    <a:pt x="3811761" y="5120768"/>
                    <a:pt x="3770708" y="5136199"/>
                    <a:pt x="3730417" y="5153439"/>
                  </a:cubicBezTo>
                  <a:cubicBezTo>
                    <a:pt x="3568016" y="5219543"/>
                    <a:pt x="3399138" y="5269644"/>
                    <a:pt x="3227116" y="5305172"/>
                  </a:cubicBezTo>
                  <a:lnTo>
                    <a:pt x="3162346" y="5317841"/>
                  </a:lnTo>
                  <a:cubicBezTo>
                    <a:pt x="3140725" y="5322032"/>
                    <a:pt x="3119198" y="5326603"/>
                    <a:pt x="3097386" y="5329175"/>
                  </a:cubicBezTo>
                  <a:lnTo>
                    <a:pt x="2966893" y="5348225"/>
                  </a:lnTo>
                  <a:lnTo>
                    <a:pt x="2835543" y="5360798"/>
                  </a:lnTo>
                  <a:cubicBezTo>
                    <a:pt x="2824590" y="5361751"/>
                    <a:pt x="2813636" y="5362989"/>
                    <a:pt x="2802682" y="5363751"/>
                  </a:cubicBezTo>
                  <a:lnTo>
                    <a:pt x="2770107" y="5365276"/>
                  </a:lnTo>
                  <a:lnTo>
                    <a:pt x="2704956" y="5368323"/>
                  </a:lnTo>
                  <a:lnTo>
                    <a:pt x="2574273" y="5374419"/>
                  </a:lnTo>
                  <a:cubicBezTo>
                    <a:pt x="2530553" y="5375943"/>
                    <a:pt x="2487214" y="5379563"/>
                    <a:pt x="2442637" y="5378134"/>
                  </a:cubicBezTo>
                  <a:lnTo>
                    <a:pt x="2376057" y="5377563"/>
                  </a:lnTo>
                  <a:cubicBezTo>
                    <a:pt x="2353864" y="5377086"/>
                    <a:pt x="2331576" y="5377943"/>
                    <a:pt x="2309382" y="5375943"/>
                  </a:cubicBezTo>
                  <a:lnTo>
                    <a:pt x="2175937" y="5367180"/>
                  </a:lnTo>
                  <a:lnTo>
                    <a:pt x="2042778" y="5350988"/>
                  </a:lnTo>
                  <a:cubicBezTo>
                    <a:pt x="2031633" y="5349844"/>
                    <a:pt x="2020584" y="5347654"/>
                    <a:pt x="2009631" y="5345749"/>
                  </a:cubicBezTo>
                  <a:lnTo>
                    <a:pt x="1976484" y="5339843"/>
                  </a:lnTo>
                  <a:lnTo>
                    <a:pt x="1910190" y="5327842"/>
                  </a:lnTo>
                  <a:cubicBezTo>
                    <a:pt x="1887996" y="5324318"/>
                    <a:pt x="1866279" y="5318222"/>
                    <a:pt x="1844372" y="5312983"/>
                  </a:cubicBezTo>
                  <a:lnTo>
                    <a:pt x="1778745" y="5296885"/>
                  </a:lnTo>
                  <a:cubicBezTo>
                    <a:pt x="1767791" y="5294028"/>
                    <a:pt x="1756742" y="5291838"/>
                    <a:pt x="1745979" y="5288503"/>
                  </a:cubicBezTo>
                  <a:lnTo>
                    <a:pt x="1713594" y="5278502"/>
                  </a:lnTo>
                  <a:lnTo>
                    <a:pt x="1648919" y="5258214"/>
                  </a:lnTo>
                  <a:cubicBezTo>
                    <a:pt x="1638156" y="5254785"/>
                    <a:pt x="1627297" y="5251547"/>
                    <a:pt x="1616629" y="5247927"/>
                  </a:cubicBezTo>
                  <a:lnTo>
                    <a:pt x="1584911" y="5235926"/>
                  </a:lnTo>
                  <a:lnTo>
                    <a:pt x="1521379" y="5211827"/>
                  </a:lnTo>
                  <a:cubicBezTo>
                    <a:pt x="1510806" y="5207732"/>
                    <a:pt x="1500138" y="5203827"/>
                    <a:pt x="1489661" y="5199540"/>
                  </a:cubicBezTo>
                  <a:lnTo>
                    <a:pt x="1458705" y="5185443"/>
                  </a:lnTo>
                  <a:lnTo>
                    <a:pt x="1396697" y="5157249"/>
                  </a:lnTo>
                  <a:cubicBezTo>
                    <a:pt x="1386410" y="5152487"/>
                    <a:pt x="1375932" y="5148010"/>
                    <a:pt x="1365741" y="5142962"/>
                  </a:cubicBezTo>
                  <a:lnTo>
                    <a:pt x="1335546" y="5127055"/>
                  </a:lnTo>
                  <a:lnTo>
                    <a:pt x="1275253" y="5095051"/>
                  </a:lnTo>
                  <a:cubicBezTo>
                    <a:pt x="1265347" y="5089527"/>
                    <a:pt x="1254965" y="5084573"/>
                    <a:pt x="1245345" y="5078573"/>
                  </a:cubicBezTo>
                  <a:lnTo>
                    <a:pt x="1216198" y="5060761"/>
                  </a:lnTo>
                  <a:lnTo>
                    <a:pt x="1158000" y="5024947"/>
                  </a:lnTo>
                  <a:cubicBezTo>
                    <a:pt x="1004457" y="4926744"/>
                    <a:pt x="862916" y="4809111"/>
                    <a:pt x="737567" y="4676713"/>
                  </a:cubicBezTo>
                  <a:cubicBezTo>
                    <a:pt x="612218" y="4544220"/>
                    <a:pt x="502299" y="4397630"/>
                    <a:pt x="409050" y="4241706"/>
                  </a:cubicBezTo>
                  <a:cubicBezTo>
                    <a:pt x="315895" y="4085687"/>
                    <a:pt x="238552" y="3920714"/>
                    <a:pt x="177973" y="3750121"/>
                  </a:cubicBezTo>
                  <a:cubicBezTo>
                    <a:pt x="116727" y="3579814"/>
                    <a:pt x="72436" y="3403982"/>
                    <a:pt x="42813" y="3226055"/>
                  </a:cubicBezTo>
                  <a:cubicBezTo>
                    <a:pt x="12905" y="3048223"/>
                    <a:pt x="-906" y="2868011"/>
                    <a:pt x="46" y="2687988"/>
                  </a:cubicBezTo>
                  <a:cubicBezTo>
                    <a:pt x="999" y="2508061"/>
                    <a:pt x="16810" y="2328229"/>
                    <a:pt x="47862" y="2151064"/>
                  </a:cubicBezTo>
                  <a:cubicBezTo>
                    <a:pt x="78818" y="1973899"/>
                    <a:pt x="123300" y="1798925"/>
                    <a:pt x="184926" y="1629761"/>
                  </a:cubicBezTo>
                  <a:cubicBezTo>
                    <a:pt x="307037" y="1291433"/>
                    <a:pt x="498013" y="975964"/>
                    <a:pt x="747949" y="718789"/>
                  </a:cubicBezTo>
                  <a:cubicBezTo>
                    <a:pt x="872822" y="590297"/>
                    <a:pt x="1011887" y="476664"/>
                    <a:pt x="1161334" y="381128"/>
                  </a:cubicBezTo>
                  <a:cubicBezTo>
                    <a:pt x="1310781" y="285688"/>
                    <a:pt x="1470420" y="208345"/>
                    <a:pt x="1635393" y="149766"/>
                  </a:cubicBezTo>
                  <a:cubicBezTo>
                    <a:pt x="1965816" y="31846"/>
                    <a:pt x="2315669" y="-8825"/>
                    <a:pt x="2659998" y="1557"/>
                  </a:cubicBezTo>
                  <a:close/>
                  <a:moveTo>
                    <a:pt x="2659712" y="30132"/>
                  </a:moveTo>
                  <a:cubicBezTo>
                    <a:pt x="2488167" y="25750"/>
                    <a:pt x="2317002" y="37466"/>
                    <a:pt x="2149267" y="68708"/>
                  </a:cubicBezTo>
                  <a:lnTo>
                    <a:pt x="2086402" y="80329"/>
                  </a:lnTo>
                  <a:lnTo>
                    <a:pt x="2024394" y="95664"/>
                  </a:lnTo>
                  <a:lnTo>
                    <a:pt x="1962577" y="111285"/>
                  </a:lnTo>
                  <a:cubicBezTo>
                    <a:pt x="1942003" y="116619"/>
                    <a:pt x="1922001" y="123953"/>
                    <a:pt x="1901712" y="130144"/>
                  </a:cubicBezTo>
                  <a:lnTo>
                    <a:pt x="1841038" y="149575"/>
                  </a:lnTo>
                  <a:cubicBezTo>
                    <a:pt x="1835990" y="151195"/>
                    <a:pt x="1830942" y="152719"/>
                    <a:pt x="1825893" y="154528"/>
                  </a:cubicBezTo>
                  <a:lnTo>
                    <a:pt x="1811034" y="160243"/>
                  </a:lnTo>
                  <a:lnTo>
                    <a:pt x="1781412" y="171864"/>
                  </a:lnTo>
                  <a:lnTo>
                    <a:pt x="1722357" y="195200"/>
                  </a:lnTo>
                  <a:lnTo>
                    <a:pt x="1707593" y="201010"/>
                  </a:lnTo>
                  <a:lnTo>
                    <a:pt x="1693210" y="207678"/>
                  </a:lnTo>
                  <a:lnTo>
                    <a:pt x="1664445" y="221108"/>
                  </a:lnTo>
                  <a:cubicBezTo>
                    <a:pt x="1510711" y="291403"/>
                    <a:pt x="1367074" y="381319"/>
                    <a:pt x="1237629" y="486856"/>
                  </a:cubicBezTo>
                  <a:cubicBezTo>
                    <a:pt x="1107994" y="592202"/>
                    <a:pt x="992361" y="712789"/>
                    <a:pt x="891396" y="843567"/>
                  </a:cubicBezTo>
                  <a:cubicBezTo>
                    <a:pt x="790335" y="974345"/>
                    <a:pt x="703467" y="1114934"/>
                    <a:pt x="629839" y="1261715"/>
                  </a:cubicBezTo>
                  <a:cubicBezTo>
                    <a:pt x="611646" y="1298576"/>
                    <a:pt x="594692" y="1336009"/>
                    <a:pt x="576975" y="1372871"/>
                  </a:cubicBezTo>
                  <a:cubicBezTo>
                    <a:pt x="560592" y="1410495"/>
                    <a:pt x="545162" y="1448595"/>
                    <a:pt x="529160" y="1486219"/>
                  </a:cubicBezTo>
                  <a:lnTo>
                    <a:pt x="485821" y="1601376"/>
                  </a:lnTo>
                  <a:lnTo>
                    <a:pt x="447531" y="1718248"/>
                  </a:lnTo>
                  <a:cubicBezTo>
                    <a:pt x="399429" y="1875029"/>
                    <a:pt x="362377" y="2035240"/>
                    <a:pt x="339041" y="2197641"/>
                  </a:cubicBezTo>
                  <a:cubicBezTo>
                    <a:pt x="315800" y="2360042"/>
                    <a:pt x="304560" y="2524063"/>
                    <a:pt x="305608" y="2687988"/>
                  </a:cubicBezTo>
                  <a:cubicBezTo>
                    <a:pt x="307989" y="3015648"/>
                    <a:pt x="357900" y="3343022"/>
                    <a:pt x="460770" y="3652299"/>
                  </a:cubicBezTo>
                  <a:cubicBezTo>
                    <a:pt x="563736" y="3961004"/>
                    <a:pt x="721089" y="4251993"/>
                    <a:pt x="936163" y="4493738"/>
                  </a:cubicBezTo>
                  <a:cubicBezTo>
                    <a:pt x="1150857" y="4735673"/>
                    <a:pt x="1423653" y="4922553"/>
                    <a:pt x="1727024" y="5041997"/>
                  </a:cubicBezTo>
                  <a:lnTo>
                    <a:pt x="1784364" y="5063523"/>
                  </a:lnTo>
                  <a:lnTo>
                    <a:pt x="1813035" y="5074477"/>
                  </a:lnTo>
                  <a:cubicBezTo>
                    <a:pt x="1822560" y="5078097"/>
                    <a:pt x="1832466" y="5080763"/>
                    <a:pt x="1842181" y="5083907"/>
                  </a:cubicBezTo>
                  <a:lnTo>
                    <a:pt x="1900760" y="5102290"/>
                  </a:lnTo>
                  <a:cubicBezTo>
                    <a:pt x="1920381" y="5108291"/>
                    <a:pt x="1939717" y="5115149"/>
                    <a:pt x="1959815" y="5119625"/>
                  </a:cubicBezTo>
                  <a:lnTo>
                    <a:pt x="2019537" y="5134866"/>
                  </a:lnTo>
                  <a:lnTo>
                    <a:pt x="2049445" y="5142581"/>
                  </a:lnTo>
                  <a:cubicBezTo>
                    <a:pt x="2059446" y="5145152"/>
                    <a:pt x="2069352" y="5147915"/>
                    <a:pt x="2079544" y="5149629"/>
                  </a:cubicBezTo>
                  <a:lnTo>
                    <a:pt x="2201178" y="5173442"/>
                  </a:lnTo>
                  <a:lnTo>
                    <a:pt x="2324337" y="5190587"/>
                  </a:lnTo>
                  <a:cubicBezTo>
                    <a:pt x="2344815" y="5194016"/>
                    <a:pt x="2365675" y="5194778"/>
                    <a:pt x="2386344" y="5196873"/>
                  </a:cubicBezTo>
                  <a:lnTo>
                    <a:pt x="2448638" y="5202207"/>
                  </a:lnTo>
                  <a:cubicBezTo>
                    <a:pt x="2489881" y="5206779"/>
                    <a:pt x="2532649" y="5206589"/>
                    <a:pt x="2574844" y="5208303"/>
                  </a:cubicBezTo>
                  <a:lnTo>
                    <a:pt x="2702003" y="5212209"/>
                  </a:lnTo>
                  <a:lnTo>
                    <a:pt x="2765725" y="5213828"/>
                  </a:lnTo>
                  <a:lnTo>
                    <a:pt x="2797634" y="5214685"/>
                  </a:lnTo>
                  <a:cubicBezTo>
                    <a:pt x="2808207" y="5214780"/>
                    <a:pt x="2818684" y="5214304"/>
                    <a:pt x="2829162" y="5214113"/>
                  </a:cubicBezTo>
                  <a:lnTo>
                    <a:pt x="2955273" y="5211256"/>
                  </a:lnTo>
                  <a:lnTo>
                    <a:pt x="3081098" y="5201922"/>
                  </a:lnTo>
                  <a:cubicBezTo>
                    <a:pt x="3102148" y="5200779"/>
                    <a:pt x="3122913" y="5197635"/>
                    <a:pt x="3143772" y="5194968"/>
                  </a:cubicBezTo>
                  <a:lnTo>
                    <a:pt x="3206352" y="5186777"/>
                  </a:lnTo>
                  <a:cubicBezTo>
                    <a:pt x="3248357" y="5182395"/>
                    <a:pt x="3289410" y="5173347"/>
                    <a:pt x="3330843" y="5165727"/>
                  </a:cubicBezTo>
                  <a:cubicBezTo>
                    <a:pt x="3351513" y="5161726"/>
                    <a:pt x="3372277" y="5158107"/>
                    <a:pt x="3392851" y="5153725"/>
                  </a:cubicBezTo>
                  <a:lnTo>
                    <a:pt x="3454097" y="5138580"/>
                  </a:lnTo>
                  <a:lnTo>
                    <a:pt x="3515343" y="5123150"/>
                  </a:lnTo>
                  <a:cubicBezTo>
                    <a:pt x="3535726" y="5117626"/>
                    <a:pt x="3555634" y="5110863"/>
                    <a:pt x="3575731" y="5104766"/>
                  </a:cubicBezTo>
                  <a:lnTo>
                    <a:pt x="3636120" y="5086002"/>
                  </a:lnTo>
                  <a:lnTo>
                    <a:pt x="3651169" y="5081240"/>
                  </a:lnTo>
                  <a:lnTo>
                    <a:pt x="3665933" y="5075620"/>
                  </a:lnTo>
                  <a:lnTo>
                    <a:pt x="3695460" y="5064380"/>
                  </a:lnTo>
                  <a:cubicBezTo>
                    <a:pt x="4011691" y="4948080"/>
                    <a:pt x="4301346" y="4756437"/>
                    <a:pt x="4526898" y="4505644"/>
                  </a:cubicBezTo>
                  <a:lnTo>
                    <a:pt x="4569094" y="4458590"/>
                  </a:lnTo>
                  <a:cubicBezTo>
                    <a:pt x="4582905" y="4442684"/>
                    <a:pt x="4595478" y="4425729"/>
                    <a:pt x="4608813" y="4409441"/>
                  </a:cubicBezTo>
                  <a:lnTo>
                    <a:pt x="4648056" y="4360007"/>
                  </a:lnTo>
                  <a:cubicBezTo>
                    <a:pt x="4660534" y="4343052"/>
                    <a:pt x="4672535" y="4325812"/>
                    <a:pt x="4684822" y="4308667"/>
                  </a:cubicBezTo>
                  <a:cubicBezTo>
                    <a:pt x="4697014" y="4291522"/>
                    <a:pt x="4709206" y="4274377"/>
                    <a:pt x="4721017" y="4257041"/>
                  </a:cubicBezTo>
                  <a:lnTo>
                    <a:pt x="4754545" y="4203606"/>
                  </a:lnTo>
                  <a:cubicBezTo>
                    <a:pt x="4765594" y="4185699"/>
                    <a:pt x="4777310" y="4168268"/>
                    <a:pt x="4787692" y="4149980"/>
                  </a:cubicBezTo>
                  <a:lnTo>
                    <a:pt x="4818268" y="4094831"/>
                  </a:lnTo>
                  <a:cubicBezTo>
                    <a:pt x="4899040" y="3947574"/>
                    <a:pt x="4963143" y="3791650"/>
                    <a:pt x="5011244" y="3631630"/>
                  </a:cubicBezTo>
                  <a:cubicBezTo>
                    <a:pt x="5059440" y="3471610"/>
                    <a:pt x="5092683" y="3307589"/>
                    <a:pt x="5111352" y="3142426"/>
                  </a:cubicBezTo>
                  <a:lnTo>
                    <a:pt x="5122877" y="3018410"/>
                  </a:lnTo>
                  <a:cubicBezTo>
                    <a:pt x="5124972" y="2976977"/>
                    <a:pt x="5127735" y="2935543"/>
                    <a:pt x="5129259" y="2894204"/>
                  </a:cubicBezTo>
                  <a:cubicBezTo>
                    <a:pt x="5129735" y="2852771"/>
                    <a:pt x="5131354" y="2811432"/>
                    <a:pt x="5131069" y="2769998"/>
                  </a:cubicBezTo>
                  <a:lnTo>
                    <a:pt x="5129735" y="2707990"/>
                  </a:lnTo>
                  <a:cubicBezTo>
                    <a:pt x="5129163" y="2687321"/>
                    <a:pt x="5129735" y="2666652"/>
                    <a:pt x="5128116" y="2646078"/>
                  </a:cubicBezTo>
                  <a:lnTo>
                    <a:pt x="5124687" y="2584165"/>
                  </a:lnTo>
                  <a:cubicBezTo>
                    <a:pt x="5123449" y="2563592"/>
                    <a:pt x="5122782" y="2542922"/>
                    <a:pt x="5120401" y="2522444"/>
                  </a:cubicBezTo>
                  <a:lnTo>
                    <a:pt x="5114876" y="2460817"/>
                  </a:lnTo>
                  <a:lnTo>
                    <a:pt x="5112209" y="2430051"/>
                  </a:lnTo>
                  <a:cubicBezTo>
                    <a:pt x="5111352" y="2419764"/>
                    <a:pt x="5109637" y="2409572"/>
                    <a:pt x="5108399" y="2399381"/>
                  </a:cubicBezTo>
                  <a:cubicBezTo>
                    <a:pt x="5098398" y="2317561"/>
                    <a:pt x="5085920" y="2236027"/>
                    <a:pt x="5070108" y="2155255"/>
                  </a:cubicBezTo>
                  <a:cubicBezTo>
                    <a:pt x="5038676" y="1993711"/>
                    <a:pt x="4995051" y="1834738"/>
                    <a:pt x="4939140" y="1680338"/>
                  </a:cubicBezTo>
                  <a:cubicBezTo>
                    <a:pt x="4827126" y="1371824"/>
                    <a:pt x="4667392" y="1079406"/>
                    <a:pt x="4452888" y="826517"/>
                  </a:cubicBezTo>
                  <a:cubicBezTo>
                    <a:pt x="4345923" y="700025"/>
                    <a:pt x="4225241" y="583915"/>
                    <a:pt x="4091605" y="482855"/>
                  </a:cubicBezTo>
                  <a:cubicBezTo>
                    <a:pt x="4058077" y="457805"/>
                    <a:pt x="4023406" y="434183"/>
                    <a:pt x="3989211" y="409703"/>
                  </a:cubicBezTo>
                  <a:cubicBezTo>
                    <a:pt x="3954159" y="386653"/>
                    <a:pt x="3918155" y="364840"/>
                    <a:pt x="3882531" y="342171"/>
                  </a:cubicBezTo>
                  <a:cubicBezTo>
                    <a:pt x="3846051" y="321025"/>
                    <a:pt x="3808617" y="301594"/>
                    <a:pt x="3771565" y="281211"/>
                  </a:cubicBezTo>
                  <a:cubicBezTo>
                    <a:pt x="3733942" y="262066"/>
                    <a:pt x="3695270" y="244730"/>
                    <a:pt x="3656884" y="226633"/>
                  </a:cubicBezTo>
                  <a:lnTo>
                    <a:pt x="3642406" y="219965"/>
                  </a:lnTo>
                  <a:lnTo>
                    <a:pt x="3627642" y="214060"/>
                  </a:lnTo>
                  <a:lnTo>
                    <a:pt x="3598115" y="202249"/>
                  </a:lnTo>
                  <a:lnTo>
                    <a:pt x="3538965" y="178627"/>
                  </a:lnTo>
                  <a:cubicBezTo>
                    <a:pt x="3519438" y="170149"/>
                    <a:pt x="3498960" y="164434"/>
                    <a:pt x="3478767" y="157576"/>
                  </a:cubicBezTo>
                  <a:lnTo>
                    <a:pt x="3418092" y="137764"/>
                  </a:lnTo>
                  <a:lnTo>
                    <a:pt x="3387708" y="127954"/>
                  </a:lnTo>
                  <a:lnTo>
                    <a:pt x="3356847" y="119762"/>
                  </a:lnTo>
                  <a:lnTo>
                    <a:pt x="3295029" y="103570"/>
                  </a:lnTo>
                  <a:cubicBezTo>
                    <a:pt x="3253977" y="91759"/>
                    <a:pt x="3211876" y="84710"/>
                    <a:pt x="3170061" y="76233"/>
                  </a:cubicBezTo>
                  <a:cubicBezTo>
                    <a:pt x="3002326" y="43848"/>
                    <a:pt x="2831257" y="29560"/>
                    <a:pt x="2659712" y="30132"/>
                  </a:cubicBezTo>
                  <a:close/>
                </a:path>
              </a:pathLst>
            </a:custGeom>
            <a:solidFill>
              <a:srgbClr val="ffffff"/>
            </a:solidFill>
            <a:ln w="9360">
              <a:noFill/>
            </a:ln>
          </p:spPr>
          <p:style>
            <a:lnRef idx="0"/>
            <a:fillRef idx="0"/>
            <a:effectRef idx="0"/>
            <a:fontRef idx="minor"/>
          </p:style>
        </p:sp>
      </p:grpSp>
      <p:grpSp>
        <p:nvGrpSpPr>
          <p:cNvPr id="171" name="Group 53"/>
          <p:cNvGrpSpPr/>
          <p:nvPr/>
        </p:nvGrpSpPr>
        <p:grpSpPr>
          <a:xfrm>
            <a:off x="-720" y="3757680"/>
            <a:ext cx="3605760" cy="3108960"/>
            <a:chOff x="-720" y="3757680"/>
            <a:chExt cx="3605760" cy="3108960"/>
          </a:xfrm>
        </p:grpSpPr>
        <p:sp>
          <p:nvSpPr>
            <p:cNvPr id="172" name="Freeform: Shape 33"/>
            <p:cNvSpPr/>
            <p:nvPr/>
          </p:nvSpPr>
          <p:spPr>
            <a:xfrm>
              <a:off x="-720" y="3894120"/>
              <a:ext cx="3425040" cy="2972520"/>
            </a:xfrm>
            <a:custGeom>
              <a:avLst/>
              <a:gdLst/>
              <a:ahLst/>
              <a:rect l="l" t="t" r="r" b="b"/>
              <a:pathLst>
                <a:path w="3481139" h="2928886">
                  <a:moveTo>
                    <a:pt x="0" y="2638819"/>
                  </a:moveTo>
                  <a:lnTo>
                    <a:pt x="31090" y="2704150"/>
                  </a:lnTo>
                  <a:cubicBezTo>
                    <a:pt x="57644" y="2752264"/>
                    <a:pt x="87419" y="2799634"/>
                    <a:pt x="120149" y="2845955"/>
                  </a:cubicBezTo>
                  <a:lnTo>
                    <a:pt x="185501" y="2928886"/>
                  </a:lnTo>
                  <a:lnTo>
                    <a:pt x="0" y="2928886"/>
                  </a:lnTo>
                  <a:close/>
                  <a:moveTo>
                    <a:pt x="1421035" y="1378"/>
                  </a:moveTo>
                  <a:cubicBezTo>
                    <a:pt x="1848323" y="-14790"/>
                    <a:pt x="2262193" y="111988"/>
                    <a:pt x="2605678" y="348168"/>
                  </a:cubicBezTo>
                  <a:cubicBezTo>
                    <a:pt x="2986690" y="610157"/>
                    <a:pt x="3281171" y="1006736"/>
                    <a:pt x="3411215" y="1492067"/>
                  </a:cubicBezTo>
                  <a:cubicBezTo>
                    <a:pt x="3536497" y="1959627"/>
                    <a:pt x="3488465" y="2432119"/>
                    <a:pt x="3306857" y="2839295"/>
                  </a:cubicBezTo>
                  <a:lnTo>
                    <a:pt x="3261670" y="2928886"/>
                  </a:lnTo>
                  <a:lnTo>
                    <a:pt x="2857174" y="2928886"/>
                  </a:lnTo>
                  <a:lnTo>
                    <a:pt x="2915377" y="2836712"/>
                  </a:lnTo>
                  <a:cubicBezTo>
                    <a:pt x="3020179" y="2651516"/>
                    <a:pt x="3087510" y="2450417"/>
                    <a:pt x="3115608" y="2239047"/>
                  </a:cubicBezTo>
                  <a:cubicBezTo>
                    <a:pt x="3144700" y="2019998"/>
                    <a:pt x="3130088" y="1799215"/>
                    <a:pt x="3072115" y="1582856"/>
                  </a:cubicBezTo>
                  <a:cubicBezTo>
                    <a:pt x="3019429" y="1386229"/>
                    <a:pt x="2933521" y="1203663"/>
                    <a:pt x="2816844" y="1040240"/>
                  </a:cubicBezTo>
                  <a:cubicBezTo>
                    <a:pt x="2704247" y="882558"/>
                    <a:pt x="2566242" y="746942"/>
                    <a:pt x="2406710" y="637298"/>
                  </a:cubicBezTo>
                  <a:cubicBezTo>
                    <a:pt x="2218030" y="507559"/>
                    <a:pt x="2000748" y="417531"/>
                    <a:pt x="1778438" y="376813"/>
                  </a:cubicBezTo>
                  <a:cubicBezTo>
                    <a:pt x="1545966" y="334240"/>
                    <a:pt x="1311716" y="343884"/>
                    <a:pt x="1082136" y="405400"/>
                  </a:cubicBezTo>
                  <a:cubicBezTo>
                    <a:pt x="957109" y="438901"/>
                    <a:pt x="861000" y="502225"/>
                    <a:pt x="770453" y="610712"/>
                  </a:cubicBezTo>
                  <a:cubicBezTo>
                    <a:pt x="672863" y="727627"/>
                    <a:pt x="591021" y="885960"/>
                    <a:pt x="504311" y="1053517"/>
                  </a:cubicBezTo>
                  <a:cubicBezTo>
                    <a:pt x="462225" y="1134849"/>
                    <a:pt x="418774" y="1218945"/>
                    <a:pt x="370837" y="1303660"/>
                  </a:cubicBezTo>
                  <a:cubicBezTo>
                    <a:pt x="249038" y="1518990"/>
                    <a:pt x="115673" y="1643965"/>
                    <a:pt x="18332" y="1735234"/>
                  </a:cubicBezTo>
                  <a:lnTo>
                    <a:pt x="0" y="1752611"/>
                  </a:lnTo>
                  <a:lnTo>
                    <a:pt x="0" y="1233485"/>
                  </a:lnTo>
                  <a:lnTo>
                    <a:pt x="18046" y="1208183"/>
                  </a:lnTo>
                  <a:cubicBezTo>
                    <a:pt x="33947" y="1184196"/>
                    <a:pt x="49756" y="1158514"/>
                    <a:pt x="65393" y="1130865"/>
                  </a:cubicBezTo>
                  <a:cubicBezTo>
                    <a:pt x="315656" y="688463"/>
                    <a:pt x="466320" y="207127"/>
                    <a:pt x="991384" y="66436"/>
                  </a:cubicBezTo>
                  <a:cubicBezTo>
                    <a:pt x="1134686" y="28039"/>
                    <a:pt x="1278606" y="6767"/>
                    <a:pt x="1421035" y="1378"/>
                  </a:cubicBezTo>
                  <a:close/>
                </a:path>
              </a:pathLst>
            </a:custGeom>
            <a:solidFill>
              <a:srgbClr val="ffffff">
                <a:alpha val="30000"/>
              </a:srgbClr>
            </a:solidFill>
            <a:ln w="19080">
              <a:noFill/>
            </a:ln>
          </p:spPr>
          <p:style>
            <a:lnRef idx="0"/>
            <a:fillRef idx="0"/>
            <a:effectRef idx="0"/>
            <a:fontRef idx="minor"/>
          </p:style>
        </p:sp>
        <p:sp>
          <p:nvSpPr>
            <p:cNvPr id="173" name="Freeform: Shape 34"/>
            <p:cNvSpPr/>
            <p:nvPr/>
          </p:nvSpPr>
          <p:spPr>
            <a:xfrm>
              <a:off x="-720" y="3894120"/>
              <a:ext cx="3425040" cy="2972520"/>
            </a:xfrm>
            <a:custGeom>
              <a:avLst/>
              <a:gdLst/>
              <a:ahLst/>
              <a:rect l="l" t="t" r="r" b="b"/>
              <a:pathLst>
                <a:path w="3481139" h="2928886">
                  <a:moveTo>
                    <a:pt x="0" y="2454676"/>
                  </a:moveTo>
                  <a:lnTo>
                    <a:pt x="23037" y="2524361"/>
                  </a:lnTo>
                  <a:cubicBezTo>
                    <a:pt x="42843" y="2573572"/>
                    <a:pt x="66005" y="2622232"/>
                    <a:pt x="92498" y="2670254"/>
                  </a:cubicBezTo>
                  <a:cubicBezTo>
                    <a:pt x="117915" y="2716294"/>
                    <a:pt x="146441" y="2761645"/>
                    <a:pt x="177819" y="2806016"/>
                  </a:cubicBezTo>
                  <a:lnTo>
                    <a:pt x="274733" y="2928886"/>
                  </a:lnTo>
                  <a:lnTo>
                    <a:pt x="0" y="2928886"/>
                  </a:lnTo>
                  <a:close/>
                  <a:moveTo>
                    <a:pt x="1421035" y="1378"/>
                  </a:moveTo>
                  <a:cubicBezTo>
                    <a:pt x="1848323" y="-14790"/>
                    <a:pt x="2262193" y="111988"/>
                    <a:pt x="2605678" y="348168"/>
                  </a:cubicBezTo>
                  <a:cubicBezTo>
                    <a:pt x="2986690" y="610157"/>
                    <a:pt x="3281171" y="1006736"/>
                    <a:pt x="3411215" y="1492067"/>
                  </a:cubicBezTo>
                  <a:cubicBezTo>
                    <a:pt x="3536497" y="1959627"/>
                    <a:pt x="3488465" y="2432119"/>
                    <a:pt x="3306857" y="2839295"/>
                  </a:cubicBezTo>
                  <a:lnTo>
                    <a:pt x="3261670" y="2928886"/>
                  </a:lnTo>
                  <a:lnTo>
                    <a:pt x="2774329" y="2928886"/>
                  </a:lnTo>
                  <a:lnTo>
                    <a:pt x="2854316" y="2802203"/>
                  </a:lnTo>
                  <a:cubicBezTo>
                    <a:pt x="2954670" y="2624813"/>
                    <a:pt x="3019198" y="2432241"/>
                    <a:pt x="3046067" y="2229848"/>
                  </a:cubicBezTo>
                  <a:cubicBezTo>
                    <a:pt x="3073918" y="2019997"/>
                    <a:pt x="3059887" y="1808433"/>
                    <a:pt x="3004330" y="1601092"/>
                  </a:cubicBezTo>
                  <a:cubicBezTo>
                    <a:pt x="2953824" y="1412601"/>
                    <a:pt x="2871570" y="1237702"/>
                    <a:pt x="2759775" y="1081112"/>
                  </a:cubicBezTo>
                  <a:cubicBezTo>
                    <a:pt x="2651938" y="930074"/>
                    <a:pt x="2519787" y="800304"/>
                    <a:pt x="2367007" y="695245"/>
                  </a:cubicBezTo>
                  <a:cubicBezTo>
                    <a:pt x="2186422" y="571040"/>
                    <a:pt x="1978537" y="484889"/>
                    <a:pt x="1765861" y="445951"/>
                  </a:cubicBezTo>
                  <a:cubicBezTo>
                    <a:pt x="1543705" y="405264"/>
                    <a:pt x="1319800" y="414462"/>
                    <a:pt x="1100322" y="473271"/>
                  </a:cubicBezTo>
                  <a:cubicBezTo>
                    <a:pt x="859826" y="537712"/>
                    <a:pt x="751918" y="727591"/>
                    <a:pt x="566662" y="1085790"/>
                  </a:cubicBezTo>
                  <a:cubicBezTo>
                    <a:pt x="524297" y="1167705"/>
                    <a:pt x="480498" y="1252403"/>
                    <a:pt x="431916" y="1338236"/>
                  </a:cubicBezTo>
                  <a:cubicBezTo>
                    <a:pt x="304892" y="1562816"/>
                    <a:pt x="167019" y="1692123"/>
                    <a:pt x="66359" y="1786460"/>
                  </a:cubicBezTo>
                  <a:cubicBezTo>
                    <a:pt x="41685" y="1809641"/>
                    <a:pt x="19588" y="1830368"/>
                    <a:pt x="1807" y="1848695"/>
                  </a:cubicBezTo>
                  <a:lnTo>
                    <a:pt x="0" y="1850695"/>
                  </a:lnTo>
                  <a:lnTo>
                    <a:pt x="0" y="1233485"/>
                  </a:lnTo>
                  <a:lnTo>
                    <a:pt x="18046" y="1208183"/>
                  </a:lnTo>
                  <a:cubicBezTo>
                    <a:pt x="33947" y="1184196"/>
                    <a:pt x="49756" y="1158514"/>
                    <a:pt x="65393" y="1130865"/>
                  </a:cubicBezTo>
                  <a:cubicBezTo>
                    <a:pt x="315656" y="688463"/>
                    <a:pt x="466320" y="207127"/>
                    <a:pt x="991384" y="66436"/>
                  </a:cubicBezTo>
                  <a:cubicBezTo>
                    <a:pt x="1134686" y="28039"/>
                    <a:pt x="1278606" y="6767"/>
                    <a:pt x="1421035" y="1378"/>
                  </a:cubicBezTo>
                  <a:close/>
                </a:path>
              </a:pathLst>
            </a:custGeom>
            <a:solidFill>
              <a:srgbClr val="ffffff">
                <a:alpha val="30000"/>
              </a:srgbClr>
            </a:solidFill>
            <a:ln w="19080">
              <a:noFill/>
            </a:ln>
          </p:spPr>
          <p:style>
            <a:lnRef idx="0"/>
            <a:fillRef idx="0"/>
            <a:effectRef idx="0"/>
            <a:fontRef idx="minor"/>
          </p:style>
        </p:sp>
        <p:sp>
          <p:nvSpPr>
            <p:cNvPr id="174" name="Freeform: Shape 35"/>
            <p:cNvSpPr/>
            <p:nvPr/>
          </p:nvSpPr>
          <p:spPr>
            <a:xfrm>
              <a:off x="-720" y="3757680"/>
              <a:ext cx="3605760" cy="3108960"/>
            </a:xfrm>
            <a:custGeom>
              <a:avLst/>
              <a:gdLst/>
              <a:ahLst/>
              <a:rect l="l" t="t" r="r" b="b"/>
              <a:pathLst>
                <a:path w="3664532" h="3063253">
                  <a:moveTo>
                    <a:pt x="1589544" y="1348"/>
                  </a:moveTo>
                  <a:cubicBezTo>
                    <a:pt x="2513808" y="33842"/>
                    <a:pt x="3344091" y="651520"/>
                    <a:pt x="3592316" y="1577908"/>
                  </a:cubicBezTo>
                  <a:cubicBezTo>
                    <a:pt x="3725976" y="2076733"/>
                    <a:pt x="3668729" y="2582423"/>
                    <a:pt x="3464985" y="3019497"/>
                  </a:cubicBezTo>
                  <a:lnTo>
                    <a:pt x="3441980" y="3063253"/>
                  </a:lnTo>
                  <a:lnTo>
                    <a:pt x="3180670" y="3063253"/>
                  </a:lnTo>
                  <a:lnTo>
                    <a:pt x="3224136" y="2966554"/>
                  </a:lnTo>
                  <a:cubicBezTo>
                    <a:pt x="3291771" y="2795537"/>
                    <a:pt x="3335430" y="2617005"/>
                    <a:pt x="3355620" y="2437076"/>
                  </a:cubicBezTo>
                  <a:cubicBezTo>
                    <a:pt x="3368996" y="2317218"/>
                    <a:pt x="3372310" y="2196423"/>
                    <a:pt x="3363467" y="2076633"/>
                  </a:cubicBezTo>
                  <a:cubicBezTo>
                    <a:pt x="3354557" y="1956861"/>
                    <a:pt x="3334732" y="1838125"/>
                    <a:pt x="3304293" y="1722087"/>
                  </a:cubicBezTo>
                  <a:cubicBezTo>
                    <a:pt x="3274126" y="1605975"/>
                    <a:pt x="3233351" y="1492852"/>
                    <a:pt x="3182877" y="1384217"/>
                  </a:cubicBezTo>
                  <a:cubicBezTo>
                    <a:pt x="3132588" y="1275460"/>
                    <a:pt x="3071047" y="1171897"/>
                    <a:pt x="3001025" y="1074386"/>
                  </a:cubicBezTo>
                  <a:cubicBezTo>
                    <a:pt x="2860378" y="879817"/>
                    <a:pt x="2682723" y="710135"/>
                    <a:pt x="2477205" y="580474"/>
                  </a:cubicBezTo>
                  <a:cubicBezTo>
                    <a:pt x="2271686" y="450814"/>
                    <a:pt x="2040125" y="361195"/>
                    <a:pt x="1798691" y="315283"/>
                  </a:cubicBezTo>
                  <a:lnTo>
                    <a:pt x="1753281" y="307175"/>
                  </a:lnTo>
                  <a:lnTo>
                    <a:pt x="1730532" y="303097"/>
                  </a:lnTo>
                  <a:lnTo>
                    <a:pt x="1707599" y="300231"/>
                  </a:lnTo>
                  <a:lnTo>
                    <a:pt x="1661716" y="294430"/>
                  </a:lnTo>
                  <a:cubicBezTo>
                    <a:pt x="1646462" y="292559"/>
                    <a:pt x="1631149" y="290194"/>
                    <a:pt x="1615761" y="289448"/>
                  </a:cubicBezTo>
                  <a:cubicBezTo>
                    <a:pt x="1584975" y="287377"/>
                    <a:pt x="1554157" y="284371"/>
                    <a:pt x="1523276" y="282763"/>
                  </a:cubicBezTo>
                  <a:lnTo>
                    <a:pt x="1430359" y="280699"/>
                  </a:lnTo>
                  <a:cubicBezTo>
                    <a:pt x="1306331" y="281594"/>
                    <a:pt x="1181785" y="294109"/>
                    <a:pt x="1059060" y="318854"/>
                  </a:cubicBezTo>
                  <a:lnTo>
                    <a:pt x="1012987" y="328075"/>
                  </a:lnTo>
                  <a:cubicBezTo>
                    <a:pt x="998030" y="331646"/>
                    <a:pt x="983384" y="335571"/>
                    <a:pt x="968530" y="339260"/>
                  </a:cubicBezTo>
                  <a:cubicBezTo>
                    <a:pt x="953853" y="343338"/>
                    <a:pt x="939377" y="348162"/>
                    <a:pt x="924773" y="352511"/>
                  </a:cubicBezTo>
                  <a:cubicBezTo>
                    <a:pt x="910278" y="357266"/>
                    <a:pt x="896136" y="362800"/>
                    <a:pt x="881731" y="367896"/>
                  </a:cubicBezTo>
                  <a:cubicBezTo>
                    <a:pt x="867590" y="373428"/>
                    <a:pt x="853698" y="379622"/>
                    <a:pt x="839561" y="385444"/>
                  </a:cubicBezTo>
                  <a:cubicBezTo>
                    <a:pt x="825810" y="391891"/>
                    <a:pt x="812130" y="398609"/>
                    <a:pt x="798365" y="405276"/>
                  </a:cubicBezTo>
                  <a:cubicBezTo>
                    <a:pt x="785090" y="412685"/>
                    <a:pt x="771605" y="419858"/>
                    <a:pt x="758403" y="427539"/>
                  </a:cubicBezTo>
                  <a:cubicBezTo>
                    <a:pt x="745548" y="435706"/>
                    <a:pt x="732259" y="443337"/>
                    <a:pt x="719600" y="451961"/>
                  </a:cubicBezTo>
                  <a:cubicBezTo>
                    <a:pt x="668664" y="485885"/>
                    <a:pt x="621352" y="525741"/>
                    <a:pt x="577562" y="569522"/>
                  </a:cubicBezTo>
                  <a:cubicBezTo>
                    <a:pt x="534000" y="613606"/>
                    <a:pt x="493580" y="661281"/>
                    <a:pt x="456753" y="712062"/>
                  </a:cubicBezTo>
                  <a:cubicBezTo>
                    <a:pt x="419754" y="762744"/>
                    <a:pt x="385485" y="815747"/>
                    <a:pt x="353265" y="870162"/>
                  </a:cubicBezTo>
                  <a:cubicBezTo>
                    <a:pt x="337069" y="897321"/>
                    <a:pt x="321168" y="924763"/>
                    <a:pt x="305715" y="952522"/>
                  </a:cubicBezTo>
                  <a:cubicBezTo>
                    <a:pt x="290262" y="980281"/>
                    <a:pt x="275152" y="1008238"/>
                    <a:pt x="260078" y="1036331"/>
                  </a:cubicBezTo>
                  <a:cubicBezTo>
                    <a:pt x="229846" y="1092467"/>
                    <a:pt x="200339" y="1149135"/>
                    <a:pt x="170320" y="1205796"/>
                  </a:cubicBezTo>
                  <a:lnTo>
                    <a:pt x="124857" y="1290794"/>
                  </a:lnTo>
                  <a:cubicBezTo>
                    <a:pt x="109549" y="1319095"/>
                    <a:pt x="94118" y="1347211"/>
                    <a:pt x="77228" y="1375573"/>
                  </a:cubicBezTo>
                  <a:cubicBezTo>
                    <a:pt x="60776" y="1403944"/>
                    <a:pt x="42932" y="1431630"/>
                    <a:pt x="23967" y="1458613"/>
                  </a:cubicBezTo>
                  <a:lnTo>
                    <a:pt x="0" y="1490102"/>
                  </a:lnTo>
                  <a:lnTo>
                    <a:pt x="0" y="600302"/>
                  </a:lnTo>
                  <a:lnTo>
                    <a:pt x="7155" y="592928"/>
                  </a:lnTo>
                  <a:cubicBezTo>
                    <a:pt x="261918" y="354349"/>
                    <a:pt x="578478" y="172784"/>
                    <a:pt x="940651" y="75740"/>
                  </a:cubicBezTo>
                  <a:cubicBezTo>
                    <a:pt x="1157955" y="17514"/>
                    <a:pt x="1376252" y="-6151"/>
                    <a:pt x="1589544" y="1348"/>
                  </a:cubicBezTo>
                  <a:close/>
                </a:path>
              </a:pathLst>
            </a:custGeom>
            <a:solidFill>
              <a:srgbClr val="ffffff"/>
            </a:solidFill>
            <a:ln w="19080">
              <a:noFill/>
            </a:ln>
          </p:spPr>
          <p:style>
            <a:lnRef idx="0"/>
            <a:fillRef idx="0"/>
            <a:effectRef idx="0"/>
            <a:fontRef idx="minor"/>
          </p:style>
        </p:sp>
      </p:grpSp>
      <p:sp>
        <p:nvSpPr>
          <p:cNvPr id="175" name="Content Placeholder 2"/>
          <p:cNvSpPr/>
          <p:nvPr/>
        </p:nvSpPr>
        <p:spPr>
          <a:xfrm>
            <a:off x="8094600" y="2700360"/>
            <a:ext cx="2893320" cy="2863080"/>
          </a:xfrm>
          <a:prstGeom prst="rect">
            <a:avLst/>
          </a:prstGeom>
          <a:noFill/>
          <a:ln w="0">
            <a:noFill/>
          </a:ln>
        </p:spPr>
        <p:style>
          <a:lnRef idx="0"/>
          <a:fillRef idx="0"/>
          <a:effectRef idx="0"/>
          <a:fontRef idx="minor"/>
        </p:style>
        <p:txBody>
          <a:bodyPr lIns="90000" rIns="90000" tIns="45000" bIns="45000" anchor="ctr">
            <a:normAutofit/>
          </a:bodyPr>
          <a:p>
            <a:pPr marL="343080" indent="-343080">
              <a:lnSpc>
                <a:spcPct val="150000"/>
              </a:lnSpc>
              <a:spcBef>
                <a:spcPts val="1001"/>
              </a:spcBef>
              <a:buClr>
                <a:srgbClr val="156082"/>
              </a:buClr>
              <a:buFont typeface="Arial"/>
              <a:buChar char="•"/>
            </a:pPr>
            <a:r>
              <a:rPr b="0" lang="en-IN" sz="2400" spc="-1" strike="noStrike">
                <a:solidFill>
                  <a:srgbClr val="404040"/>
                </a:solidFill>
                <a:latin typeface="Times New Roman"/>
                <a:ea typeface="DejaVu Sans"/>
              </a:rPr>
              <a:t>Laptop</a:t>
            </a:r>
            <a:endParaRPr b="0" lang="en-US" sz="2400" spc="-1" strike="noStrike">
              <a:latin typeface="Arial"/>
            </a:endParaRPr>
          </a:p>
          <a:p>
            <a:pPr marL="343080" indent="-343080">
              <a:lnSpc>
                <a:spcPct val="150000"/>
              </a:lnSpc>
              <a:spcBef>
                <a:spcPts val="1001"/>
              </a:spcBef>
              <a:buClr>
                <a:srgbClr val="156082"/>
              </a:buClr>
              <a:buFont typeface="Arial"/>
              <a:buChar char="•"/>
            </a:pPr>
            <a:r>
              <a:rPr b="0" lang="en-IN" sz="2400" spc="-1" strike="noStrike">
                <a:solidFill>
                  <a:srgbClr val="404040"/>
                </a:solidFill>
                <a:latin typeface="Times New Roman"/>
                <a:ea typeface="DejaVu Sans"/>
              </a:rPr>
              <a:t>Hard Disk</a:t>
            </a:r>
            <a:endParaRPr b="0" lang="en-US" sz="2400" spc="-1" strike="noStrike">
              <a:latin typeface="Arial"/>
            </a:endParaRPr>
          </a:p>
          <a:p>
            <a:pPr marL="343080" indent="-343080">
              <a:lnSpc>
                <a:spcPct val="150000"/>
              </a:lnSpc>
              <a:spcBef>
                <a:spcPts val="1001"/>
              </a:spcBef>
              <a:buClr>
                <a:srgbClr val="156082"/>
              </a:buClr>
              <a:buFont typeface="Arial"/>
              <a:buChar char="•"/>
            </a:pPr>
            <a:r>
              <a:rPr b="0" lang="en-IN" sz="2400" spc="-1" strike="noStrike">
                <a:solidFill>
                  <a:srgbClr val="404040"/>
                </a:solidFill>
                <a:latin typeface="Times New Roman"/>
                <a:ea typeface="DejaVu Sans"/>
              </a:rPr>
              <a:t>RAM</a:t>
            </a:r>
            <a:endParaRPr b="0" lang="en-US" sz="2400" spc="-1" strike="noStrike">
              <a:latin typeface="Arial"/>
            </a:endParaRPr>
          </a:p>
        </p:txBody>
      </p:sp>
      <p:sp>
        <p:nvSpPr>
          <p:cNvPr id="176" name="Title 1"/>
          <p:cNvSpPr/>
          <p:nvPr/>
        </p:nvSpPr>
        <p:spPr>
          <a:xfrm>
            <a:off x="6973200" y="1251000"/>
            <a:ext cx="4129560" cy="1707120"/>
          </a:xfrm>
          <a:prstGeom prst="rect">
            <a:avLst/>
          </a:prstGeom>
          <a:noFill/>
          <a:ln w="0">
            <a:noFill/>
          </a:ln>
        </p:spPr>
        <p:style>
          <a:lnRef idx="0"/>
          <a:fillRef idx="0"/>
          <a:effectRef idx="0"/>
          <a:fontRef idx="minor"/>
        </p:style>
        <p:txBody>
          <a:bodyPr lIns="90000" rIns="90000" tIns="45000" bIns="45000" anchor="ctr">
            <a:normAutofit fontScale="94000"/>
          </a:bodyPr>
          <a:p>
            <a:pPr algn="ctr">
              <a:lnSpc>
                <a:spcPct val="150000"/>
              </a:lnSpc>
              <a:spcAft>
                <a:spcPts val="601"/>
              </a:spcAft>
              <a:buNone/>
            </a:pPr>
            <a:r>
              <a:rPr b="1" lang="en-US" sz="3600" spc="-1" strike="noStrike">
                <a:solidFill>
                  <a:srgbClr val="000000"/>
                </a:solidFill>
                <a:latin typeface="Times New Roman"/>
                <a:ea typeface="DejaVu Sans"/>
              </a:rPr>
              <a:t>HARDWARE</a:t>
            </a:r>
            <a:endParaRPr b="0" lang="en-US" sz="3600" spc="-1" strike="noStrike">
              <a:latin typeface="Arial"/>
            </a:endParaRPr>
          </a:p>
          <a:p>
            <a:pPr algn="ctr">
              <a:lnSpc>
                <a:spcPct val="150000"/>
              </a:lnSpc>
              <a:spcAft>
                <a:spcPts val="601"/>
              </a:spcAft>
              <a:buNone/>
            </a:pPr>
            <a:r>
              <a:rPr b="1" lang="en-US" sz="3600" spc="-1" strike="noStrike">
                <a:solidFill>
                  <a:srgbClr val="000000"/>
                </a:solidFill>
                <a:latin typeface="Times New Roman"/>
                <a:ea typeface="DejaVu Sans"/>
              </a:rPr>
              <a:t>REQUIREMENTS</a:t>
            </a:r>
            <a:endParaRPr b="0" lang="en-US" sz="3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7" name="Rectangle 54"/>
          <p:cNvSpPr/>
          <p:nvPr/>
        </p:nvSpPr>
        <p:spPr>
          <a:xfrm>
            <a:off x="0" y="0"/>
            <a:ext cx="12191040" cy="6856920"/>
          </a:xfrm>
          <a:prstGeom prst="rect">
            <a:avLst/>
          </a:prstGeom>
          <a:solidFill>
            <a:srgbClr val="ffffff"/>
          </a:solidFill>
          <a:ln w="19080">
            <a:noFill/>
          </a:ln>
        </p:spPr>
        <p:style>
          <a:lnRef idx="0"/>
          <a:fillRef idx="0"/>
          <a:effectRef idx="0"/>
          <a:fontRef idx="minor"/>
        </p:style>
      </p:sp>
      <p:sp>
        <p:nvSpPr>
          <p:cNvPr id="178" name="Title 1"/>
          <p:cNvSpPr/>
          <p:nvPr/>
        </p:nvSpPr>
        <p:spPr>
          <a:xfrm>
            <a:off x="460080" y="776520"/>
            <a:ext cx="4129560" cy="1707120"/>
          </a:xfrm>
          <a:prstGeom prst="rect">
            <a:avLst/>
          </a:prstGeom>
          <a:noFill/>
          <a:ln w="0">
            <a:noFill/>
          </a:ln>
        </p:spPr>
        <p:style>
          <a:lnRef idx="0"/>
          <a:fillRef idx="0"/>
          <a:effectRef idx="0"/>
          <a:fontRef idx="minor"/>
        </p:style>
        <p:txBody>
          <a:bodyPr lIns="90000" rIns="90000" tIns="45000" bIns="45000" anchor="ctr">
            <a:normAutofit fontScale="94000"/>
          </a:bodyPr>
          <a:p>
            <a:pPr algn="ctr">
              <a:lnSpc>
                <a:spcPct val="150000"/>
              </a:lnSpc>
              <a:spcAft>
                <a:spcPts val="601"/>
              </a:spcAft>
              <a:buNone/>
            </a:pPr>
            <a:r>
              <a:rPr b="1" lang="en-US" sz="3600" spc="-1" strike="noStrike">
                <a:solidFill>
                  <a:srgbClr val="000000"/>
                </a:solidFill>
                <a:latin typeface="Times New Roman"/>
                <a:ea typeface="DejaVu Sans"/>
              </a:rPr>
              <a:t>SOFTWARE</a:t>
            </a:r>
            <a:endParaRPr b="0" lang="en-US" sz="3600" spc="-1" strike="noStrike">
              <a:latin typeface="Arial"/>
            </a:endParaRPr>
          </a:p>
          <a:p>
            <a:pPr algn="ctr">
              <a:lnSpc>
                <a:spcPct val="150000"/>
              </a:lnSpc>
              <a:spcAft>
                <a:spcPts val="601"/>
              </a:spcAft>
              <a:buNone/>
            </a:pPr>
            <a:r>
              <a:rPr b="1" lang="en-US" sz="3600" spc="-1" strike="noStrike">
                <a:solidFill>
                  <a:srgbClr val="000000"/>
                </a:solidFill>
                <a:latin typeface="Times New Roman"/>
                <a:ea typeface="DejaVu Sans"/>
              </a:rPr>
              <a:t>REQUIREMENTS</a:t>
            </a:r>
            <a:endParaRPr b="0" lang="en-US" sz="3600" spc="-1" strike="noStrike">
              <a:latin typeface="Arial"/>
            </a:endParaRPr>
          </a:p>
        </p:txBody>
      </p:sp>
      <p:sp>
        <p:nvSpPr>
          <p:cNvPr id="179" name="Content Placeholder 2"/>
          <p:cNvSpPr/>
          <p:nvPr/>
        </p:nvSpPr>
        <p:spPr>
          <a:xfrm>
            <a:off x="574920" y="773640"/>
            <a:ext cx="3913920" cy="6572160"/>
          </a:xfrm>
          <a:prstGeom prst="rect">
            <a:avLst/>
          </a:prstGeom>
          <a:noFill/>
          <a:ln w="0">
            <a:noFill/>
          </a:ln>
        </p:spPr>
        <p:style>
          <a:lnRef idx="0"/>
          <a:fillRef idx="0"/>
          <a:effectRef idx="0"/>
          <a:fontRef idx="minor"/>
        </p:style>
        <p:txBody>
          <a:bodyPr lIns="90000" rIns="90000" tIns="45000" bIns="45000" anchor="ctr">
            <a:normAutofit/>
          </a:bodyPr>
          <a:p>
            <a:pPr algn="just">
              <a:lnSpc>
                <a:spcPct val="150000"/>
              </a:lnSpc>
              <a:spcBef>
                <a:spcPts val="1001"/>
              </a:spcBef>
              <a:buNone/>
            </a:pPr>
            <a:endParaRPr b="0" lang="en-US" sz="2000" spc="-1" strike="noStrike">
              <a:latin typeface="Arial"/>
            </a:endParaRPr>
          </a:p>
          <a:p>
            <a:pPr marL="431640" indent="-228600" algn="just">
              <a:lnSpc>
                <a:spcPct val="150000"/>
              </a:lnSpc>
              <a:spcBef>
                <a:spcPts val="706"/>
              </a:spcBef>
              <a:buClr>
                <a:srgbClr val="156082"/>
              </a:buClr>
              <a:buFont typeface="Arial,Sans-Serif"/>
              <a:buChar char="•"/>
            </a:pPr>
            <a:r>
              <a:rPr b="0" lang="en-US" sz="2000" spc="-1" strike="noStrike">
                <a:solidFill>
                  <a:srgbClr val="000000"/>
                </a:solidFill>
                <a:latin typeface="Times New Roman"/>
                <a:ea typeface="DejaVu Sans"/>
              </a:rPr>
              <a:t>AWS SNS (Simple Notification Service)</a:t>
            </a:r>
            <a:endParaRPr b="0" lang="en-US" sz="2000" spc="-1" strike="noStrike">
              <a:latin typeface="Arial"/>
            </a:endParaRPr>
          </a:p>
          <a:p>
            <a:pPr marL="431640" indent="-228600" algn="just">
              <a:lnSpc>
                <a:spcPct val="150000"/>
              </a:lnSpc>
              <a:spcBef>
                <a:spcPts val="706"/>
              </a:spcBef>
              <a:buClr>
                <a:srgbClr val="156082"/>
              </a:buClr>
              <a:buFont typeface="Arial,Sans-Serif"/>
              <a:buChar char="•"/>
            </a:pPr>
            <a:r>
              <a:rPr b="0" lang="en-US" sz="2000" spc="-1" strike="noStrike">
                <a:solidFill>
                  <a:srgbClr val="000000"/>
                </a:solidFill>
                <a:latin typeface="Times New Roman"/>
                <a:ea typeface="DejaVu Sans"/>
              </a:rPr>
              <a:t>AWS S3</a:t>
            </a:r>
            <a:endParaRPr b="0" lang="en-US" sz="2000" spc="-1" strike="noStrike">
              <a:latin typeface="Arial"/>
            </a:endParaRPr>
          </a:p>
          <a:p>
            <a:pPr marL="431640" indent="-228600" algn="just">
              <a:lnSpc>
                <a:spcPct val="150000"/>
              </a:lnSpc>
              <a:spcBef>
                <a:spcPts val="706"/>
              </a:spcBef>
              <a:buClr>
                <a:srgbClr val="156082"/>
              </a:buClr>
              <a:buFont typeface="Arial,Sans-Serif"/>
              <a:buChar char="•"/>
            </a:pPr>
            <a:r>
              <a:rPr b="0" lang="en-US" sz="2000" spc="-1" strike="noStrike">
                <a:solidFill>
                  <a:srgbClr val="000000"/>
                </a:solidFill>
                <a:latin typeface="Times New Roman"/>
                <a:ea typeface="DejaVu Sans"/>
              </a:rPr>
              <a:t>Streamlit</a:t>
            </a:r>
            <a:endParaRPr b="0" lang="en-US" sz="2000" spc="-1" strike="noStrike">
              <a:latin typeface="Arial"/>
            </a:endParaRPr>
          </a:p>
          <a:p>
            <a:pPr marL="431640" indent="-228600" algn="just">
              <a:lnSpc>
                <a:spcPct val="150000"/>
              </a:lnSpc>
              <a:spcBef>
                <a:spcPts val="706"/>
              </a:spcBef>
              <a:buClr>
                <a:srgbClr val="156082"/>
              </a:buClr>
              <a:buFont typeface="Arial,Sans-Serif"/>
              <a:buChar char="•"/>
            </a:pPr>
            <a:r>
              <a:rPr b="0" lang="en-US" sz="2000" spc="-1" strike="noStrike">
                <a:solidFill>
                  <a:srgbClr val="000000"/>
                </a:solidFill>
                <a:latin typeface="Times New Roman"/>
                <a:ea typeface="DejaVu Sans"/>
              </a:rPr>
              <a:t>Boto3 (AWS SDK for Python)</a:t>
            </a:r>
            <a:endParaRPr b="0" lang="en-US" sz="2000" spc="-1" strike="noStrike">
              <a:latin typeface="Arial"/>
            </a:endParaRPr>
          </a:p>
          <a:p>
            <a:pPr marL="431640" indent="-228600" algn="just">
              <a:lnSpc>
                <a:spcPct val="150000"/>
              </a:lnSpc>
              <a:spcBef>
                <a:spcPts val="706"/>
              </a:spcBef>
              <a:buClr>
                <a:srgbClr val="156082"/>
              </a:buClr>
              <a:buFont typeface="Arial,Sans-Serif"/>
              <a:buChar char="•"/>
            </a:pPr>
            <a:r>
              <a:rPr b="0" lang="en-US" sz="2000" spc="-1" strike="noStrike">
                <a:solidFill>
                  <a:srgbClr val="000000"/>
                </a:solidFill>
                <a:latin typeface="Times New Roman"/>
                <a:ea typeface="DejaVu Sans"/>
              </a:rPr>
              <a:t>Operating System – Ubuntu 20.04 or latest versions</a:t>
            </a:r>
            <a:endParaRPr b="0" lang="en-US" sz="2000" spc="-1" strike="noStrike">
              <a:latin typeface="Arial"/>
            </a:endParaRPr>
          </a:p>
        </p:txBody>
      </p:sp>
      <p:sp>
        <p:nvSpPr>
          <p:cNvPr id="180" name="Rectangle 56"/>
          <p:cNvSpPr/>
          <p:nvPr/>
        </p:nvSpPr>
        <p:spPr>
          <a:xfrm>
            <a:off x="5410080" y="0"/>
            <a:ext cx="6780600" cy="6856920"/>
          </a:xfrm>
          <a:prstGeom prst="rect">
            <a:avLst/>
          </a:prstGeom>
          <a:solidFill>
            <a:srgbClr val="ffffff"/>
          </a:solidFill>
          <a:ln w="19080">
            <a:noFill/>
          </a:ln>
          <a:effectLst>
            <a:outerShdw blurRad="380880" dir="5689715" dist="316483" rotWithShape="0">
              <a:srgbClr val="000000">
                <a:alpha val="20000"/>
              </a:srgbClr>
            </a:outerShdw>
          </a:effectLst>
        </p:spPr>
        <p:style>
          <a:lnRef idx="0"/>
          <a:fillRef idx="0"/>
          <a:effectRef idx="0"/>
          <a:fontRef idx="minor"/>
        </p:style>
      </p:sp>
      <p:pic>
        <p:nvPicPr>
          <p:cNvPr id="181" name="Picture 8" descr="A logo with a cube and black text&#10;&#10;AI-generated content may be incorrect."/>
          <p:cNvPicPr/>
          <p:nvPr/>
        </p:nvPicPr>
        <p:blipFill>
          <a:blip r:embed="rId1"/>
          <a:stretch/>
        </p:blipFill>
        <p:spPr>
          <a:xfrm>
            <a:off x="5951880" y="628920"/>
            <a:ext cx="2638080" cy="2638080"/>
          </a:xfrm>
          <a:prstGeom prst="rect">
            <a:avLst/>
          </a:prstGeom>
          <a:ln w="0">
            <a:noFill/>
          </a:ln>
        </p:spPr>
      </p:pic>
      <p:pic>
        <p:nvPicPr>
          <p:cNvPr id="182" name="Picture 7" descr="A logo with a paper boat&#10;&#10;AI-generated content may be incorrect."/>
          <p:cNvPicPr/>
          <p:nvPr/>
        </p:nvPicPr>
        <p:blipFill>
          <a:blip r:embed="rId2"/>
          <a:stretch/>
        </p:blipFill>
        <p:spPr>
          <a:xfrm>
            <a:off x="8767800" y="914400"/>
            <a:ext cx="2661480" cy="1556640"/>
          </a:xfrm>
          <a:prstGeom prst="rect">
            <a:avLst/>
          </a:prstGeom>
          <a:ln w="0">
            <a:noFill/>
          </a:ln>
        </p:spPr>
      </p:pic>
      <p:pic>
        <p:nvPicPr>
          <p:cNvPr id="183" name="Picture 6" descr="A logo for a company&#10;&#10;AI-generated content may be incorrect."/>
          <p:cNvPicPr/>
          <p:nvPr/>
        </p:nvPicPr>
        <p:blipFill>
          <a:blip r:embed="rId3"/>
          <a:stretch/>
        </p:blipFill>
        <p:spPr>
          <a:xfrm>
            <a:off x="5928120" y="3589920"/>
            <a:ext cx="2661480" cy="1496520"/>
          </a:xfrm>
          <a:prstGeom prst="rect">
            <a:avLst/>
          </a:prstGeom>
          <a:ln w="0">
            <a:noFill/>
          </a:ln>
        </p:spPr>
      </p:pic>
      <p:pic>
        <p:nvPicPr>
          <p:cNvPr id="184" name="Picture 9" descr="A black text on a white background&#10;&#10;AI-generated content may be incorrect."/>
          <p:cNvPicPr/>
          <p:nvPr/>
        </p:nvPicPr>
        <p:blipFill>
          <a:blip r:embed="rId4"/>
          <a:stretch/>
        </p:blipFill>
        <p:spPr>
          <a:xfrm>
            <a:off x="8915400" y="3200400"/>
            <a:ext cx="2661480" cy="935640"/>
          </a:xfrm>
          <a:prstGeom prst="rect">
            <a:avLst/>
          </a:prstGeom>
          <a:ln w="0">
            <a:noFill/>
          </a:ln>
        </p:spPr>
      </p:pic>
      <p:pic>
        <p:nvPicPr>
          <p:cNvPr id="185" name="" descr=""/>
          <p:cNvPicPr/>
          <p:nvPr/>
        </p:nvPicPr>
        <p:blipFill>
          <a:blip r:embed="rId5"/>
          <a:stretch/>
        </p:blipFill>
        <p:spPr>
          <a:xfrm>
            <a:off x="8679240" y="4781880"/>
            <a:ext cx="2521440" cy="18468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6" name="Rectangle 9"/>
          <p:cNvSpPr/>
          <p:nvPr/>
        </p:nvSpPr>
        <p:spPr>
          <a:xfrm>
            <a:off x="0" y="0"/>
            <a:ext cx="12191040" cy="6856920"/>
          </a:xfrm>
          <a:prstGeom prst="rect">
            <a:avLst/>
          </a:prstGeom>
          <a:solidFill>
            <a:srgbClr val="ffffff"/>
          </a:solidFill>
          <a:ln w="19080">
            <a:noFill/>
          </a:ln>
        </p:spPr>
        <p:style>
          <a:lnRef idx="0"/>
          <a:fillRef idx="0"/>
          <a:effectRef idx="0"/>
          <a:fontRef idx="minor"/>
        </p:style>
      </p:sp>
      <p:sp>
        <p:nvSpPr>
          <p:cNvPr id="187" name="Freeform: Shape 11"/>
          <p:cNvSpPr/>
          <p:nvPr/>
        </p:nvSpPr>
        <p:spPr>
          <a:xfrm>
            <a:off x="0" y="0"/>
            <a:ext cx="4817880" cy="6856920"/>
          </a:xfrm>
          <a:custGeom>
            <a:avLst/>
            <a:gdLst/>
            <a:ah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solidFill>
            <a:srgbClr val="ffffff"/>
          </a:solidFill>
          <a:ln w="9360">
            <a:solidFill>
              <a:srgbClr val="e6e6e6"/>
            </a:solidFill>
            <a:miter/>
          </a:ln>
          <a:effectLst>
            <a:outerShdw blurRad="50760" dir="0" dist="38160" rotWithShape="0">
              <a:srgbClr val="d9d9d9">
                <a:alpha val="50000"/>
              </a:srgbClr>
            </a:outerShdw>
          </a:effectLst>
        </p:spPr>
        <p:style>
          <a:lnRef idx="0"/>
          <a:fillRef idx="0"/>
          <a:effectRef idx="0"/>
          <a:fontRef idx="minor"/>
        </p:style>
      </p:sp>
      <p:sp>
        <p:nvSpPr>
          <p:cNvPr id="188" name="Freeform: Shape 13"/>
          <p:cNvSpPr/>
          <p:nvPr/>
        </p:nvSpPr>
        <p:spPr>
          <a:xfrm>
            <a:off x="0" y="0"/>
            <a:ext cx="4810320" cy="6856920"/>
          </a:xfrm>
          <a:custGeom>
            <a:avLst/>
            <a:gdLst/>
            <a:ah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rgbClr val="cccccc"/>
          </a:solidFill>
          <a:ln w="9360">
            <a:noFill/>
          </a:ln>
        </p:spPr>
        <p:style>
          <a:lnRef idx="0"/>
          <a:fillRef idx="0"/>
          <a:effectRef idx="0"/>
          <a:fontRef idx="minor"/>
        </p:style>
      </p:sp>
      <p:sp>
        <p:nvSpPr>
          <p:cNvPr id="189" name="Title 1"/>
          <p:cNvSpPr/>
          <p:nvPr/>
        </p:nvSpPr>
        <p:spPr>
          <a:xfrm>
            <a:off x="132840" y="1161360"/>
            <a:ext cx="4521960" cy="4525200"/>
          </a:xfrm>
          <a:prstGeom prst="rect">
            <a:avLst/>
          </a:prstGeom>
          <a:noFill/>
          <a:ln w="0">
            <a:noFill/>
          </a:ln>
        </p:spPr>
        <p:style>
          <a:lnRef idx="0"/>
          <a:fillRef idx="0"/>
          <a:effectRef idx="0"/>
          <a:fontRef idx="minor"/>
        </p:style>
        <p:txBody>
          <a:bodyPr lIns="90000" rIns="90000" tIns="45000" bIns="45000" anchor="ctr">
            <a:normAutofit/>
          </a:bodyPr>
          <a:p>
            <a:pPr algn="ctr">
              <a:lnSpc>
                <a:spcPct val="150000"/>
              </a:lnSpc>
              <a:spcAft>
                <a:spcPts val="601"/>
              </a:spcAft>
              <a:buNone/>
            </a:pPr>
            <a:r>
              <a:rPr b="1" lang="en-US" sz="4000" spc="-1" strike="noStrike">
                <a:solidFill>
                  <a:srgbClr val="000000"/>
                </a:solidFill>
                <a:latin typeface="Times New Roman"/>
                <a:ea typeface="DejaVu Sans"/>
              </a:rPr>
              <a:t>EXISTED SYSTEM </a:t>
            </a:r>
            <a:endParaRPr b="0" lang="en-US" sz="4000" spc="-1" strike="noStrike">
              <a:latin typeface="Arial"/>
            </a:endParaRPr>
          </a:p>
        </p:txBody>
      </p:sp>
      <p:sp>
        <p:nvSpPr>
          <p:cNvPr id="190" name="Content Placeholder 2"/>
          <p:cNvSpPr/>
          <p:nvPr/>
        </p:nvSpPr>
        <p:spPr>
          <a:xfrm>
            <a:off x="5434200" y="932760"/>
            <a:ext cx="5915520" cy="4991400"/>
          </a:xfrm>
          <a:prstGeom prst="rect">
            <a:avLst/>
          </a:prstGeom>
          <a:noFill/>
          <a:ln w="0">
            <a:noFill/>
          </a:ln>
        </p:spPr>
        <p:style>
          <a:lnRef idx="0"/>
          <a:fillRef idx="0"/>
          <a:effectRef idx="0"/>
          <a:fontRef idx="minor"/>
        </p:style>
        <p:txBody>
          <a:bodyPr lIns="90000" rIns="90000" tIns="45000" bIns="45000" anchor="ctr">
            <a:normAutofit/>
          </a:bodyPr>
          <a:p>
            <a:pPr algn="just">
              <a:lnSpc>
                <a:spcPct val="150000"/>
              </a:lnSpc>
              <a:spcBef>
                <a:spcPts val="1001"/>
              </a:spcBef>
              <a:buNone/>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Existing object detection methods include Canny Edge Detection, which identifies object boundaries in images and is useful for basic tracking. Lucas-Kanade Optical Flow tracks the movement of objects across video frames, helping with motion detection and video tracking. Background Subtraction using OpenCV (KNN) detects moving objects by separating them from a static background, making it effective for real-time motion detection, especially in surveillance.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1" name="Rectangle 1"/>
          <p:cNvSpPr/>
          <p:nvPr/>
        </p:nvSpPr>
        <p:spPr>
          <a:xfrm>
            <a:off x="0" y="0"/>
            <a:ext cx="12191040" cy="6856920"/>
          </a:xfrm>
          <a:prstGeom prst="rect">
            <a:avLst/>
          </a:prstGeom>
          <a:solidFill>
            <a:srgbClr val="ffffff"/>
          </a:solidFill>
          <a:ln w="19080">
            <a:noFill/>
          </a:ln>
        </p:spPr>
        <p:style>
          <a:lnRef idx="0"/>
          <a:fillRef idx="0"/>
          <a:effectRef idx="0"/>
          <a:fontRef idx="minor"/>
        </p:style>
      </p:sp>
      <p:sp>
        <p:nvSpPr>
          <p:cNvPr id="192" name="Freeform: Shape 2"/>
          <p:cNvSpPr/>
          <p:nvPr/>
        </p:nvSpPr>
        <p:spPr>
          <a:xfrm flipH="1">
            <a:off x="7314480" y="0"/>
            <a:ext cx="4875840" cy="6856920"/>
          </a:xfrm>
          <a:custGeom>
            <a:avLst/>
            <a:gdLst/>
            <a:ah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solidFill>
            <a:srgbClr val="cccccc"/>
          </a:solidFill>
          <a:ln w="9360">
            <a:noFill/>
          </a:ln>
        </p:spPr>
        <p:style>
          <a:lnRef idx="0"/>
          <a:fillRef idx="0"/>
          <a:effectRef idx="0"/>
          <a:fontRef idx="minor"/>
        </p:style>
      </p:sp>
      <p:sp>
        <p:nvSpPr>
          <p:cNvPr id="193" name="Title 2"/>
          <p:cNvSpPr/>
          <p:nvPr/>
        </p:nvSpPr>
        <p:spPr>
          <a:xfrm>
            <a:off x="7543800" y="960480"/>
            <a:ext cx="4521960" cy="4525200"/>
          </a:xfrm>
          <a:prstGeom prst="rect">
            <a:avLst/>
          </a:prstGeom>
          <a:noFill/>
          <a:ln w="0">
            <a:noFill/>
          </a:ln>
        </p:spPr>
        <p:style>
          <a:lnRef idx="0"/>
          <a:fillRef idx="0"/>
          <a:effectRef idx="0"/>
          <a:fontRef idx="minor"/>
        </p:style>
        <p:txBody>
          <a:bodyPr lIns="90000" rIns="90000" tIns="45000" bIns="45000" anchor="ctr">
            <a:normAutofit/>
          </a:bodyPr>
          <a:p>
            <a:pPr algn="ctr">
              <a:lnSpc>
                <a:spcPct val="150000"/>
              </a:lnSpc>
              <a:spcAft>
                <a:spcPts val="601"/>
              </a:spcAft>
              <a:buNone/>
            </a:pPr>
            <a:r>
              <a:rPr b="1" lang="en-US" sz="4000" spc="-1" strike="noStrike">
                <a:solidFill>
                  <a:srgbClr val="000000"/>
                </a:solidFill>
                <a:latin typeface="Times New Roman"/>
                <a:ea typeface="DejaVu Sans"/>
              </a:rPr>
              <a:t>PROPOSED SYSTEM </a:t>
            </a:r>
            <a:endParaRPr b="0" lang="en-US" sz="4000" spc="-1" strike="noStrike">
              <a:latin typeface="Arial"/>
            </a:endParaRPr>
          </a:p>
        </p:txBody>
      </p:sp>
      <p:sp>
        <p:nvSpPr>
          <p:cNvPr id="194" name="Content Placeholder 1"/>
          <p:cNvSpPr/>
          <p:nvPr/>
        </p:nvSpPr>
        <p:spPr>
          <a:xfrm>
            <a:off x="685800" y="914400"/>
            <a:ext cx="5915520" cy="4991400"/>
          </a:xfrm>
          <a:prstGeom prst="rect">
            <a:avLst/>
          </a:prstGeom>
          <a:noFill/>
          <a:ln w="0">
            <a:noFill/>
          </a:ln>
        </p:spPr>
        <p:style>
          <a:lnRef idx="0"/>
          <a:fillRef idx="0"/>
          <a:effectRef idx="0"/>
          <a:fontRef idx="minor"/>
        </p:style>
        <p:txBody>
          <a:bodyPr lIns="90000" rIns="90000" tIns="45000" bIns="45000" anchor="ctr">
            <a:normAutofit fontScale="97000"/>
          </a:bodyPr>
          <a:p>
            <a:pPr algn="just">
              <a:lnSpc>
                <a:spcPct val="150000"/>
              </a:lnSpc>
              <a:spcBef>
                <a:spcPts val="1001"/>
              </a:spcBef>
              <a:buNone/>
            </a:pPr>
            <a:r>
              <a:rPr b="0" lang="en-US" sz="1800" spc="-1" strike="noStrike">
                <a:solidFill>
                  <a:srgbClr val="000000"/>
                </a:solidFill>
                <a:latin typeface="Times New Roman"/>
                <a:ea typeface="DejaVu Sans"/>
              </a:rPr>
              <a:t>    </a:t>
            </a:r>
            <a:r>
              <a:rPr b="0" lang="en-US" sz="1800" spc="-1" strike="noStrike">
                <a:solidFill>
                  <a:srgbClr val="000000"/>
                </a:solidFill>
                <a:latin typeface="Times New Roman"/>
                <a:ea typeface="DejaVu Sans"/>
              </a:rPr>
              <a:t>The proposed system aims to build a real-time object detection platform that uses YOLOv5 and YOLOv8 models for accurate object detection in live video streams and uploaded videos. It also detects dangerous items and sends real-time alerts via AWS SNS. </a:t>
            </a:r>
            <a:endParaRPr b="0" lang="en-US" sz="1800" spc="-1" strike="noStrike">
              <a:latin typeface="Arial"/>
            </a:endParaRPr>
          </a:p>
          <a:p>
            <a:pPr algn="just">
              <a:lnSpc>
                <a:spcPct val="150000"/>
              </a:lnSpc>
              <a:spcBef>
                <a:spcPts val="1001"/>
              </a:spcBef>
              <a:buNone/>
            </a:pPr>
            <a:r>
              <a:rPr b="0" lang="en-US" sz="1800" spc="-1" strike="noStrike">
                <a:solidFill>
                  <a:srgbClr val="000000"/>
                </a:solidFill>
                <a:latin typeface="Times New Roman"/>
                <a:ea typeface="DejaVu Sans"/>
              </a:rPr>
              <a:t>The key features include:</a:t>
            </a:r>
            <a:endParaRPr b="0" lang="en-US" sz="1800" spc="-1" strike="noStrike">
              <a:latin typeface="Arial"/>
            </a:endParaRPr>
          </a:p>
          <a:p>
            <a:pPr marL="343080" indent="-228600" algn="just">
              <a:lnSpc>
                <a:spcPct val="150000"/>
              </a:lnSpc>
              <a:spcBef>
                <a:spcPts val="1001"/>
              </a:spcBef>
              <a:buClr>
                <a:srgbClr val="156082"/>
              </a:buClr>
              <a:buFont typeface="Arial"/>
              <a:buChar char="•"/>
            </a:pPr>
            <a:r>
              <a:rPr b="1" lang="en-US" sz="1800" spc="-1" strike="noStrike">
                <a:solidFill>
                  <a:srgbClr val="000000"/>
                </a:solidFill>
                <a:latin typeface="Times New Roman"/>
                <a:ea typeface="DejaVu Sans"/>
              </a:rPr>
              <a:t>Dual Input Support</a:t>
            </a:r>
            <a:r>
              <a:rPr b="0" lang="en-US" sz="1800" spc="-1" strike="noStrike">
                <a:solidFill>
                  <a:srgbClr val="000000"/>
                </a:solidFill>
                <a:latin typeface="Times New Roman"/>
                <a:ea typeface="DejaVu Sans"/>
              </a:rPr>
              <a:t>: Works with both live webcam streams and uploaded videos.</a:t>
            </a:r>
            <a:endParaRPr b="0" lang="en-US" sz="1800" spc="-1" strike="noStrike">
              <a:latin typeface="Arial"/>
            </a:endParaRPr>
          </a:p>
          <a:p>
            <a:pPr marL="343080" indent="-228600" algn="just">
              <a:lnSpc>
                <a:spcPct val="150000"/>
              </a:lnSpc>
              <a:spcBef>
                <a:spcPts val="1001"/>
              </a:spcBef>
              <a:buClr>
                <a:srgbClr val="156082"/>
              </a:buClr>
              <a:buFont typeface="Arial"/>
              <a:buChar char="•"/>
            </a:pPr>
            <a:r>
              <a:rPr b="1" lang="en-US" sz="1800" spc="-1" strike="noStrike">
                <a:solidFill>
                  <a:srgbClr val="000000"/>
                </a:solidFill>
                <a:latin typeface="Times New Roman"/>
                <a:ea typeface="DejaVu Sans"/>
              </a:rPr>
              <a:t>Hazard Detection &amp; Alerts:</a:t>
            </a:r>
            <a:r>
              <a:rPr b="0" lang="en-US" sz="1800" spc="-1" strike="noStrike">
                <a:solidFill>
                  <a:srgbClr val="000000"/>
                </a:solidFill>
                <a:latin typeface="Times New Roman"/>
                <a:ea typeface="DejaVu Sans"/>
              </a:rPr>
              <a:t> Sends alerts when dangerous objects are found.</a:t>
            </a:r>
            <a:endParaRPr b="0" lang="en-US" sz="1800" spc="-1" strike="noStrike">
              <a:latin typeface="Arial"/>
            </a:endParaRPr>
          </a:p>
          <a:p>
            <a:pPr marL="343080" indent="-228600" algn="just">
              <a:lnSpc>
                <a:spcPct val="150000"/>
              </a:lnSpc>
              <a:spcBef>
                <a:spcPts val="1001"/>
              </a:spcBef>
              <a:buClr>
                <a:srgbClr val="156082"/>
              </a:buClr>
              <a:buFont typeface="Arial"/>
              <a:buChar char="•"/>
            </a:pPr>
            <a:r>
              <a:rPr b="1" lang="en-US" sz="1800" spc="-1" strike="noStrike">
                <a:solidFill>
                  <a:srgbClr val="000000"/>
                </a:solidFill>
                <a:latin typeface="Times New Roman"/>
                <a:ea typeface="DejaVu Sans"/>
              </a:rPr>
              <a:t>Cloud Storage:</a:t>
            </a:r>
            <a:r>
              <a:rPr b="0" lang="en-US" sz="1800" spc="-1" strike="noStrike">
                <a:solidFill>
                  <a:srgbClr val="000000"/>
                </a:solidFill>
                <a:latin typeface="Times New Roman"/>
                <a:ea typeface="DejaVu Sans"/>
              </a:rPr>
              <a:t> Saves detection data securely in AWS S3.</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113</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2025-04-23T09:29:52Z</dcterms:created>
  <dc:creator/>
  <dc:description/>
  <dc:language>en-US</dc:language>
  <cp:lastModifiedBy/>
  <dcterms:modified xsi:type="dcterms:W3CDTF">2025-04-28T10:36:02Z</dcterms:modified>
  <cp:revision>804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r8>22</vt:r8>
  </property>
</Properties>
</file>