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83" r:id="rId6"/>
  </p:sldIdLst>
  <p:sldSz cx="32918400" cy="219456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A2A39"/>
    <a:srgbClr val="F8345E"/>
    <a:srgbClr val="FA1A2A"/>
    <a:srgbClr val="FA0A1B"/>
    <a:srgbClr val="A20000"/>
    <a:srgbClr val="A1A1A1"/>
    <a:srgbClr val="EEEEEE"/>
    <a:srgbClr val="7A8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8686" autoAdjust="0"/>
  </p:normalViewPr>
  <p:slideViewPr>
    <p:cSldViewPr>
      <p:cViewPr>
        <p:scale>
          <a:sx n="60" d="100"/>
          <a:sy n="60" d="100"/>
        </p:scale>
        <p:origin x="5370" y="172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rPr/>
              <a:pPr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rPr/>
              <a:pPr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12882538-7F94-AF4E-AC0E-2D4DA7163C25}" type="datetime1">
              <a:rPr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B7E96A53-3239-8247-A129-F7433496CD79}" type="datetime1">
              <a:rPr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33C20823-755A-3644-9771-D9245392EAAC}" type="datetime1">
              <a:rPr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AFDF9FB8-A819-0644-B738-AB774D89CEFA}" type="datetime1">
              <a:rPr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6"/>
            <a:ext cx="27980640" cy="48005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1BDCE683-4210-974B-9997-899DF9993CFA}" type="datetime1">
              <a:rPr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5"/>
            <a:ext cx="14538960" cy="1448308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5"/>
            <a:ext cx="14538960" cy="1448308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BE850229-3D02-A441-9DE1-FD6F7F2646C5}" type="datetime1">
              <a:rPr/>
              <a:pPr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3" y="4912364"/>
            <a:ext cx="14544678" cy="204723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3" y="6959603"/>
            <a:ext cx="14544678" cy="12644121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4"/>
            <a:ext cx="14550390" cy="204723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3"/>
            <a:ext cx="14550390" cy="12644121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AE4CB381-A10C-304B-B59A-BD82FBB5F212}" type="datetime1">
              <a:rPr/>
              <a:pPr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15578EB0-43FE-8C49-A895-C3E882EECC5D}" type="datetime1">
              <a:rPr/>
              <a:pPr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A2C466C8-91FA-1A4C-A29C-D4D236A51FE3}" type="datetime1">
              <a:rPr/>
              <a:pPr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873760"/>
            <a:ext cx="10829928" cy="371856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5"/>
            <a:ext cx="18402300" cy="18729961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4592325"/>
            <a:ext cx="10829928" cy="15011401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BB332400-AED5-2C46-BF66-A2FCCE99A32E}" type="datetime1">
              <a:rPr/>
              <a:pPr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3"/>
            <a:ext cx="19751040" cy="1813561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4"/>
            <a:ext cx="19751040" cy="2575559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77669421-7F0D-6A4D-A945-B8164E1B877D}" type="datetime1">
              <a:rPr/>
              <a:pPr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011" y="243887"/>
            <a:ext cx="31970889" cy="3657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2" y="4165602"/>
            <a:ext cx="31890527" cy="17599215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gif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0"/>
            <a:ext cx="32918400" cy="3383280"/>
          </a:xfrm>
          <a:prstGeom prst="roundRect">
            <a:avLst>
              <a:gd name="adj" fmla="val 0"/>
            </a:avLst>
          </a:prstGeom>
          <a:solidFill>
            <a:srgbClr val="FA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2554069"/>
            <a:ext cx="19964400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Aniqua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Z.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Baset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Srivathsava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Nelaturi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and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Raviteja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Srigiriraju</a:t>
            </a:r>
            <a:endParaRPr lang="en-US" sz="36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6477000" y="609600"/>
            <a:ext cx="19964400" cy="1463040"/>
            <a:chOff x="5410200" y="320040"/>
            <a:chExt cx="19964400" cy="1463040"/>
          </a:xfrm>
        </p:grpSpPr>
        <p:sp>
          <p:nvSpPr>
            <p:cNvPr id="15" name="TextBox 14"/>
            <p:cNvSpPr txBox="1"/>
            <p:nvPr/>
          </p:nvSpPr>
          <p:spPr>
            <a:xfrm>
              <a:off x="5410200" y="670883"/>
              <a:ext cx="19964400" cy="1107996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chemeClr val="bg1"/>
                  </a:solidFill>
                  <a:latin typeface="Helvetica" pitchFamily="34" charset="0"/>
                  <a:cs typeface="Helvetica" pitchFamily="34" charset="0"/>
                </a:rPr>
                <a:t>KEEP CALM AND SECURE CODE ON</a:t>
              </a:r>
            </a:p>
          </p:txBody>
        </p:sp>
        <p:pic>
          <p:nvPicPr>
            <p:cNvPr id="12" name="Picture 11" descr="keep-calm-crown-hi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320040"/>
              <a:ext cx="1851948" cy="1463040"/>
            </a:xfrm>
            <a:prstGeom prst="rect">
              <a:avLst/>
            </a:prstGeom>
          </p:spPr>
        </p:pic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26481"/>
              </p:ext>
            </p:extLst>
          </p:nvPr>
        </p:nvGraphicFramePr>
        <p:xfrm>
          <a:off x="16894637" y="6211514"/>
          <a:ext cx="14913089" cy="10707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1769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502920"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SQL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injectionx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Cross-site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 scripting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latin typeface="Helvetica" pitchFamily="34" charset="0"/>
                          <a:cs typeface="Helvetica" pitchFamily="34" charset="0"/>
                        </a:rPr>
                        <a:t>Cross-Site request forgery 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URL redirect</a:t>
                      </a: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Unvalidated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 user input</a:t>
                      </a: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Cookie poisoning</a:t>
                      </a: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Buffer overflow</a:t>
                      </a: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Memory/resource leak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Hardcoded  credentials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Hardcoded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 keys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Use of weak crypto</a:t>
                      </a: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Broken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 authentication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72894"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     Eclipse      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Eclipse, MVS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</a:t>
                      </a: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Eclipse, MVS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Notepad++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Eclipse, MVS,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IntelliJ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MVS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MVS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Eclipse,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IntelliJ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Netbeans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Eclipse,MVS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,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Springsource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Eclipse, MVS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rPr>
                        <a:t>Eclipse, MVS, Sublime, Emacs, Vim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137160" marR="137160" marT="30480" marB="3048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9" name="Picture 38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16950" y="9801225"/>
            <a:ext cx="350982" cy="365760"/>
          </a:xfrm>
          <a:prstGeom prst="rect">
            <a:avLst/>
          </a:prstGeom>
        </p:spPr>
      </p:pic>
      <p:grpSp>
        <p:nvGrpSpPr>
          <p:cNvPr id="3" name="Group 55"/>
          <p:cNvGrpSpPr/>
          <p:nvPr/>
        </p:nvGrpSpPr>
        <p:grpSpPr>
          <a:xfrm>
            <a:off x="20514137" y="3961158"/>
            <a:ext cx="15757063" cy="509800"/>
            <a:chOff x="19545300" y="4225693"/>
            <a:chExt cx="15757063" cy="509800"/>
          </a:xfrm>
        </p:grpSpPr>
        <p:sp>
          <p:nvSpPr>
            <p:cNvPr id="47" name="TextBox 46"/>
            <p:cNvSpPr txBox="1"/>
            <p:nvPr/>
          </p:nvSpPr>
          <p:spPr>
            <a:xfrm rot="18900000">
              <a:off x="28797350" y="4273828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2400" dirty="0" err="1" smtClean="0">
                  <a:latin typeface="Helvetica" pitchFamily="34" charset="0"/>
                  <a:cs typeface="Helvetica" pitchFamily="34" charset="0"/>
                </a:rPr>
                <a:t>SonarLint</a:t>
              </a:r>
              <a:endParaRPr lang="en-US" sz="2400" dirty="0"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4" name="Group 52"/>
            <p:cNvGrpSpPr/>
            <p:nvPr/>
          </p:nvGrpSpPr>
          <p:grpSpPr>
            <a:xfrm>
              <a:off x="19545300" y="4225693"/>
              <a:ext cx="15757063" cy="505197"/>
              <a:chOff x="19520700" y="4225693"/>
              <a:chExt cx="15757063" cy="505197"/>
            </a:xfrm>
          </p:grpSpPr>
          <p:sp>
            <p:nvSpPr>
              <p:cNvPr id="27" name="TextBox 26"/>
              <p:cNvSpPr txBox="1"/>
              <p:nvPr/>
            </p:nvSpPr>
            <p:spPr>
              <a:xfrm rot="18900000">
                <a:off x="19980737" y="4250175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CodeDX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00000">
                <a:off x="20432263" y="4269225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CodeSonar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8900000">
                <a:off x="21920363" y="4225693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pitchFamily="34" charset="0"/>
                    <a:cs typeface="Helvetica" pitchFamily="34" charset="0"/>
                  </a:rPr>
                  <a:t>Contrast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18900000">
                <a:off x="22540925" y="4225693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Cppeclipse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8900000">
                <a:off x="19520700" y="4251054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pitchFamily="34" charset="0"/>
                    <a:cs typeface="Helvetica" pitchFamily="34" charset="0"/>
                  </a:rPr>
                  <a:t>ASIDE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8900000">
                <a:off x="23164263" y="4233715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pitchFamily="34" charset="0"/>
                    <a:cs typeface="Helvetica" pitchFamily="34" charset="0"/>
                  </a:rPr>
                  <a:t>Crypto-assistant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8900000">
                <a:off x="23787601" y="4241737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CxSuite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8900000">
                <a:off x="24410939" y="4249759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JSLint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8900000">
                <a:off x="25034277" y="4257781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Klocwork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8900000">
                <a:off x="26286163" y="4265803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pitchFamily="34" charset="0"/>
                    <a:cs typeface="Helvetica" pitchFamily="34" charset="0"/>
                  </a:rPr>
                  <a:t>LAPSE+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8900000">
                <a:off x="26903273" y="4249762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pitchFamily="34" charset="0"/>
                    <a:cs typeface="Helvetica" pitchFamily="34" charset="0"/>
                  </a:rPr>
                  <a:t> PVS-studio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8900000">
                <a:off x="27526611" y="4257784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pitchFamily="34" charset="0"/>
                    <a:cs typeface="Helvetica" pitchFamily="34" charset="0"/>
                  </a:rPr>
                  <a:t> </a:t>
                </a:r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Parasoft</a:t>
                </a:r>
                <a:r>
                  <a:rPr lang="en-US" sz="2400" dirty="0" smtClean="0">
                    <a:latin typeface="Helvetica" pitchFamily="34" charset="0"/>
                    <a:cs typeface="Helvetica" pitchFamily="34" charset="0"/>
                  </a:rPr>
                  <a:t> </a:t>
                </a:r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dotTEST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8900000">
                <a:off x="28149949" y="4265806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SecureAssist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8900000">
                <a:off x="29396625" y="4257787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SSVChecker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8900000">
                <a:off x="30019963" y="4265809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pitchFamily="34" charset="0"/>
                    <a:cs typeface="Helvetica" pitchFamily="34" charset="0"/>
                  </a:rPr>
                  <a:t> Tern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8900000">
                <a:off x="25650151" y="4232004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Klockwork</a:t>
                </a:r>
                <a:r>
                  <a:rPr lang="en-US" sz="2400" dirty="0" smtClean="0">
                    <a:latin typeface="Helvetica" pitchFamily="34" charset="0"/>
                    <a:cs typeface="Helvetica" pitchFamily="34" charset="0"/>
                  </a:rPr>
                  <a:t>-solo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8900000">
                <a:off x="21286699" y="4232004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Helvetica" pitchFamily="34" charset="0"/>
                    <a:cs typeface="Helvetica" pitchFamily="34" charset="0"/>
                  </a:rPr>
                  <a:t>Codescan</a:t>
                </a:r>
                <a:endParaRPr lang="en-US" sz="2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pic>
        <p:nvPicPr>
          <p:cNvPr id="55" name="Picture 54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51818" y="9743975"/>
            <a:ext cx="350982" cy="365760"/>
          </a:xfrm>
          <a:prstGeom prst="rect">
            <a:avLst/>
          </a:prstGeom>
        </p:spPr>
      </p:pic>
      <p:grpSp>
        <p:nvGrpSpPr>
          <p:cNvPr id="5" name="Group 94"/>
          <p:cNvGrpSpPr/>
          <p:nvPr/>
        </p:nvGrpSpPr>
        <p:grpSpPr>
          <a:xfrm>
            <a:off x="21293475" y="12725400"/>
            <a:ext cx="10939125" cy="4024460"/>
            <a:chOff x="20289737" y="11247924"/>
            <a:chExt cx="10939125" cy="4024460"/>
          </a:xfrm>
        </p:grpSpPr>
        <p:pic>
          <p:nvPicPr>
            <p:cNvPr id="70" name="Picture 69" descr="Java_logo.png"/>
            <p:cNvPicPr>
              <a:picLocks noChangeAspect="1"/>
            </p:cNvPicPr>
            <p:nvPr/>
          </p:nvPicPr>
          <p:blipFill>
            <a:blip r:embed="rId5" cstate="print"/>
            <a:srcRect l="24710" r="22780" b="31467"/>
            <a:stretch>
              <a:fillRect/>
            </a:stretch>
          </p:blipFill>
          <p:spPr>
            <a:xfrm>
              <a:off x="20289737" y="11517630"/>
              <a:ext cx="420367" cy="548640"/>
            </a:xfrm>
            <a:prstGeom prst="rect">
              <a:avLst/>
            </a:prstGeom>
          </p:spPr>
        </p:pic>
        <p:pic>
          <p:nvPicPr>
            <p:cNvPr id="71" name="Picture 70" descr="Java_logo.png"/>
            <p:cNvPicPr>
              <a:picLocks noChangeAspect="1"/>
            </p:cNvPicPr>
            <p:nvPr/>
          </p:nvPicPr>
          <p:blipFill>
            <a:blip r:embed="rId5" cstate="print"/>
            <a:srcRect l="24710" r="22780" b="31467"/>
            <a:stretch>
              <a:fillRect/>
            </a:stretch>
          </p:blipFill>
          <p:spPr>
            <a:xfrm>
              <a:off x="20703322" y="12467124"/>
              <a:ext cx="560489" cy="731520"/>
            </a:xfrm>
            <a:prstGeom prst="rect">
              <a:avLst/>
            </a:prstGeom>
          </p:spPr>
        </p:pic>
        <p:pic>
          <p:nvPicPr>
            <p:cNvPr id="72" name="Picture 71" descr="Java_logo.png"/>
            <p:cNvPicPr>
              <a:picLocks noChangeAspect="1"/>
            </p:cNvPicPr>
            <p:nvPr/>
          </p:nvPicPr>
          <p:blipFill>
            <a:blip r:embed="rId5" cstate="print"/>
            <a:srcRect l="24710" r="22780" b="31467"/>
            <a:stretch>
              <a:fillRect/>
            </a:stretch>
          </p:blipFill>
          <p:spPr>
            <a:xfrm>
              <a:off x="21328963" y="11634537"/>
              <a:ext cx="560489" cy="731520"/>
            </a:xfrm>
            <a:prstGeom prst="rect">
              <a:avLst/>
            </a:prstGeom>
          </p:spPr>
        </p:pic>
        <p:pic>
          <p:nvPicPr>
            <p:cNvPr id="73" name="Picture 72" descr="Java_logo.png"/>
            <p:cNvPicPr>
              <a:picLocks noChangeAspect="1"/>
            </p:cNvPicPr>
            <p:nvPr/>
          </p:nvPicPr>
          <p:blipFill>
            <a:blip r:embed="rId5" cstate="print"/>
            <a:srcRect l="24710" r="22780" b="31467"/>
            <a:stretch>
              <a:fillRect/>
            </a:stretch>
          </p:blipFill>
          <p:spPr>
            <a:xfrm>
              <a:off x="21954604" y="11614485"/>
              <a:ext cx="560489" cy="731520"/>
            </a:xfrm>
            <a:prstGeom prst="rect">
              <a:avLst/>
            </a:prstGeom>
          </p:spPr>
        </p:pic>
        <p:pic>
          <p:nvPicPr>
            <p:cNvPr id="74" name="Picture 73" descr="Java_logo.png"/>
            <p:cNvPicPr>
              <a:picLocks noChangeAspect="1"/>
            </p:cNvPicPr>
            <p:nvPr/>
          </p:nvPicPr>
          <p:blipFill>
            <a:blip r:embed="rId5" cstate="print"/>
            <a:srcRect l="24710" r="22780" b="31467"/>
            <a:stretch>
              <a:fillRect/>
            </a:stretch>
          </p:blipFill>
          <p:spPr>
            <a:xfrm>
              <a:off x="22580245" y="11618496"/>
              <a:ext cx="560489" cy="731520"/>
            </a:xfrm>
            <a:prstGeom prst="rect">
              <a:avLst/>
            </a:prstGeom>
          </p:spPr>
        </p:pic>
        <p:pic>
          <p:nvPicPr>
            <p:cNvPr id="75" name="Picture 74" descr="Java_logo.png"/>
            <p:cNvPicPr>
              <a:picLocks noChangeAspect="1"/>
            </p:cNvPicPr>
            <p:nvPr/>
          </p:nvPicPr>
          <p:blipFill>
            <a:blip r:embed="rId5" cstate="print"/>
            <a:srcRect l="24710" r="22780" b="31467"/>
            <a:stretch>
              <a:fillRect/>
            </a:stretch>
          </p:blipFill>
          <p:spPr>
            <a:xfrm>
              <a:off x="23823511" y="11598444"/>
              <a:ext cx="560489" cy="731520"/>
            </a:xfrm>
            <a:prstGeom prst="rect">
              <a:avLst/>
            </a:prstGeom>
          </p:spPr>
        </p:pic>
        <p:pic>
          <p:nvPicPr>
            <p:cNvPr id="76" name="Picture 75" descr="Java_logo.png"/>
            <p:cNvPicPr>
              <a:picLocks noChangeAspect="1"/>
            </p:cNvPicPr>
            <p:nvPr/>
          </p:nvPicPr>
          <p:blipFill>
            <a:blip r:embed="rId5" cstate="print"/>
            <a:srcRect l="24710" r="22780" b="31467"/>
            <a:stretch>
              <a:fillRect/>
            </a:stretch>
          </p:blipFill>
          <p:spPr>
            <a:xfrm>
              <a:off x="24456189" y="12390924"/>
              <a:ext cx="560489" cy="731520"/>
            </a:xfrm>
            <a:prstGeom prst="rect">
              <a:avLst/>
            </a:prstGeom>
          </p:spPr>
        </p:pic>
        <p:pic>
          <p:nvPicPr>
            <p:cNvPr id="77" name="Picture 76" descr="Java_logo.png"/>
            <p:cNvPicPr>
              <a:picLocks noChangeAspect="1"/>
            </p:cNvPicPr>
            <p:nvPr/>
          </p:nvPicPr>
          <p:blipFill>
            <a:blip r:embed="rId5" cstate="print"/>
            <a:srcRect l="24710" r="22780" b="31467"/>
            <a:stretch>
              <a:fillRect/>
            </a:stretch>
          </p:blipFill>
          <p:spPr>
            <a:xfrm>
              <a:off x="26923648" y="11247924"/>
              <a:ext cx="560489" cy="731520"/>
            </a:xfrm>
            <a:prstGeom prst="rect">
              <a:avLst/>
            </a:prstGeom>
          </p:spPr>
        </p:pic>
        <p:pic>
          <p:nvPicPr>
            <p:cNvPr id="78" name="Picture 77" descr="Java_logo.png"/>
            <p:cNvPicPr>
              <a:picLocks noChangeAspect="1"/>
            </p:cNvPicPr>
            <p:nvPr/>
          </p:nvPicPr>
          <p:blipFill>
            <a:blip r:embed="rId5" cstate="print"/>
            <a:srcRect l="24710" r="22780" b="31467"/>
            <a:stretch>
              <a:fillRect/>
            </a:stretch>
          </p:blipFill>
          <p:spPr>
            <a:xfrm>
              <a:off x="28876774" y="13628517"/>
              <a:ext cx="560489" cy="731520"/>
            </a:xfrm>
            <a:prstGeom prst="rect">
              <a:avLst/>
            </a:prstGeom>
          </p:spPr>
        </p:pic>
        <p:pic>
          <p:nvPicPr>
            <p:cNvPr id="79" name="Picture 78" descr="android_vector.jpg"/>
            <p:cNvPicPr>
              <a:picLocks noChangeAspect="1"/>
            </p:cNvPicPr>
            <p:nvPr/>
          </p:nvPicPr>
          <p:blipFill>
            <a:blip r:embed="rId6" cstate="print"/>
            <a:srcRect l="24219" t="7292" r="24219" b="8333"/>
            <a:stretch>
              <a:fillRect/>
            </a:stretch>
          </p:blipFill>
          <p:spPr>
            <a:xfrm>
              <a:off x="26361189" y="11736047"/>
              <a:ext cx="457200" cy="561109"/>
            </a:xfrm>
            <a:prstGeom prst="rect">
              <a:avLst/>
            </a:prstGeom>
          </p:spPr>
        </p:pic>
        <p:pic>
          <p:nvPicPr>
            <p:cNvPr id="82" name="Picture 81" descr="javaScriptLogo.gif"/>
            <p:cNvPicPr>
              <a:picLocks noChangeAspect="1"/>
            </p:cNvPicPr>
            <p:nvPr/>
          </p:nvPicPr>
          <p:blipFill>
            <a:blip r:embed="rId7" cstate="print"/>
            <a:srcRect l="22414" r="25172" b="15714"/>
            <a:stretch>
              <a:fillRect/>
            </a:stretch>
          </p:blipFill>
          <p:spPr>
            <a:xfrm>
              <a:off x="25146000" y="12208044"/>
              <a:ext cx="457200" cy="532398"/>
            </a:xfrm>
            <a:prstGeom prst="rect">
              <a:avLst/>
            </a:prstGeom>
          </p:spPr>
        </p:pic>
        <p:pic>
          <p:nvPicPr>
            <p:cNvPr id="84" name="Picture 83" descr="javaScriptLogo.gif"/>
            <p:cNvPicPr>
              <a:picLocks noChangeAspect="1"/>
            </p:cNvPicPr>
            <p:nvPr/>
          </p:nvPicPr>
          <p:blipFill>
            <a:blip r:embed="rId7" cstate="print"/>
            <a:srcRect l="22414" r="25172" b="15714"/>
            <a:stretch>
              <a:fillRect/>
            </a:stretch>
          </p:blipFill>
          <p:spPr>
            <a:xfrm>
              <a:off x="30771662" y="14739986"/>
              <a:ext cx="457200" cy="532398"/>
            </a:xfrm>
            <a:prstGeom prst="rect">
              <a:avLst/>
            </a:prstGeom>
          </p:spPr>
        </p:pic>
        <p:pic>
          <p:nvPicPr>
            <p:cNvPr id="85" name="Picture 84" descr="CPlusPlus.jpg"/>
            <p:cNvPicPr>
              <a:picLocks noChangeAspect="1"/>
            </p:cNvPicPr>
            <p:nvPr/>
          </p:nvPicPr>
          <p:blipFill>
            <a:blip r:embed="rId8" cstate="print"/>
            <a:srcRect l="2887" t="6484" r="8430"/>
            <a:stretch>
              <a:fillRect/>
            </a:stretch>
          </p:blipFill>
          <p:spPr>
            <a:xfrm>
              <a:off x="23241000" y="11734800"/>
              <a:ext cx="457200" cy="506611"/>
            </a:xfrm>
            <a:prstGeom prst="rect">
              <a:avLst/>
            </a:prstGeom>
          </p:spPr>
        </p:pic>
        <p:pic>
          <p:nvPicPr>
            <p:cNvPr id="86" name="Picture 85" descr="CPlusPlus.jpg"/>
            <p:cNvPicPr>
              <a:picLocks noChangeAspect="1"/>
            </p:cNvPicPr>
            <p:nvPr/>
          </p:nvPicPr>
          <p:blipFill>
            <a:blip r:embed="rId8" cstate="print"/>
            <a:srcRect l="2887" t="6484" r="8430"/>
            <a:stretch>
              <a:fillRect/>
            </a:stretch>
          </p:blipFill>
          <p:spPr>
            <a:xfrm>
              <a:off x="21388137" y="12420600"/>
              <a:ext cx="457200" cy="506611"/>
            </a:xfrm>
            <a:prstGeom prst="rect">
              <a:avLst/>
            </a:prstGeom>
          </p:spPr>
        </p:pic>
        <p:pic>
          <p:nvPicPr>
            <p:cNvPr id="87" name="Picture 86" descr="CPlusPlus.jpg"/>
            <p:cNvPicPr>
              <a:picLocks noChangeAspect="1"/>
            </p:cNvPicPr>
            <p:nvPr/>
          </p:nvPicPr>
          <p:blipFill>
            <a:blip r:embed="rId8" cstate="print"/>
            <a:srcRect l="2887" t="6484" r="8430"/>
            <a:stretch>
              <a:fillRect/>
            </a:stretch>
          </p:blipFill>
          <p:spPr>
            <a:xfrm>
              <a:off x="30099000" y="11734800"/>
              <a:ext cx="457200" cy="506611"/>
            </a:xfrm>
            <a:prstGeom prst="rect">
              <a:avLst/>
            </a:prstGeom>
          </p:spPr>
        </p:pic>
        <p:pic>
          <p:nvPicPr>
            <p:cNvPr id="88" name="Picture 87" descr="javaScriptLogo.gif"/>
            <p:cNvPicPr>
              <a:picLocks noChangeAspect="1"/>
            </p:cNvPicPr>
            <p:nvPr/>
          </p:nvPicPr>
          <p:blipFill>
            <a:blip r:embed="rId7" cstate="print"/>
            <a:srcRect l="22414" r="25172" b="15714"/>
            <a:stretch>
              <a:fillRect/>
            </a:stretch>
          </p:blipFill>
          <p:spPr>
            <a:xfrm>
              <a:off x="21336000" y="12954000"/>
              <a:ext cx="457200" cy="532398"/>
            </a:xfrm>
            <a:prstGeom prst="rect">
              <a:avLst/>
            </a:prstGeom>
          </p:spPr>
        </p:pic>
        <p:pic>
          <p:nvPicPr>
            <p:cNvPr id="89" name="Picture 88" descr="python-logo-glassy.png"/>
            <p:cNvPicPr>
              <a:picLocks noChangeAspect="1"/>
            </p:cNvPicPr>
            <p:nvPr/>
          </p:nvPicPr>
          <p:blipFill>
            <a:blip r:embed="rId9" cstate="print"/>
            <a:srcRect l="6483" t="9295" r="8555" b="23949"/>
            <a:stretch>
              <a:fillRect/>
            </a:stretch>
          </p:blipFill>
          <p:spPr>
            <a:xfrm>
              <a:off x="30099000" y="12268200"/>
              <a:ext cx="548640" cy="548640"/>
            </a:xfrm>
            <a:prstGeom prst="rect">
              <a:avLst/>
            </a:prstGeom>
          </p:spPr>
        </p:pic>
        <p:pic>
          <p:nvPicPr>
            <p:cNvPr id="91" name="Picture 90" descr="dotnet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89400" y="12483731"/>
              <a:ext cx="548640" cy="410113"/>
            </a:xfrm>
            <a:prstGeom prst="rect">
              <a:avLst/>
            </a:prstGeom>
          </p:spPr>
        </p:pic>
        <p:pic>
          <p:nvPicPr>
            <p:cNvPr id="92" name="Picture 91" descr="CPlusPlus.jpg"/>
            <p:cNvPicPr>
              <a:picLocks noChangeAspect="1"/>
            </p:cNvPicPr>
            <p:nvPr/>
          </p:nvPicPr>
          <p:blipFill>
            <a:blip r:embed="rId8" cstate="print"/>
            <a:srcRect l="2887" t="6484" r="8430"/>
            <a:stretch>
              <a:fillRect/>
            </a:stretch>
          </p:blipFill>
          <p:spPr>
            <a:xfrm>
              <a:off x="27678993" y="11419768"/>
              <a:ext cx="457200" cy="506611"/>
            </a:xfrm>
            <a:prstGeom prst="rect">
              <a:avLst/>
            </a:prstGeom>
          </p:spPr>
        </p:pic>
        <p:pic>
          <p:nvPicPr>
            <p:cNvPr id="93" name="Picture 92" descr="dotnet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57062" y="13533924"/>
              <a:ext cx="548640" cy="410113"/>
            </a:xfrm>
            <a:prstGeom prst="rect">
              <a:avLst/>
            </a:prstGeom>
          </p:spPr>
        </p:pic>
        <p:pic>
          <p:nvPicPr>
            <p:cNvPr id="94" name="Picture 93" descr="php-logo-Converted-01-3.png"/>
            <p:cNvPicPr>
              <a:picLocks noChangeAspect="1"/>
            </p:cNvPicPr>
            <p:nvPr/>
          </p:nvPicPr>
          <p:blipFill>
            <a:blip r:embed="rId11" cstate="print"/>
            <a:srcRect t="21569" b="22353"/>
            <a:stretch>
              <a:fillRect/>
            </a:stretch>
          </p:blipFill>
          <p:spPr>
            <a:xfrm>
              <a:off x="30022800" y="12954000"/>
              <a:ext cx="731520" cy="316992"/>
            </a:xfrm>
            <a:prstGeom prst="rect">
              <a:avLst/>
            </a:prstGeom>
          </p:spPr>
        </p:pic>
      </p:grpSp>
      <p:grpSp>
        <p:nvGrpSpPr>
          <p:cNvPr id="6" name="Group 118"/>
          <p:cNvGrpSpPr/>
          <p:nvPr/>
        </p:nvGrpSpPr>
        <p:grpSpPr>
          <a:xfrm>
            <a:off x="36195000" y="12210871"/>
            <a:ext cx="13809616" cy="6494860"/>
            <a:chOff x="3276600" y="11677471"/>
            <a:chExt cx="15847104" cy="6494860"/>
          </a:xfrm>
        </p:grpSpPr>
        <p:sp>
          <p:nvSpPr>
            <p:cNvPr id="122" name="TextBox 121"/>
            <p:cNvSpPr txBox="1"/>
            <p:nvPr/>
          </p:nvSpPr>
          <p:spPr>
            <a:xfrm>
              <a:off x="3276600" y="11677471"/>
              <a:ext cx="9525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598703" y="17526000"/>
              <a:ext cx="9525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124" name="Picture 123" descr="Smiley-face-clip-art-dr-odd.g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4400" y="13753698"/>
            <a:ext cx="640080" cy="640080"/>
          </a:xfrm>
          <a:prstGeom prst="rect">
            <a:avLst/>
          </a:prstGeom>
        </p:spPr>
      </p:pic>
      <p:pic>
        <p:nvPicPr>
          <p:cNvPr id="125" name="Picture 124" descr="happy-puppy-face-clipart-sad-face-clip-art-black-and-white-face_sad_black_white_line_art-1979px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5360" y="16172046"/>
            <a:ext cx="640080" cy="640080"/>
          </a:xfrm>
          <a:prstGeom prst="rect">
            <a:avLst/>
          </a:prstGeom>
        </p:spPr>
      </p:pic>
      <p:pic>
        <p:nvPicPr>
          <p:cNvPr id="128" name="Picture 127" descr="neutral_fa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4400" y="18077046"/>
            <a:ext cx="731520" cy="731520"/>
          </a:xfrm>
          <a:prstGeom prst="rect">
            <a:avLst/>
          </a:prstGeom>
        </p:spPr>
      </p:pic>
      <p:grpSp>
        <p:nvGrpSpPr>
          <p:cNvPr id="7" name="Group 142"/>
          <p:cNvGrpSpPr/>
          <p:nvPr/>
        </p:nvGrpSpPr>
        <p:grpSpPr>
          <a:xfrm>
            <a:off x="8722896" y="12279868"/>
            <a:ext cx="6400800" cy="7989332"/>
            <a:chOff x="8332883" y="18071069"/>
            <a:chExt cx="6400800" cy="7989332"/>
          </a:xfrm>
        </p:grpSpPr>
        <p:grpSp>
          <p:nvGrpSpPr>
            <p:cNvPr id="8" name="Group 101"/>
            <p:cNvGrpSpPr/>
            <p:nvPr/>
          </p:nvGrpSpPr>
          <p:grpSpPr>
            <a:xfrm>
              <a:off x="8332883" y="18071069"/>
              <a:ext cx="6400800" cy="3569731"/>
              <a:chOff x="12039600" y="13106401"/>
              <a:chExt cx="6400800" cy="356973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12268200" y="16306800"/>
                <a:ext cx="594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pitchFamily="34" charset="0"/>
                    <a:cs typeface="Helvetica" pitchFamily="34" charset="0"/>
                  </a:rPr>
                  <a:t>Example of </a:t>
                </a:r>
                <a:r>
                  <a:rPr lang="en-US" sz="1800" dirty="0" err="1" smtClean="0">
                    <a:latin typeface="Helvetica" pitchFamily="34" charset="0"/>
                    <a:cs typeface="Helvetica" pitchFamily="34" charset="0"/>
                  </a:rPr>
                  <a:t>Klocwork</a:t>
                </a:r>
                <a:r>
                  <a:rPr lang="en-US" sz="1800" dirty="0" smtClean="0">
                    <a:latin typeface="Helvetica" pitchFamily="34" charset="0"/>
                    <a:cs typeface="Helvetica" pitchFamily="34" charset="0"/>
                  </a:rPr>
                  <a:t>  detecting Buffer Overflow</a:t>
                </a:r>
                <a:endParaRPr lang="en-US" sz="1800" dirty="0">
                  <a:latin typeface="Helvetica" pitchFamily="34" charset="0"/>
                  <a:cs typeface="Helvetica" pitchFamily="34" charset="0"/>
                </a:endParaRPr>
              </a:p>
            </p:txBody>
          </p:sp>
          <p:pic>
            <p:nvPicPr>
              <p:cNvPr id="138" name="Picture 137" descr="Wrwb_klocwork2 - Copy.gif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039600" y="13106401"/>
                <a:ext cx="6400800" cy="3138945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</p:pic>
        </p:grpSp>
        <p:grpSp>
          <p:nvGrpSpPr>
            <p:cNvPr id="9" name="Group 101"/>
            <p:cNvGrpSpPr/>
            <p:nvPr/>
          </p:nvGrpSpPr>
          <p:grpSpPr>
            <a:xfrm>
              <a:off x="8332883" y="22185869"/>
              <a:ext cx="6400800" cy="3874532"/>
              <a:chOff x="4572000" y="17297401"/>
              <a:chExt cx="6400800" cy="3874532"/>
            </a:xfrm>
          </p:grpSpPr>
          <p:pic>
            <p:nvPicPr>
              <p:cNvPr id="141" name="Picture 140" descr="Wrwb_klocwork2 - Copy.gif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572000" y="17297401"/>
                <a:ext cx="6400800" cy="3138945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876800" y="20802601"/>
                <a:ext cx="594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pitchFamily="34" charset="0"/>
                    <a:cs typeface="Helvetica" pitchFamily="34" charset="0"/>
                  </a:rPr>
                  <a:t>Example of </a:t>
                </a:r>
                <a:r>
                  <a:rPr lang="en-US" sz="1800" dirty="0" err="1" smtClean="0">
                    <a:latin typeface="Helvetica" pitchFamily="34" charset="0"/>
                    <a:cs typeface="Helvetica" pitchFamily="34" charset="0"/>
                  </a:rPr>
                  <a:t>Klocwork</a:t>
                </a:r>
                <a:r>
                  <a:rPr lang="en-US" sz="1800" dirty="0" smtClean="0">
                    <a:latin typeface="Helvetica" pitchFamily="34" charset="0"/>
                    <a:cs typeface="Helvetica" pitchFamily="34" charset="0"/>
                  </a:rPr>
                  <a:t>  detecting Buffer Overflow</a:t>
                </a:r>
                <a:endParaRPr lang="en-US" sz="18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pic>
        <p:nvPicPr>
          <p:cNvPr id="127" name="Picture 126" descr="qrcode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099000" y="19033956"/>
            <a:ext cx="1371600" cy="1371600"/>
          </a:xfrm>
          <a:prstGeom prst="rect">
            <a:avLst/>
          </a:prstGeom>
        </p:spPr>
      </p:pic>
      <p:grpSp>
        <p:nvGrpSpPr>
          <p:cNvPr id="10" name="Group 89"/>
          <p:cNvGrpSpPr/>
          <p:nvPr/>
        </p:nvGrpSpPr>
        <p:grpSpPr>
          <a:xfrm>
            <a:off x="609600" y="12427819"/>
            <a:ext cx="7239000" cy="8603381"/>
            <a:chOff x="533400" y="11094721"/>
            <a:chExt cx="16078200" cy="10167222"/>
          </a:xfrm>
        </p:grpSpPr>
        <p:sp>
          <p:nvSpPr>
            <p:cNvPr id="101" name="TextBox 100"/>
            <p:cNvSpPr txBox="1"/>
            <p:nvPr/>
          </p:nvSpPr>
          <p:spPr>
            <a:xfrm>
              <a:off x="533400" y="11475720"/>
              <a:ext cx="16078200" cy="9786223"/>
            </a:xfrm>
            <a:prstGeom prst="roundRect">
              <a:avLst>
                <a:gd name="adj" fmla="val 6141"/>
              </a:avLst>
            </a:prstGeom>
            <a:noFill/>
            <a:ln w="76200">
              <a:solidFill>
                <a:srgbClr val="CC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b="1" dirty="0" smtClean="0">
                <a:solidFill>
                  <a:srgbClr val="CC0000"/>
                </a:solidFill>
                <a:latin typeface="Helvetica" pitchFamily="34" charset="0"/>
                <a:cs typeface="Helvetica" pitchFamily="34" charset="0"/>
              </a:endParaRPr>
            </a:p>
            <a:p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       </a:t>
              </a: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 </a:t>
              </a: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 smtClean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 smtClean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 smtClean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 smtClean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19656" y="11094721"/>
              <a:ext cx="8529908" cy="6492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latin typeface="Helvetica" pitchFamily="34" charset="0"/>
                  <a:cs typeface="Helvetica" pitchFamily="34" charset="0"/>
                </a:rPr>
                <a:t>WHAT WE GOT?</a:t>
              </a:r>
              <a:endParaRPr lang="en-US" sz="3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11" name="Group 107"/>
          <p:cNvGrpSpPr/>
          <p:nvPr/>
        </p:nvGrpSpPr>
        <p:grpSpPr>
          <a:xfrm>
            <a:off x="7383379" y="5753774"/>
            <a:ext cx="6862008" cy="5386667"/>
            <a:chOff x="10780296" y="4684775"/>
            <a:chExt cx="6862008" cy="5386667"/>
          </a:xfrm>
        </p:grpSpPr>
        <p:pic>
          <p:nvPicPr>
            <p:cNvPr id="136" name="Picture 135" descr="logo-big-searchoptimizatio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80296" y="5791200"/>
              <a:ext cx="750179" cy="822960"/>
            </a:xfrm>
            <a:prstGeom prst="rect">
              <a:avLst/>
            </a:prstGeom>
          </p:spPr>
        </p:pic>
        <p:pic>
          <p:nvPicPr>
            <p:cNvPr id="83" name="Picture 82" descr="recount-clipart-running-hi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80296" y="8610600"/>
              <a:ext cx="622828" cy="731517"/>
            </a:xfrm>
            <a:prstGeom prst="rect">
              <a:avLst/>
            </a:prstGeom>
          </p:spPr>
        </p:pic>
        <p:pic>
          <p:nvPicPr>
            <p:cNvPr id="98" name="Picture 97" descr="checklist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00348" y="7145371"/>
              <a:ext cx="822960" cy="721461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11734800" y="5562600"/>
              <a:ext cx="5727030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Helvetica" pitchFamily="34" charset="0"/>
                  <a:cs typeface="Helvetica" pitchFamily="34" charset="0"/>
                </a:rPr>
                <a:t>IDE supports that check and give feedback while coding</a:t>
              </a:r>
            </a:p>
            <a:p>
              <a:endParaRPr lang="en-US" sz="3200" dirty="0" smtClean="0">
                <a:latin typeface="Helvetica" pitchFamily="34" charset="0"/>
                <a:cs typeface="Helvetica" pitchFamily="34" charset="0"/>
              </a:endParaRPr>
            </a:p>
            <a:p>
              <a:r>
                <a:rPr lang="en-US" sz="3200" dirty="0" smtClean="0">
                  <a:latin typeface="Helvetica" pitchFamily="34" charset="0"/>
                  <a:cs typeface="Helvetica" pitchFamily="34" charset="0"/>
                </a:rPr>
                <a:t> Vulnerability checks, languages, platforms</a:t>
              </a:r>
            </a:p>
            <a:p>
              <a:endParaRPr lang="en-US" sz="3200" dirty="0" smtClean="0">
                <a:latin typeface="Helvetica" pitchFamily="34" charset="0"/>
                <a:cs typeface="Helvetica" pitchFamily="34" charset="0"/>
              </a:endParaRPr>
            </a:p>
            <a:p>
              <a:r>
                <a:rPr lang="en-US" sz="3200" dirty="0" smtClean="0">
                  <a:latin typeface="Helvetica" pitchFamily="34" charset="0"/>
                  <a:cs typeface="Helvetica" pitchFamily="34" charset="0"/>
                </a:rPr>
                <a:t>Feedback style, ease of install, correctness</a:t>
              </a:r>
              <a:endParaRPr lang="en-US" sz="3200" dirty="0"/>
            </a:p>
          </p:txBody>
        </p:sp>
        <p:grpSp>
          <p:nvGrpSpPr>
            <p:cNvPr id="14" name="Group 104"/>
            <p:cNvGrpSpPr/>
            <p:nvPr/>
          </p:nvGrpSpPr>
          <p:grpSpPr>
            <a:xfrm>
              <a:off x="10784304" y="4684775"/>
              <a:ext cx="6858000" cy="5386667"/>
              <a:chOff x="725904" y="4302563"/>
              <a:chExt cx="6858000" cy="520834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25904" y="4648196"/>
                <a:ext cx="6858000" cy="4862709"/>
              </a:xfrm>
              <a:prstGeom prst="roundRect">
                <a:avLst>
                  <a:gd name="adj" fmla="val 6141"/>
                </a:avLst>
              </a:prstGeom>
              <a:noFill/>
              <a:ln w="762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b="1" dirty="0" smtClean="0">
                  <a:solidFill>
                    <a:srgbClr val="CC0000"/>
                  </a:solidFill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dirty="0" smtClean="0"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dirty="0" smtClean="0"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b="1" dirty="0">
                  <a:solidFill>
                    <a:srgbClr val="FA1A2A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459830" y="4302563"/>
                <a:ext cx="3657600" cy="6277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latin typeface="Helvetica" pitchFamily="34" charset="0"/>
                    <a:cs typeface="Helvetica" pitchFamily="34" charset="0"/>
                  </a:rPr>
                  <a:t>WHAT WE DID?</a:t>
                </a:r>
                <a:endParaRPr lang="en-US" sz="3600" b="1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sp>
        <p:nvSpPr>
          <p:cNvPr id="95" name="Rectangle 94"/>
          <p:cNvSpPr/>
          <p:nvPr/>
        </p:nvSpPr>
        <p:spPr>
          <a:xfrm>
            <a:off x="1676400" y="13677498"/>
            <a:ext cx="6096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Helvetica" pitchFamily="34" charset="0"/>
                <a:cs typeface="Helvetica" pitchFamily="34" charset="0"/>
              </a:rPr>
              <a:t>Many plug-in are available to check common web application vulnerabilities</a:t>
            </a:r>
          </a:p>
          <a:p>
            <a:endParaRPr lang="en-US" sz="3200" dirty="0" smtClean="0">
              <a:latin typeface="Helvetica" pitchFamily="34" charset="0"/>
              <a:cs typeface="Helvetica" pitchFamily="34" charset="0"/>
            </a:endParaRPr>
          </a:p>
          <a:p>
            <a:endParaRPr lang="en-US" sz="32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3200" dirty="0" smtClean="0">
                <a:latin typeface="Helvetica" pitchFamily="34" charset="0"/>
                <a:cs typeface="Helvetica" pitchFamily="34" charset="0"/>
              </a:rPr>
              <a:t>Not much support for crypto related issues and mobile platforms</a:t>
            </a:r>
          </a:p>
          <a:p>
            <a:endParaRPr lang="en-US" sz="32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3200" dirty="0" smtClean="0">
                <a:latin typeface="Helvetica" pitchFamily="34" charset="0"/>
                <a:cs typeface="Helvetica" pitchFamily="34" charset="0"/>
              </a:rPr>
              <a:t>Support for 10 among top 25 CWE  software error list</a:t>
            </a:r>
          </a:p>
        </p:txBody>
      </p:sp>
      <p:grpSp>
        <p:nvGrpSpPr>
          <p:cNvPr id="18" name="Group 104"/>
          <p:cNvGrpSpPr/>
          <p:nvPr/>
        </p:nvGrpSpPr>
        <p:grpSpPr>
          <a:xfrm>
            <a:off x="27364926" y="18330634"/>
            <a:ext cx="4410473" cy="2700566"/>
            <a:chOff x="1143000" y="4121029"/>
            <a:chExt cx="14325600" cy="3785656"/>
          </a:xfrm>
        </p:grpSpPr>
        <p:sp>
          <p:nvSpPr>
            <p:cNvPr id="99" name="TextBox 98"/>
            <p:cNvSpPr txBox="1"/>
            <p:nvPr/>
          </p:nvSpPr>
          <p:spPr>
            <a:xfrm>
              <a:off x="1143000" y="4445807"/>
              <a:ext cx="14325600" cy="3460878"/>
            </a:xfrm>
            <a:prstGeom prst="roundRect">
              <a:avLst>
                <a:gd name="adj" fmla="val 19786"/>
              </a:avLst>
            </a:prstGeom>
            <a:noFill/>
            <a:ln w="76200">
              <a:solidFill>
                <a:srgbClr val="CC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b="1" dirty="0" smtClean="0">
                <a:solidFill>
                  <a:srgbClr val="CC0000"/>
                </a:solidFill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659553" y="4121029"/>
              <a:ext cx="4023360" cy="15100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latin typeface="Helvetica" pitchFamily="34" charset="0"/>
                  <a:cs typeface="Helvetica" pitchFamily="34" charset="0"/>
                </a:rPr>
                <a:t>QR code</a:t>
              </a:r>
              <a:endParaRPr lang="en-US" sz="32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19" name="Group 110"/>
          <p:cNvGrpSpPr/>
          <p:nvPr/>
        </p:nvGrpSpPr>
        <p:grpSpPr>
          <a:xfrm>
            <a:off x="762000" y="4648201"/>
            <a:ext cx="6629400" cy="6492240"/>
            <a:chOff x="762000" y="4551949"/>
            <a:chExt cx="7328338" cy="6898494"/>
          </a:xfrm>
        </p:grpSpPr>
        <p:grpSp>
          <p:nvGrpSpPr>
            <p:cNvPr id="20" name="Group 107"/>
            <p:cNvGrpSpPr/>
            <p:nvPr/>
          </p:nvGrpSpPr>
          <p:grpSpPr>
            <a:xfrm>
              <a:off x="762000" y="4551949"/>
              <a:ext cx="6858000" cy="6898494"/>
              <a:chOff x="609600" y="4127166"/>
              <a:chExt cx="6858000" cy="1003645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609600" y="4718215"/>
                <a:ext cx="6858000" cy="9445401"/>
              </a:xfrm>
              <a:prstGeom prst="roundRect">
                <a:avLst>
                  <a:gd name="adj" fmla="val 4570"/>
                </a:avLst>
              </a:prstGeom>
              <a:noFill/>
              <a:ln w="762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b="1" dirty="0" smtClean="0">
                  <a:solidFill>
                    <a:srgbClr val="CC0000"/>
                  </a:solidFill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dirty="0" smtClean="0"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dirty="0" smtClean="0"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dirty="0" smtClean="0"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dirty="0" smtClean="0"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dirty="0" smtClean="0"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dirty="0" smtClean="0"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b="1" dirty="0" smtClean="0">
                  <a:solidFill>
                    <a:srgbClr val="FA1A2A"/>
                  </a:solidFill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b="1" dirty="0" smtClean="0">
                  <a:solidFill>
                    <a:srgbClr val="FA1A2A"/>
                  </a:solidFill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b="1" dirty="0" smtClean="0">
                  <a:solidFill>
                    <a:srgbClr val="FA1A2A"/>
                  </a:solidFill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b="1" dirty="0" smtClean="0">
                  <a:solidFill>
                    <a:srgbClr val="FA1A2A"/>
                  </a:solidFill>
                  <a:latin typeface="Helvetica" pitchFamily="34" charset="0"/>
                  <a:cs typeface="Helvetica" pitchFamily="34" charset="0"/>
                </a:endParaRPr>
              </a:p>
              <a:p>
                <a:endParaRPr lang="en-US" sz="3600" b="1" dirty="0">
                  <a:solidFill>
                    <a:srgbClr val="FA1A2A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341119" y="4127166"/>
                <a:ext cx="1554480" cy="999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latin typeface="Helvetica" pitchFamily="34" charset="0"/>
                    <a:cs typeface="Helvetica" pitchFamily="34" charset="0"/>
                  </a:rPr>
                  <a:t>WHY</a:t>
                </a:r>
                <a:endParaRPr lang="en-US" sz="3600" b="1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851338" y="5358225"/>
              <a:ext cx="7239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en-US" sz="3200" dirty="0" smtClean="0">
                  <a:latin typeface="Helvetica" pitchFamily="34" charset="0"/>
                  <a:cs typeface="Helvetica" pitchFamily="34" charset="0"/>
                </a:rPr>
                <a:t>Major vulnerabilities come from common coding errors</a:t>
              </a:r>
            </a:p>
            <a:p>
              <a:pPr marL="228600" indent="-228600"/>
              <a:endParaRPr lang="en-US" sz="1600" dirty="0" smtClean="0">
                <a:latin typeface="Helvetica" pitchFamily="34" charset="0"/>
                <a:cs typeface="Helvetica" pitchFamily="34" charset="0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en-US" sz="3200" dirty="0" smtClean="0">
                  <a:latin typeface="Helvetica" pitchFamily="34" charset="0"/>
                  <a:cs typeface="Helvetica" pitchFamily="34" charset="0"/>
                </a:rPr>
                <a:t>Security checking while coding can save money and time!</a:t>
              </a:r>
            </a:p>
            <a:p>
              <a:endParaRPr lang="en-US" sz="3200" dirty="0" smtClean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1" name="Group 111"/>
          <p:cNvGrpSpPr/>
          <p:nvPr/>
        </p:nvGrpSpPr>
        <p:grpSpPr>
          <a:xfrm>
            <a:off x="8301792" y="11140441"/>
            <a:ext cx="7315200" cy="9890759"/>
            <a:chOff x="533400" y="11094721"/>
            <a:chExt cx="7315200" cy="9890759"/>
          </a:xfrm>
        </p:grpSpPr>
        <p:sp>
          <p:nvSpPr>
            <p:cNvPr id="113" name="TextBox 112"/>
            <p:cNvSpPr txBox="1"/>
            <p:nvPr/>
          </p:nvSpPr>
          <p:spPr>
            <a:xfrm>
              <a:off x="533400" y="11475720"/>
              <a:ext cx="7315200" cy="9509760"/>
            </a:xfrm>
            <a:prstGeom prst="roundRect">
              <a:avLst>
                <a:gd name="adj" fmla="val 6141"/>
              </a:avLst>
            </a:prstGeom>
            <a:noFill/>
            <a:ln w="762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b="1" dirty="0" smtClean="0">
                <a:solidFill>
                  <a:srgbClr val="CC0000"/>
                </a:solidFill>
                <a:latin typeface="Helvetica" pitchFamily="34" charset="0"/>
                <a:cs typeface="Helvetica" pitchFamily="34" charset="0"/>
              </a:endParaRPr>
            </a:p>
            <a:p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       </a:t>
              </a: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 </a:t>
              </a: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dirty="0" smtClean="0"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 smtClean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 smtClean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 smtClean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 smtClean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  <a:p>
              <a:endParaRPr lang="en-US" sz="3600" b="1" dirty="0">
                <a:solidFill>
                  <a:srgbClr val="FA1A2A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36320" y="11094721"/>
              <a:ext cx="4480560" cy="649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latin typeface="Helvetica" pitchFamily="34" charset="0"/>
                  <a:cs typeface="Helvetica" pitchFamily="34" charset="0"/>
                </a:rPr>
                <a:t>EXAMPLE OUTPUT</a:t>
              </a:r>
              <a:endParaRPr lang="en-US" sz="3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80463" y="8150499"/>
            <a:ext cx="5297904" cy="2337335"/>
            <a:chOff x="1179096" y="7515225"/>
            <a:chExt cx="5943600" cy="3491329"/>
          </a:xfrm>
        </p:grpSpPr>
        <p:pic>
          <p:nvPicPr>
            <p:cNvPr id="97" name="Picture 96" descr="NIST-cost-to-fix.pn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87218" y="7515225"/>
              <a:ext cx="5114925" cy="3228975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1179096" y="10668000"/>
              <a:ext cx="594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Source: 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486" y="16026768"/>
            <a:ext cx="8373977" cy="5357926"/>
          </a:xfrm>
          <a:prstGeom prst="rect">
            <a:avLst/>
          </a:prstGeom>
        </p:spPr>
      </p:pic>
      <p:pic>
        <p:nvPicPr>
          <p:cNvPr id="104" name="Picture 103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9805" y="6842265"/>
            <a:ext cx="350982" cy="365760"/>
          </a:xfrm>
          <a:prstGeom prst="rect">
            <a:avLst/>
          </a:prstGeom>
        </p:spPr>
      </p:pic>
      <p:pic>
        <p:nvPicPr>
          <p:cNvPr id="105" name="Picture 104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61379" y="6848209"/>
            <a:ext cx="350982" cy="365760"/>
          </a:xfrm>
          <a:prstGeom prst="rect">
            <a:avLst/>
          </a:prstGeom>
        </p:spPr>
      </p:pic>
      <p:pic>
        <p:nvPicPr>
          <p:cNvPr id="108" name="Picture 107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61963" y="7271679"/>
            <a:ext cx="350982" cy="365760"/>
          </a:xfrm>
          <a:prstGeom prst="rect">
            <a:avLst/>
          </a:prstGeom>
        </p:spPr>
      </p:pic>
      <p:pic>
        <p:nvPicPr>
          <p:cNvPr id="111" name="Picture 110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32701" y="8260081"/>
            <a:ext cx="350982" cy="365760"/>
          </a:xfrm>
          <a:prstGeom prst="rect">
            <a:avLst/>
          </a:prstGeom>
        </p:spPr>
      </p:pic>
      <p:pic>
        <p:nvPicPr>
          <p:cNvPr id="115" name="Picture 114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24099" y="9313839"/>
            <a:ext cx="350982" cy="365760"/>
          </a:xfrm>
          <a:prstGeom prst="rect">
            <a:avLst/>
          </a:prstGeom>
        </p:spPr>
      </p:pic>
      <p:pic>
        <p:nvPicPr>
          <p:cNvPr id="116" name="Picture 115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08334" y="11848887"/>
            <a:ext cx="350982" cy="365760"/>
          </a:xfrm>
          <a:prstGeom prst="rect">
            <a:avLst/>
          </a:prstGeom>
        </p:spPr>
      </p:pic>
      <p:pic>
        <p:nvPicPr>
          <p:cNvPr id="117" name="Picture 116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01073" y="6291783"/>
            <a:ext cx="350982" cy="365760"/>
          </a:xfrm>
          <a:prstGeom prst="rect">
            <a:avLst/>
          </a:prstGeom>
        </p:spPr>
      </p:pic>
      <p:pic>
        <p:nvPicPr>
          <p:cNvPr id="118" name="Picture 117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49075" y="9801225"/>
            <a:ext cx="350982" cy="365760"/>
          </a:xfrm>
          <a:prstGeom prst="rect">
            <a:avLst/>
          </a:prstGeom>
        </p:spPr>
      </p:pic>
      <p:pic>
        <p:nvPicPr>
          <p:cNvPr id="119" name="Picture 118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04455" y="6267532"/>
            <a:ext cx="350982" cy="365760"/>
          </a:xfrm>
          <a:prstGeom prst="rect">
            <a:avLst/>
          </a:prstGeom>
        </p:spPr>
      </p:pic>
      <p:pic>
        <p:nvPicPr>
          <p:cNvPr id="120" name="Picture 119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43340" y="6809943"/>
            <a:ext cx="350982" cy="365760"/>
          </a:xfrm>
          <a:prstGeom prst="rect">
            <a:avLst/>
          </a:prstGeom>
        </p:spPr>
      </p:pic>
      <p:pic>
        <p:nvPicPr>
          <p:cNvPr id="121" name="Picture 120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93756" y="9303951"/>
            <a:ext cx="350982" cy="365760"/>
          </a:xfrm>
          <a:prstGeom prst="rect">
            <a:avLst/>
          </a:prstGeom>
        </p:spPr>
      </p:pic>
      <p:pic>
        <p:nvPicPr>
          <p:cNvPr id="126" name="Picture 125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793490" y="11796185"/>
            <a:ext cx="350982" cy="365760"/>
          </a:xfrm>
          <a:prstGeom prst="rect">
            <a:avLst/>
          </a:prstGeom>
        </p:spPr>
      </p:pic>
      <p:pic>
        <p:nvPicPr>
          <p:cNvPr id="130" name="Picture 129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12942" y="11282173"/>
            <a:ext cx="350982" cy="365760"/>
          </a:xfrm>
          <a:prstGeom prst="rect">
            <a:avLst/>
          </a:prstGeom>
        </p:spPr>
      </p:pic>
      <p:pic>
        <p:nvPicPr>
          <p:cNvPr id="131" name="Picture 130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27249" y="7317399"/>
            <a:ext cx="350982" cy="365760"/>
          </a:xfrm>
          <a:prstGeom prst="rect">
            <a:avLst/>
          </a:prstGeom>
        </p:spPr>
      </p:pic>
      <p:pic>
        <p:nvPicPr>
          <p:cNvPr id="132" name="Picture 131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67209" y="6832637"/>
            <a:ext cx="350982" cy="365760"/>
          </a:xfrm>
          <a:prstGeom prst="rect">
            <a:avLst/>
          </a:prstGeom>
        </p:spPr>
      </p:pic>
      <p:pic>
        <p:nvPicPr>
          <p:cNvPr id="133" name="Picture 132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70886" y="7784739"/>
            <a:ext cx="350982" cy="365760"/>
          </a:xfrm>
          <a:prstGeom prst="rect">
            <a:avLst/>
          </a:prstGeom>
        </p:spPr>
      </p:pic>
      <p:pic>
        <p:nvPicPr>
          <p:cNvPr id="134" name="Picture 133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47795" y="10312196"/>
            <a:ext cx="350982" cy="365760"/>
          </a:xfrm>
          <a:prstGeom prst="rect">
            <a:avLst/>
          </a:prstGeom>
        </p:spPr>
      </p:pic>
      <p:pic>
        <p:nvPicPr>
          <p:cNvPr id="135" name="Picture 134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78338" y="7271679"/>
            <a:ext cx="350982" cy="365760"/>
          </a:xfrm>
          <a:prstGeom prst="rect">
            <a:avLst/>
          </a:prstGeom>
        </p:spPr>
      </p:pic>
      <p:pic>
        <p:nvPicPr>
          <p:cNvPr id="137" name="Picture 136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78338" y="7784739"/>
            <a:ext cx="350982" cy="365760"/>
          </a:xfrm>
          <a:prstGeom prst="rect">
            <a:avLst/>
          </a:prstGeom>
        </p:spPr>
      </p:pic>
      <p:pic>
        <p:nvPicPr>
          <p:cNvPr id="140" name="Picture 139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78338" y="9817526"/>
            <a:ext cx="350982" cy="365760"/>
          </a:xfrm>
          <a:prstGeom prst="rect">
            <a:avLst/>
          </a:prstGeom>
        </p:spPr>
      </p:pic>
      <p:pic>
        <p:nvPicPr>
          <p:cNvPr id="143" name="Picture 142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99369" y="8752951"/>
            <a:ext cx="350982" cy="365760"/>
          </a:xfrm>
          <a:prstGeom prst="rect">
            <a:avLst/>
          </a:prstGeom>
        </p:spPr>
      </p:pic>
      <p:pic>
        <p:nvPicPr>
          <p:cNvPr id="144" name="Picture 143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86658" y="11829072"/>
            <a:ext cx="350982" cy="365760"/>
          </a:xfrm>
          <a:prstGeom prst="rect">
            <a:avLst/>
          </a:prstGeom>
        </p:spPr>
      </p:pic>
      <p:pic>
        <p:nvPicPr>
          <p:cNvPr id="145" name="Picture 144" descr="transparent-green-checkmark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95179" y="6774305"/>
            <a:ext cx="3509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4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214</Words>
  <Application>Microsoft Office PowerPoint</Application>
  <PresentationFormat>Custom</PresentationFormat>
  <Paragraphs>116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sri vathsa</cp:lastModifiedBy>
  <cp:revision>219</cp:revision>
  <cp:lastPrinted>2015-12-02T07:36:24Z</cp:lastPrinted>
  <dcterms:created xsi:type="dcterms:W3CDTF">2012-09-24T21:07:13Z</dcterms:created>
  <dcterms:modified xsi:type="dcterms:W3CDTF">2015-12-15T09:28:08Z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