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AC1088-BDBE-459E-93E6-0E7130461E83}"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D46A3-15D4-4D2F-AFDE-D10E7BBA5D37}" type="slidenum">
              <a:rPr lang="en-IN" smtClean="0"/>
              <a:t>‹#›</a:t>
            </a:fld>
            <a:endParaRPr lang="en-IN"/>
          </a:p>
        </p:txBody>
      </p:sp>
    </p:spTree>
    <p:extLst>
      <p:ext uri="{BB962C8B-B14F-4D97-AF65-F5344CB8AC3E}">
        <p14:creationId xmlns:p14="http://schemas.microsoft.com/office/powerpoint/2010/main" val="2345443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AC1088-BDBE-459E-93E6-0E7130461E83}"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2D46A3-15D4-4D2F-AFDE-D10E7BBA5D37}" type="slidenum">
              <a:rPr lang="en-IN" smtClean="0"/>
              <a:t>‹#›</a:t>
            </a:fld>
            <a:endParaRPr lang="en-IN"/>
          </a:p>
        </p:txBody>
      </p:sp>
    </p:spTree>
    <p:extLst>
      <p:ext uri="{BB962C8B-B14F-4D97-AF65-F5344CB8AC3E}">
        <p14:creationId xmlns:p14="http://schemas.microsoft.com/office/powerpoint/2010/main" val="3507679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AC1088-BDBE-459E-93E6-0E7130461E83}"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2D46A3-15D4-4D2F-AFDE-D10E7BBA5D37}" type="slidenum">
              <a:rPr lang="en-IN" smtClean="0"/>
              <a:t>‹#›</a:t>
            </a:fld>
            <a:endParaRPr lang="en-IN"/>
          </a:p>
        </p:txBody>
      </p:sp>
    </p:spTree>
    <p:extLst>
      <p:ext uri="{BB962C8B-B14F-4D97-AF65-F5344CB8AC3E}">
        <p14:creationId xmlns:p14="http://schemas.microsoft.com/office/powerpoint/2010/main" val="3933975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AC1088-BDBE-459E-93E6-0E7130461E83}"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2D46A3-15D4-4D2F-AFDE-D10E7BBA5D37}"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18120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AC1088-BDBE-459E-93E6-0E7130461E83}"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2D46A3-15D4-4D2F-AFDE-D10E7BBA5D37}" type="slidenum">
              <a:rPr lang="en-IN" smtClean="0"/>
              <a:t>‹#›</a:t>
            </a:fld>
            <a:endParaRPr lang="en-IN"/>
          </a:p>
        </p:txBody>
      </p:sp>
    </p:spTree>
    <p:extLst>
      <p:ext uri="{BB962C8B-B14F-4D97-AF65-F5344CB8AC3E}">
        <p14:creationId xmlns:p14="http://schemas.microsoft.com/office/powerpoint/2010/main" val="6172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EAC1088-BDBE-459E-93E6-0E7130461E83}" type="datetimeFigureOut">
              <a:rPr lang="en-IN" smtClean="0"/>
              <a:t>06-02-2024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2D46A3-15D4-4D2F-AFDE-D10E7BBA5D37}" type="slidenum">
              <a:rPr lang="en-IN" smtClean="0"/>
              <a:t>‹#›</a:t>
            </a:fld>
            <a:endParaRPr lang="en-IN"/>
          </a:p>
        </p:txBody>
      </p:sp>
    </p:spTree>
    <p:extLst>
      <p:ext uri="{BB962C8B-B14F-4D97-AF65-F5344CB8AC3E}">
        <p14:creationId xmlns:p14="http://schemas.microsoft.com/office/powerpoint/2010/main" val="3647695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EAC1088-BDBE-459E-93E6-0E7130461E83}" type="datetimeFigureOut">
              <a:rPr lang="en-IN" smtClean="0"/>
              <a:t>06-02-2024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2D46A3-15D4-4D2F-AFDE-D10E7BBA5D37}" type="slidenum">
              <a:rPr lang="en-IN" smtClean="0"/>
              <a:t>‹#›</a:t>
            </a:fld>
            <a:endParaRPr lang="en-IN"/>
          </a:p>
        </p:txBody>
      </p:sp>
    </p:spTree>
    <p:extLst>
      <p:ext uri="{BB962C8B-B14F-4D97-AF65-F5344CB8AC3E}">
        <p14:creationId xmlns:p14="http://schemas.microsoft.com/office/powerpoint/2010/main" val="1225232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AC1088-BDBE-459E-93E6-0E7130461E83}"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D46A3-15D4-4D2F-AFDE-D10E7BBA5D37}" type="slidenum">
              <a:rPr lang="en-IN" smtClean="0"/>
              <a:t>‹#›</a:t>
            </a:fld>
            <a:endParaRPr lang="en-IN"/>
          </a:p>
        </p:txBody>
      </p:sp>
    </p:spTree>
    <p:extLst>
      <p:ext uri="{BB962C8B-B14F-4D97-AF65-F5344CB8AC3E}">
        <p14:creationId xmlns:p14="http://schemas.microsoft.com/office/powerpoint/2010/main" val="2468739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AC1088-BDBE-459E-93E6-0E7130461E83}"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D46A3-15D4-4D2F-AFDE-D10E7BBA5D37}" type="slidenum">
              <a:rPr lang="en-IN" smtClean="0"/>
              <a:t>‹#›</a:t>
            </a:fld>
            <a:endParaRPr lang="en-IN"/>
          </a:p>
        </p:txBody>
      </p:sp>
    </p:spTree>
    <p:extLst>
      <p:ext uri="{BB962C8B-B14F-4D97-AF65-F5344CB8AC3E}">
        <p14:creationId xmlns:p14="http://schemas.microsoft.com/office/powerpoint/2010/main" val="418415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AC1088-BDBE-459E-93E6-0E7130461E83}"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D46A3-15D4-4D2F-AFDE-D10E7BBA5D37}" type="slidenum">
              <a:rPr lang="en-IN" smtClean="0"/>
              <a:t>‹#›</a:t>
            </a:fld>
            <a:endParaRPr lang="en-IN"/>
          </a:p>
        </p:txBody>
      </p:sp>
    </p:spTree>
    <p:extLst>
      <p:ext uri="{BB962C8B-B14F-4D97-AF65-F5344CB8AC3E}">
        <p14:creationId xmlns:p14="http://schemas.microsoft.com/office/powerpoint/2010/main" val="1988044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AC1088-BDBE-459E-93E6-0E7130461E83}"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D46A3-15D4-4D2F-AFDE-D10E7BBA5D37}" type="slidenum">
              <a:rPr lang="en-IN" smtClean="0"/>
              <a:t>‹#›</a:t>
            </a:fld>
            <a:endParaRPr lang="en-IN"/>
          </a:p>
        </p:txBody>
      </p:sp>
    </p:spTree>
    <p:extLst>
      <p:ext uri="{BB962C8B-B14F-4D97-AF65-F5344CB8AC3E}">
        <p14:creationId xmlns:p14="http://schemas.microsoft.com/office/powerpoint/2010/main" val="376606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AC1088-BDBE-459E-93E6-0E7130461E83}"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2D46A3-15D4-4D2F-AFDE-D10E7BBA5D37}" type="slidenum">
              <a:rPr lang="en-IN" smtClean="0"/>
              <a:t>‹#›</a:t>
            </a:fld>
            <a:endParaRPr lang="en-IN"/>
          </a:p>
        </p:txBody>
      </p:sp>
    </p:spTree>
    <p:extLst>
      <p:ext uri="{BB962C8B-B14F-4D97-AF65-F5344CB8AC3E}">
        <p14:creationId xmlns:p14="http://schemas.microsoft.com/office/powerpoint/2010/main" val="2669806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AC1088-BDBE-459E-93E6-0E7130461E83}" type="datetimeFigureOut">
              <a:rPr lang="en-IN" smtClean="0"/>
              <a:t>06-02-2024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2D46A3-15D4-4D2F-AFDE-D10E7BBA5D37}" type="slidenum">
              <a:rPr lang="en-IN" smtClean="0"/>
              <a:t>‹#›</a:t>
            </a:fld>
            <a:endParaRPr lang="en-IN"/>
          </a:p>
        </p:txBody>
      </p:sp>
    </p:spTree>
    <p:extLst>
      <p:ext uri="{BB962C8B-B14F-4D97-AF65-F5344CB8AC3E}">
        <p14:creationId xmlns:p14="http://schemas.microsoft.com/office/powerpoint/2010/main" val="111330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AC1088-BDBE-459E-93E6-0E7130461E83}" type="datetimeFigureOut">
              <a:rPr lang="en-IN" smtClean="0"/>
              <a:t>06-02-2024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2D46A3-15D4-4D2F-AFDE-D10E7BBA5D37}" type="slidenum">
              <a:rPr lang="en-IN" smtClean="0"/>
              <a:t>‹#›</a:t>
            </a:fld>
            <a:endParaRPr lang="en-IN"/>
          </a:p>
        </p:txBody>
      </p:sp>
    </p:spTree>
    <p:extLst>
      <p:ext uri="{BB962C8B-B14F-4D97-AF65-F5344CB8AC3E}">
        <p14:creationId xmlns:p14="http://schemas.microsoft.com/office/powerpoint/2010/main" val="3472927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C1088-BDBE-459E-93E6-0E7130461E83}" type="datetimeFigureOut">
              <a:rPr lang="en-IN" smtClean="0"/>
              <a:t>06-02-2024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2D46A3-15D4-4D2F-AFDE-D10E7BBA5D37}" type="slidenum">
              <a:rPr lang="en-IN" smtClean="0"/>
              <a:t>‹#›</a:t>
            </a:fld>
            <a:endParaRPr lang="en-IN"/>
          </a:p>
        </p:txBody>
      </p:sp>
    </p:spTree>
    <p:extLst>
      <p:ext uri="{BB962C8B-B14F-4D97-AF65-F5344CB8AC3E}">
        <p14:creationId xmlns:p14="http://schemas.microsoft.com/office/powerpoint/2010/main" val="1052209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EAC1088-BDBE-459E-93E6-0E7130461E83}"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2D46A3-15D4-4D2F-AFDE-D10E7BBA5D37}" type="slidenum">
              <a:rPr lang="en-IN" smtClean="0"/>
              <a:t>‹#›</a:t>
            </a:fld>
            <a:endParaRPr lang="en-IN"/>
          </a:p>
        </p:txBody>
      </p:sp>
    </p:spTree>
    <p:extLst>
      <p:ext uri="{BB962C8B-B14F-4D97-AF65-F5344CB8AC3E}">
        <p14:creationId xmlns:p14="http://schemas.microsoft.com/office/powerpoint/2010/main" val="981402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EAC1088-BDBE-459E-93E6-0E7130461E83}"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2D46A3-15D4-4D2F-AFDE-D10E7BBA5D37}" type="slidenum">
              <a:rPr lang="en-IN" smtClean="0"/>
              <a:t>‹#›</a:t>
            </a:fld>
            <a:endParaRPr lang="en-IN"/>
          </a:p>
        </p:txBody>
      </p:sp>
    </p:spTree>
    <p:extLst>
      <p:ext uri="{BB962C8B-B14F-4D97-AF65-F5344CB8AC3E}">
        <p14:creationId xmlns:p14="http://schemas.microsoft.com/office/powerpoint/2010/main" val="96297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EAC1088-BDBE-459E-93E6-0E7130461E83}" type="datetimeFigureOut">
              <a:rPr lang="en-IN" smtClean="0"/>
              <a:t>06-02-2024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12D46A3-15D4-4D2F-AFDE-D10E7BBA5D37}" type="slidenum">
              <a:rPr lang="en-IN" smtClean="0"/>
              <a:t>‹#›</a:t>
            </a:fld>
            <a:endParaRPr lang="en-IN"/>
          </a:p>
        </p:txBody>
      </p:sp>
    </p:spTree>
    <p:extLst>
      <p:ext uri="{BB962C8B-B14F-4D97-AF65-F5344CB8AC3E}">
        <p14:creationId xmlns:p14="http://schemas.microsoft.com/office/powerpoint/2010/main" val="3318388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E18828-2336-47BB-AA28-D3446D1E90AF}"/>
              </a:ext>
            </a:extLst>
          </p:cNvPr>
          <p:cNvSpPr/>
          <p:nvPr/>
        </p:nvSpPr>
        <p:spPr>
          <a:xfrm>
            <a:off x="914400" y="538830"/>
            <a:ext cx="10450285" cy="1569660"/>
          </a:xfrm>
          <a:prstGeom prst="rect">
            <a:avLst/>
          </a:prstGeom>
          <a:noFill/>
        </p:spPr>
        <p:txBody>
          <a:bodyPr wrap="square" lIns="91440" tIns="45720" rIns="91440" bIns="45720">
            <a:spAutoFit/>
          </a:bodyPr>
          <a:lstStyle/>
          <a:p>
            <a:pPr algn="ctr"/>
            <a:r>
              <a:rPr lang="en-US" sz="4800" b="1" dirty="0">
                <a:ln w="9525">
                  <a:solidFill>
                    <a:schemeClr val="bg1"/>
                  </a:solidFill>
                  <a:prstDash val="solid"/>
                </a:ln>
                <a:effectLst>
                  <a:outerShdw blurRad="12700" dist="38100" dir="2700000" algn="tl" rotWithShape="0">
                    <a:schemeClr val="bg1">
                      <a:lumMod val="50000"/>
                    </a:schemeClr>
                  </a:outerShdw>
                </a:effectLst>
              </a:rPr>
              <a:t>Feedback-stabilization of an arbitrary pure state of a two-level atom</a:t>
            </a:r>
            <a:endPar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Rectangle 4">
            <a:extLst>
              <a:ext uri="{FF2B5EF4-FFF2-40B4-BE49-F238E27FC236}">
                <a16:creationId xmlns:a16="http://schemas.microsoft.com/office/drawing/2014/main" id="{71865863-E2FB-49AE-92CF-020D1BAF8921}"/>
              </a:ext>
            </a:extLst>
          </p:cNvPr>
          <p:cNvSpPr/>
          <p:nvPr/>
        </p:nvSpPr>
        <p:spPr>
          <a:xfrm>
            <a:off x="2908960" y="5838219"/>
            <a:ext cx="6461166" cy="769441"/>
          </a:xfrm>
          <a:prstGeom prst="rect">
            <a:avLst/>
          </a:prstGeom>
          <a:noFill/>
        </p:spPr>
        <p:txBody>
          <a:bodyPr wrap="square" lIns="91440" tIns="45720" rIns="91440" bIns="45720">
            <a:spAutoFit/>
          </a:bodyPr>
          <a:lstStyle/>
          <a:p>
            <a:pPr algn="ctr"/>
            <a:r>
              <a:rPr 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Srivathsan</a:t>
            </a:r>
            <a:r>
              <a:rPr lang="en-US" sz="2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S</a:t>
            </a:r>
          </a:p>
          <a:p>
            <a:pPr algn="ctr"/>
            <a:r>
              <a:rPr lang="en-US" sz="2000" b="1" dirty="0">
                <a:ln w="9525">
                  <a:solidFill>
                    <a:schemeClr val="bg1"/>
                  </a:solidFill>
                  <a:prstDash val="solid"/>
                </a:ln>
                <a:effectLst>
                  <a:outerShdw blurRad="12700" dist="38100" dir="2700000" algn="tl" rotWithShape="0">
                    <a:schemeClr val="bg1">
                      <a:lumMod val="50000"/>
                    </a:schemeClr>
                  </a:outerShdw>
                </a:effectLst>
              </a:rPr>
              <a:t>MSc Quantum Technologies</a:t>
            </a:r>
            <a:endParaRPr lang="en-US" sz="2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Rectangle 5">
            <a:extLst>
              <a:ext uri="{FF2B5EF4-FFF2-40B4-BE49-F238E27FC236}">
                <a16:creationId xmlns:a16="http://schemas.microsoft.com/office/drawing/2014/main" id="{A20A5F56-49B2-49A8-9083-7B252AEC2C9F}"/>
              </a:ext>
            </a:extLst>
          </p:cNvPr>
          <p:cNvSpPr/>
          <p:nvPr/>
        </p:nvSpPr>
        <p:spPr>
          <a:xfrm>
            <a:off x="3045810" y="3429000"/>
            <a:ext cx="6100388" cy="1077218"/>
          </a:xfrm>
          <a:prstGeom prst="rect">
            <a:avLst/>
          </a:prstGeom>
          <a:noFill/>
        </p:spPr>
        <p:txBody>
          <a:bodyPr wrap="none" lIns="91440" tIns="45720" rIns="91440" bIns="45720">
            <a:spAutoFit/>
          </a:bodyPr>
          <a:lstStyle/>
          <a:p>
            <a:pPr algn="ctr"/>
            <a:r>
              <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Python Project</a:t>
            </a:r>
          </a:p>
          <a:p>
            <a:pPr algn="ctr"/>
            <a:r>
              <a:rPr lang="en-US" sz="2800" b="1" dirty="0">
                <a:ln w="9525">
                  <a:solidFill>
                    <a:schemeClr val="bg1"/>
                  </a:solidFill>
                  <a:prstDash val="solid"/>
                </a:ln>
                <a:effectLst>
                  <a:outerShdw blurRad="12700" dist="38100" dir="2700000" algn="tl" rotWithShape="0">
                    <a:schemeClr val="bg1">
                      <a:lumMod val="50000"/>
                    </a:schemeClr>
                  </a:outerShdw>
                </a:effectLst>
              </a:rPr>
              <a:t>Special Topics and Quantum Industry</a:t>
            </a:r>
            <a:endPar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949033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EA6452-19C4-40B9-9D0F-F4AA2489EC0C}"/>
              </a:ext>
            </a:extLst>
          </p:cNvPr>
          <p:cNvSpPr txBox="1"/>
          <p:nvPr/>
        </p:nvSpPr>
        <p:spPr>
          <a:xfrm>
            <a:off x="1084370" y="5456712"/>
            <a:ext cx="3443122" cy="276999"/>
          </a:xfrm>
          <a:prstGeom prst="rect">
            <a:avLst/>
          </a:prstGeom>
          <a:noFill/>
        </p:spPr>
        <p:txBody>
          <a:bodyPr wrap="none" rtlCol="0">
            <a:spAutoFit/>
          </a:bodyPr>
          <a:lstStyle/>
          <a:p>
            <a:r>
              <a:rPr lang="en-IN" sz="1200" dirty="0"/>
              <a:t>https://github.com/vathzen/qmsc-python-project</a:t>
            </a:r>
          </a:p>
        </p:txBody>
      </p:sp>
      <p:pic>
        <p:nvPicPr>
          <p:cNvPr id="1028" name="Picture 4" descr="GitHub&quot; Icon - Download for free – Iconduck">
            <a:extLst>
              <a:ext uri="{FF2B5EF4-FFF2-40B4-BE49-F238E27FC236}">
                <a16:creationId xmlns:a16="http://schemas.microsoft.com/office/drawing/2014/main" id="{D6C7F6A7-51BC-4625-B4E8-5FD2B2D876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935" y="4695887"/>
            <a:ext cx="783788" cy="7608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ile:ArXiv logo 2022.svg - Wikipedia">
            <a:extLst>
              <a:ext uri="{FF2B5EF4-FFF2-40B4-BE49-F238E27FC236}">
                <a16:creationId xmlns:a16="http://schemas.microsoft.com/office/drawing/2014/main" id="{36AB8D5D-477C-413E-953F-E07187B46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8052" y="4799425"/>
            <a:ext cx="1344216" cy="60384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14B3AA8-3765-4239-9FB6-C26830A4232A}"/>
              </a:ext>
            </a:extLst>
          </p:cNvPr>
          <p:cNvSpPr txBox="1"/>
          <p:nvPr/>
        </p:nvSpPr>
        <p:spPr>
          <a:xfrm>
            <a:off x="7996755" y="5456712"/>
            <a:ext cx="2866810" cy="276999"/>
          </a:xfrm>
          <a:prstGeom prst="rect">
            <a:avLst/>
          </a:prstGeom>
          <a:noFill/>
        </p:spPr>
        <p:txBody>
          <a:bodyPr wrap="none" rtlCol="0">
            <a:spAutoFit/>
          </a:bodyPr>
          <a:lstStyle/>
          <a:p>
            <a:r>
              <a:rPr lang="en-IN" sz="1200" dirty="0"/>
              <a:t>https://arxiv.org/abs/quant-ph/0008003</a:t>
            </a:r>
          </a:p>
        </p:txBody>
      </p:sp>
      <p:sp>
        <p:nvSpPr>
          <p:cNvPr id="8" name="TextBox 7">
            <a:extLst>
              <a:ext uri="{FF2B5EF4-FFF2-40B4-BE49-F238E27FC236}">
                <a16:creationId xmlns:a16="http://schemas.microsoft.com/office/drawing/2014/main" id="{9D23BDC1-419A-4E8F-B9E6-BE114E8F9733}"/>
              </a:ext>
            </a:extLst>
          </p:cNvPr>
          <p:cNvSpPr txBox="1"/>
          <p:nvPr/>
        </p:nvSpPr>
        <p:spPr>
          <a:xfrm>
            <a:off x="740228" y="1310219"/>
            <a:ext cx="10711543" cy="2308324"/>
          </a:xfrm>
          <a:prstGeom prst="rect">
            <a:avLst/>
          </a:prstGeom>
          <a:noFill/>
        </p:spPr>
        <p:txBody>
          <a:bodyPr wrap="square" rtlCol="0">
            <a:spAutoFit/>
          </a:bodyPr>
          <a:lstStyle/>
          <a:p>
            <a:pPr algn="just"/>
            <a:r>
              <a:rPr lang="en-US" dirty="0"/>
              <a:t>Unit-efficiency homodyne detection of the resonance fluorescence of a two-level atom collapses the quantum state of the atom to a stochastically moving point on the Bloch sphere. Recently, Hofmann, Mahler, and Hess showed that by making part of the coherent driving proportional to the homodyne photocurrent one can stabilize the state to any point on the bottom-half of the sphere. Here we reanalyze their proposal using the technique of stochastic master equations, allowing their results to be generalized in two ways. First, we show that any point on the upper- or lower-half, but not the equator, of the sphere may be stabilized. Second, we consider </a:t>
            </a:r>
            <a:r>
              <a:rPr lang="en-US" dirty="0" err="1"/>
              <a:t>nonunit</a:t>
            </a:r>
            <a:r>
              <a:rPr lang="en-US" dirty="0"/>
              <a:t>-efficiency detection, and quantify the effectiveness of the feedback by calculating the maximal purity obtainable in any particular direction in Bloch space.</a:t>
            </a:r>
            <a:endParaRPr lang="en-IN" dirty="0"/>
          </a:p>
        </p:txBody>
      </p:sp>
      <p:sp>
        <p:nvSpPr>
          <p:cNvPr id="9" name="Rectangle 8">
            <a:extLst>
              <a:ext uri="{FF2B5EF4-FFF2-40B4-BE49-F238E27FC236}">
                <a16:creationId xmlns:a16="http://schemas.microsoft.com/office/drawing/2014/main" id="{CA401E9C-DFD3-48D5-9F01-AD1E2685372E}"/>
              </a:ext>
            </a:extLst>
          </p:cNvPr>
          <p:cNvSpPr/>
          <p:nvPr/>
        </p:nvSpPr>
        <p:spPr>
          <a:xfrm>
            <a:off x="4750969" y="129337"/>
            <a:ext cx="1906291" cy="646331"/>
          </a:xfrm>
          <a:prstGeom prst="rect">
            <a:avLst/>
          </a:prstGeom>
          <a:noFill/>
        </p:spPr>
        <p:txBody>
          <a:bodyPr wrap="none" lIns="91440" tIns="45720" rIns="91440" bIns="45720">
            <a:spAutoFit/>
          </a:bodyPr>
          <a:lstStyle/>
          <a:p>
            <a:pPr algn="ctr"/>
            <a:r>
              <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Abstract</a:t>
            </a:r>
          </a:p>
        </p:txBody>
      </p:sp>
    </p:spTree>
    <p:extLst>
      <p:ext uri="{BB962C8B-B14F-4D97-AF65-F5344CB8AC3E}">
        <p14:creationId xmlns:p14="http://schemas.microsoft.com/office/powerpoint/2010/main" val="222883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309A6D5-0466-46CC-B71D-AE5CB68DD019}"/>
              </a:ext>
            </a:extLst>
          </p:cNvPr>
          <p:cNvSpPr/>
          <p:nvPr/>
        </p:nvSpPr>
        <p:spPr>
          <a:xfrm>
            <a:off x="3853700" y="152883"/>
            <a:ext cx="4139275" cy="646331"/>
          </a:xfrm>
          <a:prstGeom prst="rect">
            <a:avLst/>
          </a:prstGeom>
          <a:noFill/>
        </p:spPr>
        <p:txBody>
          <a:bodyPr wrap="none" lIns="91440" tIns="45720" rIns="91440" bIns="45720">
            <a:spAutoFit/>
          </a:bodyPr>
          <a:lstStyle/>
          <a:p>
            <a:r>
              <a:rPr lang="en-IN" sz="3600" b="1" dirty="0">
                <a:ln w="9525">
                  <a:solidFill>
                    <a:schemeClr val="bg1"/>
                  </a:solidFill>
                  <a:prstDash val="solid"/>
                </a:ln>
                <a:effectLst>
                  <a:outerShdw blurRad="12700" dist="38100" dir="2700000" algn="tl" rotWithShape="0">
                    <a:schemeClr val="bg1">
                      <a:lumMod val="50000"/>
                    </a:schemeClr>
                  </a:outerShdw>
                </a:effectLst>
              </a:rPr>
              <a:t>Experimental</a:t>
            </a:r>
            <a:r>
              <a:rPr lang="en-IN" sz="3600" dirty="0"/>
              <a:t> </a:t>
            </a:r>
            <a:r>
              <a:rPr lang="en-IN" sz="3600" b="1" dirty="0">
                <a:ln w="9525">
                  <a:solidFill>
                    <a:schemeClr val="bg1"/>
                  </a:solidFill>
                  <a:prstDash val="solid"/>
                </a:ln>
                <a:effectLst>
                  <a:outerShdw blurRad="12700" dist="38100" dir="2700000" algn="tl" rotWithShape="0">
                    <a:schemeClr val="bg1">
                      <a:lumMod val="50000"/>
                    </a:schemeClr>
                  </a:outerShdw>
                </a:effectLst>
              </a:rPr>
              <a:t>Setup</a:t>
            </a:r>
            <a:endParaRPr lang="en-IN" sz="3600" dirty="0"/>
          </a:p>
        </p:txBody>
      </p:sp>
      <p:pic>
        <p:nvPicPr>
          <p:cNvPr id="7" name="Picture 6">
            <a:extLst>
              <a:ext uri="{FF2B5EF4-FFF2-40B4-BE49-F238E27FC236}">
                <a16:creationId xmlns:a16="http://schemas.microsoft.com/office/drawing/2014/main" id="{B810F501-6CA7-43C7-9FDC-4DDCE3A7609B}"/>
              </a:ext>
            </a:extLst>
          </p:cNvPr>
          <p:cNvPicPr>
            <a:picLocks noChangeAspect="1"/>
          </p:cNvPicPr>
          <p:nvPr/>
        </p:nvPicPr>
        <p:blipFill>
          <a:blip r:embed="rId2"/>
          <a:stretch>
            <a:fillRect/>
          </a:stretch>
        </p:blipFill>
        <p:spPr>
          <a:xfrm>
            <a:off x="3714417" y="1100075"/>
            <a:ext cx="4763165" cy="5334744"/>
          </a:xfrm>
          <a:prstGeom prst="rect">
            <a:avLst/>
          </a:prstGeom>
        </p:spPr>
      </p:pic>
    </p:spTree>
    <p:extLst>
      <p:ext uri="{BB962C8B-B14F-4D97-AF65-F5344CB8AC3E}">
        <p14:creationId xmlns:p14="http://schemas.microsoft.com/office/powerpoint/2010/main" val="1090665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6A6543-9CF8-4A70-A50B-FE76A38F318A}"/>
              </a:ext>
            </a:extLst>
          </p:cNvPr>
          <p:cNvPicPr>
            <a:picLocks noChangeAspect="1"/>
          </p:cNvPicPr>
          <p:nvPr/>
        </p:nvPicPr>
        <p:blipFill>
          <a:blip r:embed="rId2"/>
          <a:stretch>
            <a:fillRect/>
          </a:stretch>
        </p:blipFill>
        <p:spPr>
          <a:xfrm>
            <a:off x="581025" y="1366837"/>
            <a:ext cx="5514975" cy="4124325"/>
          </a:xfrm>
          <a:prstGeom prst="rect">
            <a:avLst/>
          </a:prstGeom>
        </p:spPr>
      </p:pic>
      <p:sp>
        <p:nvSpPr>
          <p:cNvPr id="5" name="Rectangle 4">
            <a:extLst>
              <a:ext uri="{FF2B5EF4-FFF2-40B4-BE49-F238E27FC236}">
                <a16:creationId xmlns:a16="http://schemas.microsoft.com/office/drawing/2014/main" id="{F48B7C09-A50A-418E-BC05-2C436A6CE027}"/>
              </a:ext>
            </a:extLst>
          </p:cNvPr>
          <p:cNvSpPr/>
          <p:nvPr/>
        </p:nvSpPr>
        <p:spPr>
          <a:xfrm>
            <a:off x="5266350" y="63818"/>
            <a:ext cx="1659300" cy="646331"/>
          </a:xfrm>
          <a:prstGeom prst="rect">
            <a:avLst/>
          </a:prstGeom>
          <a:noFill/>
        </p:spPr>
        <p:txBody>
          <a:bodyPr wrap="none" lIns="91440" tIns="45720" rIns="91440" bIns="45720">
            <a:spAutoFit/>
          </a:bodyPr>
          <a:lstStyle/>
          <a:p>
            <a:r>
              <a:rPr lang="en-IN" sz="3600" b="1" dirty="0">
                <a:ln w="9525">
                  <a:solidFill>
                    <a:schemeClr val="bg1"/>
                  </a:solidFill>
                  <a:prstDash val="solid"/>
                </a:ln>
                <a:effectLst>
                  <a:outerShdw blurRad="12700" dist="38100" dir="2700000" algn="tl" rotWithShape="0">
                    <a:schemeClr val="bg1">
                      <a:lumMod val="50000"/>
                    </a:schemeClr>
                  </a:outerShdw>
                </a:effectLst>
              </a:rPr>
              <a:t>Results</a:t>
            </a:r>
            <a:endParaRPr lang="en-IN" sz="3600" dirty="0"/>
          </a:p>
        </p:txBody>
      </p:sp>
      <p:pic>
        <p:nvPicPr>
          <p:cNvPr id="6" name="Picture 5">
            <a:extLst>
              <a:ext uri="{FF2B5EF4-FFF2-40B4-BE49-F238E27FC236}">
                <a16:creationId xmlns:a16="http://schemas.microsoft.com/office/drawing/2014/main" id="{2738202B-F782-434A-998F-CFEFAAF9D17D}"/>
              </a:ext>
            </a:extLst>
          </p:cNvPr>
          <p:cNvPicPr>
            <a:picLocks noChangeAspect="1"/>
          </p:cNvPicPr>
          <p:nvPr/>
        </p:nvPicPr>
        <p:blipFill>
          <a:blip r:embed="rId3"/>
          <a:stretch>
            <a:fillRect/>
          </a:stretch>
        </p:blipFill>
        <p:spPr>
          <a:xfrm>
            <a:off x="6385646" y="1366837"/>
            <a:ext cx="5572125" cy="4124325"/>
          </a:xfrm>
          <a:prstGeom prst="rect">
            <a:avLst/>
          </a:prstGeom>
        </p:spPr>
      </p:pic>
      <p:sp>
        <p:nvSpPr>
          <p:cNvPr id="7" name="TextBox 6">
            <a:extLst>
              <a:ext uri="{FF2B5EF4-FFF2-40B4-BE49-F238E27FC236}">
                <a16:creationId xmlns:a16="http://schemas.microsoft.com/office/drawing/2014/main" id="{833C3BF8-B81E-4159-A03B-7465D8A1512F}"/>
              </a:ext>
            </a:extLst>
          </p:cNvPr>
          <p:cNvSpPr txBox="1"/>
          <p:nvPr/>
        </p:nvSpPr>
        <p:spPr>
          <a:xfrm>
            <a:off x="1907536" y="5593278"/>
            <a:ext cx="2949472" cy="307777"/>
          </a:xfrm>
          <a:prstGeom prst="rect">
            <a:avLst/>
          </a:prstGeom>
          <a:noFill/>
        </p:spPr>
        <p:txBody>
          <a:bodyPr wrap="square" rtlCol="0">
            <a:spAutoFit/>
          </a:bodyPr>
          <a:lstStyle/>
          <a:p>
            <a:r>
              <a:rPr lang="en-IN" sz="1400" dirty="0"/>
              <a:t>Locus of solutions with driving only</a:t>
            </a:r>
          </a:p>
        </p:txBody>
      </p:sp>
      <p:sp>
        <p:nvSpPr>
          <p:cNvPr id="8" name="TextBox 7">
            <a:extLst>
              <a:ext uri="{FF2B5EF4-FFF2-40B4-BE49-F238E27FC236}">
                <a16:creationId xmlns:a16="http://schemas.microsoft.com/office/drawing/2014/main" id="{19B6F281-875B-4C26-A21E-B5ED469EBBB2}"/>
              </a:ext>
            </a:extLst>
          </p:cNvPr>
          <p:cNvSpPr txBox="1"/>
          <p:nvPr/>
        </p:nvSpPr>
        <p:spPr>
          <a:xfrm>
            <a:off x="7696972" y="5593278"/>
            <a:ext cx="2949472" cy="523220"/>
          </a:xfrm>
          <a:prstGeom prst="rect">
            <a:avLst/>
          </a:prstGeom>
          <a:noFill/>
        </p:spPr>
        <p:txBody>
          <a:bodyPr wrap="square" rtlCol="0">
            <a:spAutoFit/>
          </a:bodyPr>
          <a:lstStyle/>
          <a:p>
            <a:pPr algn="ctr"/>
            <a:r>
              <a:rPr lang="en-IN" sz="1400" dirty="0"/>
              <a:t>Optimal Driving and Feedback to get Pure State </a:t>
            </a:r>
            <a:r>
              <a:rPr lang="el-GR" sz="1200" dirty="0"/>
              <a:t>θ</a:t>
            </a:r>
            <a:endParaRPr lang="en-IN" sz="1400" dirty="0"/>
          </a:p>
        </p:txBody>
      </p:sp>
    </p:spTree>
    <p:extLst>
      <p:ext uri="{BB962C8B-B14F-4D97-AF65-F5344CB8AC3E}">
        <p14:creationId xmlns:p14="http://schemas.microsoft.com/office/powerpoint/2010/main" val="14541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48B7C09-A50A-418E-BC05-2C436A6CE027}"/>
              </a:ext>
            </a:extLst>
          </p:cNvPr>
          <p:cNvSpPr/>
          <p:nvPr/>
        </p:nvSpPr>
        <p:spPr>
          <a:xfrm>
            <a:off x="5266350" y="63818"/>
            <a:ext cx="1659300" cy="646331"/>
          </a:xfrm>
          <a:prstGeom prst="rect">
            <a:avLst/>
          </a:prstGeom>
          <a:noFill/>
        </p:spPr>
        <p:txBody>
          <a:bodyPr wrap="none" lIns="91440" tIns="45720" rIns="91440" bIns="45720">
            <a:spAutoFit/>
          </a:bodyPr>
          <a:lstStyle/>
          <a:p>
            <a:r>
              <a:rPr lang="en-IN" sz="3600" b="1" dirty="0">
                <a:ln w="9525">
                  <a:solidFill>
                    <a:schemeClr val="bg1"/>
                  </a:solidFill>
                  <a:prstDash val="solid"/>
                </a:ln>
                <a:effectLst>
                  <a:outerShdw blurRad="12700" dist="38100" dir="2700000" algn="tl" rotWithShape="0">
                    <a:schemeClr val="bg1">
                      <a:lumMod val="50000"/>
                    </a:schemeClr>
                  </a:outerShdw>
                </a:effectLst>
              </a:rPr>
              <a:t>Results</a:t>
            </a:r>
            <a:endParaRPr lang="en-IN" sz="3600" dirty="0"/>
          </a:p>
        </p:txBody>
      </p:sp>
      <p:pic>
        <p:nvPicPr>
          <p:cNvPr id="2" name="Picture 1">
            <a:extLst>
              <a:ext uri="{FF2B5EF4-FFF2-40B4-BE49-F238E27FC236}">
                <a16:creationId xmlns:a16="http://schemas.microsoft.com/office/drawing/2014/main" id="{12293793-0B1E-4896-B3DC-7CEA0DFA149B}"/>
              </a:ext>
            </a:extLst>
          </p:cNvPr>
          <p:cNvPicPr>
            <a:picLocks noChangeAspect="1"/>
          </p:cNvPicPr>
          <p:nvPr/>
        </p:nvPicPr>
        <p:blipFill>
          <a:blip r:embed="rId2"/>
          <a:stretch>
            <a:fillRect/>
          </a:stretch>
        </p:blipFill>
        <p:spPr>
          <a:xfrm>
            <a:off x="6347435" y="1338260"/>
            <a:ext cx="5572125" cy="4181475"/>
          </a:xfrm>
          <a:prstGeom prst="rect">
            <a:avLst/>
          </a:prstGeom>
        </p:spPr>
      </p:pic>
      <p:pic>
        <p:nvPicPr>
          <p:cNvPr id="3" name="Picture 2">
            <a:extLst>
              <a:ext uri="{FF2B5EF4-FFF2-40B4-BE49-F238E27FC236}">
                <a16:creationId xmlns:a16="http://schemas.microsoft.com/office/drawing/2014/main" id="{708C37FA-E2CF-41EE-AB77-C91973A58255}"/>
              </a:ext>
            </a:extLst>
          </p:cNvPr>
          <p:cNvPicPr>
            <a:picLocks noChangeAspect="1"/>
          </p:cNvPicPr>
          <p:nvPr/>
        </p:nvPicPr>
        <p:blipFill>
          <a:blip r:embed="rId3"/>
          <a:stretch>
            <a:fillRect/>
          </a:stretch>
        </p:blipFill>
        <p:spPr>
          <a:xfrm>
            <a:off x="514238" y="1338261"/>
            <a:ext cx="5591395" cy="4181475"/>
          </a:xfrm>
          <a:prstGeom prst="rect">
            <a:avLst/>
          </a:prstGeom>
        </p:spPr>
      </p:pic>
      <p:sp>
        <p:nvSpPr>
          <p:cNvPr id="8" name="TextBox 7">
            <a:extLst>
              <a:ext uri="{FF2B5EF4-FFF2-40B4-BE49-F238E27FC236}">
                <a16:creationId xmlns:a16="http://schemas.microsoft.com/office/drawing/2014/main" id="{34AB7837-498D-441C-A422-B3CC6DD2247C}"/>
              </a:ext>
            </a:extLst>
          </p:cNvPr>
          <p:cNvSpPr txBox="1"/>
          <p:nvPr/>
        </p:nvSpPr>
        <p:spPr>
          <a:xfrm>
            <a:off x="7658762" y="5593278"/>
            <a:ext cx="2949472" cy="523220"/>
          </a:xfrm>
          <a:prstGeom prst="rect">
            <a:avLst/>
          </a:prstGeom>
          <a:noFill/>
        </p:spPr>
        <p:txBody>
          <a:bodyPr wrap="square" rtlCol="0">
            <a:spAutoFit/>
          </a:bodyPr>
          <a:lstStyle/>
          <a:p>
            <a:pPr algn="ctr"/>
            <a:r>
              <a:rPr lang="en-IN" sz="1400" dirty="0"/>
              <a:t>Locus of solutions with non unit detector efficiency</a:t>
            </a:r>
          </a:p>
        </p:txBody>
      </p:sp>
      <p:sp>
        <p:nvSpPr>
          <p:cNvPr id="9" name="TextBox 8">
            <a:extLst>
              <a:ext uri="{FF2B5EF4-FFF2-40B4-BE49-F238E27FC236}">
                <a16:creationId xmlns:a16="http://schemas.microsoft.com/office/drawing/2014/main" id="{66A4408E-A361-4F88-B036-8D159BEADC14}"/>
              </a:ext>
            </a:extLst>
          </p:cNvPr>
          <p:cNvSpPr txBox="1"/>
          <p:nvPr/>
        </p:nvSpPr>
        <p:spPr>
          <a:xfrm>
            <a:off x="1626841" y="5593278"/>
            <a:ext cx="3366191" cy="307777"/>
          </a:xfrm>
          <a:prstGeom prst="rect">
            <a:avLst/>
          </a:prstGeom>
          <a:noFill/>
        </p:spPr>
        <p:txBody>
          <a:bodyPr wrap="square" rtlCol="0">
            <a:spAutoFit/>
          </a:bodyPr>
          <a:lstStyle/>
          <a:p>
            <a:pPr algn="ctr"/>
            <a:r>
              <a:rPr lang="en-IN" sz="1400" dirty="0"/>
              <a:t>Optimal Driving and Feedback for n = 0.8</a:t>
            </a:r>
          </a:p>
        </p:txBody>
      </p:sp>
    </p:spTree>
    <p:extLst>
      <p:ext uri="{BB962C8B-B14F-4D97-AF65-F5344CB8AC3E}">
        <p14:creationId xmlns:p14="http://schemas.microsoft.com/office/powerpoint/2010/main" val="3262959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4023BC-61FE-4AEE-BB66-D1AD20A21E3A}"/>
              </a:ext>
            </a:extLst>
          </p:cNvPr>
          <p:cNvSpPr/>
          <p:nvPr/>
        </p:nvSpPr>
        <p:spPr>
          <a:xfrm>
            <a:off x="4334942" y="2967335"/>
            <a:ext cx="3522118"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Questions?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093393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49</TotalTime>
  <Words>221</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Calisto MT</vt:lpstr>
      <vt:lpstr>Trebuchet MS</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Vathsan</dc:creator>
  <cp:lastModifiedBy>Sri Vathsan</cp:lastModifiedBy>
  <cp:revision>7</cp:revision>
  <dcterms:created xsi:type="dcterms:W3CDTF">2024-02-06T07:32:31Z</dcterms:created>
  <dcterms:modified xsi:type="dcterms:W3CDTF">2024-02-06T08:21:52Z</dcterms:modified>
</cp:coreProperties>
</file>