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44" r:id="rId3"/>
    <p:sldId id="355" r:id="rId4"/>
    <p:sldId id="302" r:id="rId5"/>
    <p:sldId id="351" r:id="rId6"/>
    <p:sldId id="303" r:id="rId7"/>
    <p:sldId id="357" r:id="rId8"/>
    <p:sldId id="358" r:id="rId9"/>
    <p:sldId id="356" r:id="rId10"/>
    <p:sldId id="360" r:id="rId11"/>
    <p:sldId id="361" r:id="rId12"/>
    <p:sldId id="364" r:id="rId13"/>
    <p:sldId id="367" r:id="rId14"/>
    <p:sldId id="368" r:id="rId15"/>
    <p:sldId id="333" r:id="rId16"/>
    <p:sldId id="369" r:id="rId17"/>
    <p:sldId id="331" r:id="rId18"/>
    <p:sldId id="332" r:id="rId19"/>
    <p:sldId id="307" r:id="rId20"/>
    <p:sldId id="376" r:id="rId21"/>
    <p:sldId id="339" r:id="rId22"/>
    <p:sldId id="304" r:id="rId23"/>
    <p:sldId id="341" r:id="rId24"/>
    <p:sldId id="348" r:id="rId25"/>
    <p:sldId id="346" r:id="rId26"/>
    <p:sldId id="378" r:id="rId27"/>
    <p:sldId id="379" r:id="rId28"/>
    <p:sldId id="381" r:id="rId29"/>
    <p:sldId id="383" r:id="rId30"/>
    <p:sldId id="384" r:id="rId31"/>
    <p:sldId id="372" r:id="rId32"/>
    <p:sldId id="385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33" autoAdjust="0"/>
  </p:normalViewPr>
  <p:slideViewPr>
    <p:cSldViewPr snapToGrid="0" snapToObjects="1">
      <p:cViewPr varScale="1">
        <p:scale>
          <a:sx n="102" d="100"/>
          <a:sy n="102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..</c:v>
                </c:pt>
              </c:strCache>
            </c:strRef>
          </c:tx>
          <c:dLbls>
            <c:dLbl>
              <c:idx val="0"/>
              <c:layout>
                <c:manualLayout>
                  <c:x val="0.00339902688804234"/>
                  <c:y val="-0.030936358308312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0679818759604097"/>
                  <c:y val="2.83580008552405E-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Variant Pipeline</a:t>
                    </a:r>
                  </a:p>
                  <a:p>
                    <a:r>
                      <a:rPr lang="en-US" dirty="0" smtClean="0"/>
                      <a:t> </a:t>
                    </a:r>
                    <a:r>
                      <a:rPr lang="en-US" dirty="0"/>
                      <a:t>Tools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Variant Association Tools</c:v>
                </c:pt>
                <c:pt idx="1">
                  <c:v>Variant Simulation Tools</c:v>
                </c:pt>
                <c:pt idx="2">
                  <c:v>Variant Pipeline Tools</c:v>
                </c:pt>
                <c:pt idx="3">
                  <c:v>Utilities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0.38077</cdr:x>
      <cdr:y>0.3789</cdr:y>
    </cdr:from>
    <cdr:to>
      <cdr:x>0.60274</cdr:x>
      <cdr:y>0.60164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89355" y="1555448"/>
          <a:ext cx="1276257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Variant </a:t>
          </a:r>
        </a:p>
        <a:p xmlns:a="http://schemas.openxmlformats.org/drawingml/2006/main">
          <a:r>
            <a:rPr lang="en-US" sz="2800" dirty="0" smtClean="0"/>
            <a:t>  Tools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6859-6AAF-D84A-BE7C-354F0469FBB6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73683-5772-4D4B-9257-3A4DE551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877D-D6AB-9A47-8ADB-2BC7A8805349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F6E9-E2EE-B442-AC89-D8EB17E0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Arial Rounded MT Bold"/>
          <a:ea typeface="+mj-ea"/>
          <a:cs typeface="Arial Rounded MT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4601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data analysis using</a:t>
            </a:r>
            <a:br>
              <a:rPr lang="en-US" dirty="0" smtClean="0"/>
            </a:br>
            <a:r>
              <a:rPr lang="en-US" sz="1050" dirty="0" smtClean="0"/>
              <a:t> </a:t>
            </a:r>
            <a:br>
              <a:rPr lang="en-US" sz="1050" dirty="0" smtClean="0"/>
            </a:br>
            <a:r>
              <a:rPr lang="en-US" sz="4800" dirty="0" smtClean="0"/>
              <a:t>Variant Pipeline Tools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64" y="4283527"/>
            <a:ext cx="5576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 Peng, Ph.D.</a:t>
            </a:r>
          </a:p>
          <a:p>
            <a:pPr algn="ctr"/>
            <a:r>
              <a:rPr lang="en-US" dirty="0" smtClean="0"/>
              <a:t>Department of Bioinformatics and Computational Biology</a:t>
            </a:r>
          </a:p>
          <a:p>
            <a:pPr algn="ctr"/>
            <a:r>
              <a:rPr lang="en-US" dirty="0" smtClean="0"/>
              <a:t>The University of Texas, MD Anderson Cancer Center</a:t>
            </a:r>
          </a:p>
          <a:p>
            <a:pPr algn="ctr"/>
            <a:r>
              <a:rPr lang="en-US" dirty="0" smtClean="0"/>
              <a:t>Jan 12,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details of a </a:t>
            </a:r>
            <a:r>
              <a:rPr lang="en-US" dirty="0" smtClean="0"/>
              <a:t>local or online pipelines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453" y="577583"/>
            <a:ext cx="879876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08" y="718636"/>
            <a:ext cx="879876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508" y="3514382"/>
            <a:ext cx="8333759" cy="1384995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Pipelines can be local or online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Online pipelines are automatically downloaded to users’ resource directory ($HOME/.</a:t>
            </a:r>
            <a:r>
              <a:rPr lang="en-US" sz="2800" dirty="0" err="1" smtClean="0">
                <a:solidFill>
                  <a:schemeClr val="accent1"/>
                </a:solidFill>
              </a:rPr>
              <a:t>variant_tools</a:t>
            </a:r>
            <a:r>
              <a:rPr lang="en-US" sz="2800" dirty="0" smtClean="0">
                <a:solidFill>
                  <a:schemeClr val="accent1"/>
                </a:solidFill>
              </a:rPr>
              <a:t>)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" y="621137"/>
            <a:ext cx="8798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/>
          <p:cNvSpPr/>
          <p:nvPr/>
        </p:nvSpPr>
        <p:spPr>
          <a:xfrm>
            <a:off x="5581831" y="2145883"/>
            <a:ext cx="2524929" cy="170792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Private Repository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Variant Tools Repository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92914" y="1501852"/>
            <a:ext cx="4062754" cy="246125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Variant Tools Repository</a:t>
            </a:r>
            <a:endParaRPr lang="en-US" sz="2200" dirty="0"/>
          </a:p>
        </p:txBody>
      </p:sp>
      <p:pic>
        <p:nvPicPr>
          <p:cNvPr id="5" name="Picture 4" descr="Screen Shot 2014-06-15 at 12.2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38" y="4856999"/>
            <a:ext cx="1104900" cy="1384300"/>
          </a:xfrm>
          <a:prstGeom prst="rect">
            <a:avLst/>
          </a:prstGeom>
        </p:spPr>
      </p:pic>
      <p:pic>
        <p:nvPicPr>
          <p:cNvPr id="7" name="Picture 6" descr="Screen Shot 2014-06-15 at 12.3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52" y="4856999"/>
            <a:ext cx="2394518" cy="1213366"/>
          </a:xfrm>
          <a:prstGeom prst="rect">
            <a:avLst/>
          </a:prstGeom>
        </p:spPr>
      </p:pic>
      <p:sp>
        <p:nvSpPr>
          <p:cNvPr id="15" name="Document 14"/>
          <p:cNvSpPr/>
          <p:nvPr/>
        </p:nvSpPr>
        <p:spPr>
          <a:xfrm>
            <a:off x="1436273" y="3161359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15386" y="3786966"/>
            <a:ext cx="550319" cy="82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78935" y="3603766"/>
            <a:ext cx="785021" cy="1253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801938" y="3769569"/>
            <a:ext cx="547438" cy="786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cument 15"/>
          <p:cNvSpPr/>
          <p:nvPr/>
        </p:nvSpPr>
        <p:spPr>
          <a:xfrm>
            <a:off x="2445191" y="3260138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17" name="Document 16"/>
          <p:cNvSpPr/>
          <p:nvPr/>
        </p:nvSpPr>
        <p:spPr>
          <a:xfrm>
            <a:off x="5835740" y="3281910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18" name="Document 17"/>
          <p:cNvSpPr/>
          <p:nvPr/>
        </p:nvSpPr>
        <p:spPr>
          <a:xfrm>
            <a:off x="6663452" y="3339159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19" name="Document 18"/>
          <p:cNvSpPr/>
          <p:nvPr/>
        </p:nvSpPr>
        <p:spPr>
          <a:xfrm>
            <a:off x="3259547" y="3248166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23" name="Document 22"/>
          <p:cNvSpPr/>
          <p:nvPr/>
        </p:nvSpPr>
        <p:spPr>
          <a:xfrm>
            <a:off x="1443456" y="4723715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16356" y="4032754"/>
            <a:ext cx="1278183" cy="976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65705" y="3963110"/>
            <a:ext cx="3394399" cy="974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3637" y="3694759"/>
            <a:ext cx="3607847" cy="1070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3290035" y="2723110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29" name="Document 28"/>
          <p:cNvSpPr/>
          <p:nvPr/>
        </p:nvSpPr>
        <p:spPr>
          <a:xfrm>
            <a:off x="3861965" y="2392910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30" name="Document 29"/>
          <p:cNvSpPr/>
          <p:nvPr/>
        </p:nvSpPr>
        <p:spPr>
          <a:xfrm>
            <a:off x="7267470" y="2549326"/>
            <a:ext cx="571930" cy="3556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Pipeline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1784" y="1577469"/>
            <a:ext cx="3343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http:</a:t>
            </a:r>
            <a:r>
              <a:rPr lang="en-US" sz="1600" dirty="0" smtClean="0">
                <a:latin typeface="Consolas"/>
                <a:cs typeface="Consolas"/>
              </a:rPr>
              <a:t>//your-</a:t>
            </a:r>
            <a:r>
              <a:rPr lang="en-US" sz="1600" dirty="0" err="1" smtClean="0">
                <a:latin typeface="Consolas"/>
                <a:cs typeface="Consolas"/>
              </a:rPr>
              <a:t>url</a:t>
            </a:r>
            <a:r>
              <a:rPr lang="en-US" sz="1600" dirty="0" smtClean="0">
                <a:latin typeface="Consolas"/>
                <a:cs typeface="Consolas"/>
              </a:rPr>
              <a:t>/path-to-repo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910" y="931138"/>
            <a:ext cx="42458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http://</a:t>
            </a:r>
            <a:r>
              <a:rPr lang="en-US" sz="1600" dirty="0" smtClean="0">
                <a:latin typeface="Consolas"/>
                <a:cs typeface="Consolas"/>
              </a:rPr>
              <a:t>bioinformatics.mdanderson.org</a:t>
            </a:r>
          </a:p>
          <a:p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smtClean="0">
                <a:latin typeface="Consolas"/>
                <a:cs typeface="Consolas"/>
              </a:rPr>
              <a:t>Software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err="1">
                <a:latin typeface="Consolas"/>
                <a:cs typeface="Consolas"/>
              </a:rPr>
              <a:t>VariantTools</a:t>
            </a:r>
            <a:r>
              <a:rPr lang="en-US" sz="1600" dirty="0" smtClean="0">
                <a:latin typeface="Consolas"/>
                <a:cs typeface="Consolas"/>
              </a:rPr>
              <a:t>/repository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5384" y="6488668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Settings in global </a:t>
            </a:r>
            <a:r>
              <a:rPr lang="en-US" dirty="0" err="1" smtClean="0">
                <a:latin typeface="Consolas"/>
                <a:cs typeface="Consolas"/>
              </a:rPr>
              <a:t>site_options.py</a:t>
            </a:r>
            <a:r>
              <a:rPr lang="en-US" dirty="0" smtClean="0">
                <a:latin typeface="Consolas"/>
                <a:cs typeface="Consolas"/>
              </a:rPr>
              <a:t> or per-user </a:t>
            </a:r>
            <a:r>
              <a:rPr lang="en-US" dirty="0" err="1" smtClean="0">
                <a:latin typeface="Consolas"/>
                <a:cs typeface="Consolas"/>
              </a:rPr>
              <a:t>user_options.py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82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3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Galaxy pipeline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04573"/>
            <a:ext cx="8798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Variant Pipeline Tools Spec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103" y="565512"/>
            <a:ext cx="745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3" y="565512"/>
            <a:ext cx="745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989" y="565512"/>
            <a:ext cx="745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9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Allowed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user input</a:t>
            </a:r>
          </a:p>
          <a:p>
            <a:r>
              <a:rPr lang="en-US" dirty="0" smtClean="0"/>
              <a:t>Check availability </a:t>
            </a:r>
            <a:r>
              <a:rPr lang="en-US" dirty="0" smtClean="0"/>
              <a:t>and versions of </a:t>
            </a:r>
            <a:r>
              <a:rPr lang="en-US" dirty="0" smtClean="0"/>
              <a:t>commands</a:t>
            </a:r>
            <a:endParaRPr lang="en-US" dirty="0" smtClean="0"/>
          </a:p>
          <a:p>
            <a:r>
              <a:rPr lang="en-US" dirty="0"/>
              <a:t>Check or download required resources</a:t>
            </a:r>
          </a:p>
          <a:p>
            <a:r>
              <a:rPr lang="en-US" dirty="0" smtClean="0"/>
              <a:t>Execute arbitrary shell commands</a:t>
            </a:r>
          </a:p>
          <a:p>
            <a:r>
              <a:rPr lang="en-US" dirty="0" smtClean="0"/>
              <a:t>Execute variant </a:t>
            </a:r>
            <a:r>
              <a:rPr lang="en-US" dirty="0" smtClean="0"/>
              <a:t>tools-provided, third-party, or self-written actions (Python based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69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551" y="686032"/>
            <a:ext cx="879876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92" y="686032"/>
            <a:ext cx="879876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509" y="3514382"/>
            <a:ext cx="7775806" cy="954107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“</a:t>
            </a:r>
            <a:r>
              <a:rPr lang="en-US" sz="2800" dirty="0" err="1" smtClean="0">
                <a:solidFill>
                  <a:schemeClr val="accent1"/>
                </a:solidFill>
              </a:rPr>
              <a:t>vtools</a:t>
            </a:r>
            <a:r>
              <a:rPr lang="en-US" sz="2800" dirty="0" smtClean="0">
                <a:solidFill>
                  <a:schemeClr val="accent1"/>
                </a:solidFill>
              </a:rPr>
              <a:t> show actions” lists all built-in actions and actions defined for other online pipelines</a:t>
            </a:r>
          </a:p>
        </p:txBody>
      </p:sp>
    </p:spTree>
    <p:extLst>
      <p:ext uri="{BB962C8B-B14F-4D97-AF65-F5344CB8AC3E}">
        <p14:creationId xmlns:p14="http://schemas.microsoft.com/office/powerpoint/2010/main" val="247058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Flexible pipeline execution path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6329" y="3225098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rect Access Storage 4"/>
          <p:cNvSpPr/>
          <p:nvPr/>
        </p:nvSpPr>
        <p:spPr>
          <a:xfrm>
            <a:off x="836905" y="3018362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6" name="Direct Access Storage 5"/>
          <p:cNvSpPr/>
          <p:nvPr/>
        </p:nvSpPr>
        <p:spPr>
          <a:xfrm>
            <a:off x="2717393" y="3018362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endParaRPr lang="en-US" dirty="0"/>
          </a:p>
        </p:txBody>
      </p:sp>
      <p:sp>
        <p:nvSpPr>
          <p:cNvPr id="7" name="Direct Access Storage 6"/>
          <p:cNvSpPr/>
          <p:nvPr/>
        </p:nvSpPr>
        <p:spPr>
          <a:xfrm>
            <a:off x="4597881" y="3057741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endParaRPr lang="en-US" dirty="0"/>
          </a:p>
        </p:txBody>
      </p:sp>
      <p:sp>
        <p:nvSpPr>
          <p:cNvPr id="8" name="Direct Access Storage 7"/>
          <p:cNvSpPr/>
          <p:nvPr/>
        </p:nvSpPr>
        <p:spPr>
          <a:xfrm>
            <a:off x="4279900" y="4204446"/>
            <a:ext cx="1689100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16818" y="3254440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997306" y="3254440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77794" y="3283782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3319454" y="3845048"/>
            <a:ext cx="1025244" cy="78950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rect Access Storage 15"/>
          <p:cNvSpPr/>
          <p:nvPr/>
        </p:nvSpPr>
        <p:spPr>
          <a:xfrm>
            <a:off x="6478369" y="3038052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758282" y="3298483"/>
            <a:ext cx="855974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rect Access Storage 18"/>
          <p:cNvSpPr/>
          <p:nvPr/>
        </p:nvSpPr>
        <p:spPr>
          <a:xfrm>
            <a:off x="679400" y="4204446"/>
            <a:ext cx="1466954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 flipH="1">
            <a:off x="1279927" y="3727175"/>
            <a:ext cx="265828" cy="41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2101" y="29144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6329" y="4903378"/>
            <a:ext cx="252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without input </a:t>
            </a:r>
          </a:p>
          <a:p>
            <a:r>
              <a:rPr lang="en-US" dirty="0" smtClean="0"/>
              <a:t>(e.g. download resource)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58282" y="3018326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5762" y="4912314"/>
            <a:ext cx="360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or submitted task</a:t>
            </a:r>
          </a:p>
          <a:p>
            <a:r>
              <a:rPr lang="en-US" dirty="0" smtClean="0"/>
              <a:t>(e.g. long or resource intensive step)</a:t>
            </a:r>
            <a:endParaRPr lang="en-US" dirty="0"/>
          </a:p>
        </p:txBody>
      </p:sp>
      <p:sp>
        <p:nvSpPr>
          <p:cNvPr id="27" name="Curved Down Arrow 26"/>
          <p:cNvSpPr/>
          <p:nvPr/>
        </p:nvSpPr>
        <p:spPr>
          <a:xfrm>
            <a:off x="1383328" y="2405925"/>
            <a:ext cx="3756032" cy="612401"/>
          </a:xfrm>
          <a:prstGeom prst="curvedDownArrow">
            <a:avLst>
              <a:gd name="adj1" fmla="val 28486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6319" y="1909583"/>
            <a:ext cx="244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from another step</a:t>
            </a:r>
            <a:endParaRPr lang="en-US" dirty="0"/>
          </a:p>
        </p:txBody>
      </p:sp>
      <p:sp>
        <p:nvSpPr>
          <p:cNvPr id="29" name="Direct Access Storage 28"/>
          <p:cNvSpPr/>
          <p:nvPr/>
        </p:nvSpPr>
        <p:spPr>
          <a:xfrm>
            <a:off x="6474570" y="1520223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6911572" y="2278915"/>
            <a:ext cx="262006" cy="739447"/>
          </a:xfrm>
          <a:prstGeom prst="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/>
          <p:cNvSpPr/>
          <p:nvPr/>
        </p:nvSpPr>
        <p:spPr>
          <a:xfrm>
            <a:off x="8614256" y="3097120"/>
            <a:ext cx="433750" cy="6497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758282" y="1772523"/>
            <a:ext cx="855974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58282" y="1465630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6" name="Magnetic Disk 35"/>
          <p:cNvSpPr/>
          <p:nvPr/>
        </p:nvSpPr>
        <p:spPr>
          <a:xfrm>
            <a:off x="8614256" y="1520223"/>
            <a:ext cx="433750" cy="6497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-Up Arrow 31"/>
          <p:cNvSpPr/>
          <p:nvPr/>
        </p:nvSpPr>
        <p:spPr>
          <a:xfrm>
            <a:off x="5980863" y="3786320"/>
            <a:ext cx="1251601" cy="8362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5234" y="2326534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6831" y="1250265"/>
            <a:ext cx="7226591" cy="1250265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bg2">
                <a:lumMod val="90000"/>
                <a:alpha val="1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6830" y="2596037"/>
            <a:ext cx="7226591" cy="1250265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bg2">
                <a:lumMod val="90000"/>
                <a:alpha val="1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Execution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1693427" y="1589714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 </a:t>
            </a:r>
            <a:endParaRPr lang="en-US" dirty="0"/>
          </a:p>
        </p:txBody>
      </p:sp>
      <p:sp>
        <p:nvSpPr>
          <p:cNvPr id="5" name="Direct Access Storage 4"/>
          <p:cNvSpPr/>
          <p:nvPr/>
        </p:nvSpPr>
        <p:spPr>
          <a:xfrm>
            <a:off x="3573915" y="1629093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 </a:t>
            </a:r>
            <a:endParaRPr lang="en-US" dirty="0"/>
          </a:p>
        </p:txBody>
      </p:sp>
      <p:sp>
        <p:nvSpPr>
          <p:cNvPr id="6" name="Direct Access Storage 5"/>
          <p:cNvSpPr/>
          <p:nvPr/>
        </p:nvSpPr>
        <p:spPr>
          <a:xfrm>
            <a:off x="2968659" y="2876608"/>
            <a:ext cx="2244141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973340" y="1825792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53828" y="1855134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5400000">
            <a:off x="2147695" y="2623912"/>
            <a:ext cx="1019713" cy="408321"/>
          </a:xfrm>
          <a:prstGeom prst="bentUpArrow">
            <a:avLst>
              <a:gd name="adj1" fmla="val 43195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92852" y="1825792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6095" y="1284182"/>
            <a:ext cx="103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Job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6831" y="2596037"/>
            <a:ext cx="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Job</a:t>
            </a:r>
            <a:endParaRPr lang="en-US" dirty="0"/>
          </a:p>
        </p:txBody>
      </p:sp>
      <p:sp>
        <p:nvSpPr>
          <p:cNvPr id="16" name="Direct Access Storage 15"/>
          <p:cNvSpPr/>
          <p:nvPr/>
        </p:nvSpPr>
        <p:spPr>
          <a:xfrm>
            <a:off x="5454403" y="1653514"/>
            <a:ext cx="1279913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 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>
            <a:off x="5306379" y="2465883"/>
            <a:ext cx="802105" cy="82144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113" y="4474695"/>
            <a:ext cx="8238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Step 1 forks a separate process or job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Step 4 runs in background or as a separated job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Step 2 and 4 runs in parallel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Step 3 waits for the completion of step 4 if it needs an output from step 4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734316" y="1884476"/>
            <a:ext cx="600575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Fault-tolerant Execution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3198" y="2396450"/>
            <a:ext cx="462738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rect Access Storage 4"/>
          <p:cNvSpPr/>
          <p:nvPr/>
        </p:nvSpPr>
        <p:spPr>
          <a:xfrm>
            <a:off x="905937" y="2189714"/>
            <a:ext cx="1495484" cy="689123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22120" y="2425599"/>
            <a:ext cx="669456" cy="246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335" y="20562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2196" y="2126063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8987" y="1242288"/>
            <a:ext cx="4891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execution unit signature</a:t>
            </a:r>
            <a:r>
              <a:rPr lang="en-US" dirty="0" smtClean="0"/>
              <a:t> consists of</a:t>
            </a:r>
          </a:p>
          <a:p>
            <a:pPr marL="342900" indent="-342900">
              <a:buAutoNum type="arabicPeriod"/>
            </a:pPr>
            <a:r>
              <a:rPr lang="en-US" dirty="0" smtClean="0"/>
              <a:t>Signature of input 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Signature of output 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Command used to generate output from input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With information on</a:t>
            </a:r>
          </a:p>
          <a:p>
            <a:pPr marL="342900" indent="-342900">
              <a:buAutoNum type="arabicPeriod"/>
            </a:pPr>
            <a:r>
              <a:rPr lang="en-US" dirty="0" smtClean="0"/>
              <a:t>Start and end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Standard and error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921" y="4638100"/>
            <a:ext cx="8192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Any step that has been successfully executed will be ignored or re-executed automatically if the pipeline is re-run because of user interruption, system failure, change of input or  resource files, or change of pipeline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Intermediate files could be replaced by their signature to reduce disk usage (action </a:t>
            </a:r>
            <a:r>
              <a:rPr lang="en-US" sz="2000" dirty="0" err="1" smtClean="0">
                <a:latin typeface="Consolas"/>
                <a:cs typeface="Consolas"/>
              </a:rPr>
              <a:t>RemoveIntermediateFiles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33431" y="2306187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5865" y="1357029"/>
            <a:ext cx="3271945" cy="1774577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bg2">
                <a:lumMod val="90000"/>
                <a:alpha val="1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865" y="132766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8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Why yet another pipeline tool?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563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comprehensive RNA </a:t>
            </a:r>
            <a:r>
              <a:rPr lang="en-US" sz="3200" dirty="0" err="1" smtClean="0"/>
              <a:t>Seq</a:t>
            </a:r>
            <a:r>
              <a:rPr lang="en-US" sz="3200" dirty="0" smtClean="0"/>
              <a:t> analysis pipeline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82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>
            <a:off x="2956076" y="1559304"/>
            <a:ext cx="4509" cy="29512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9" idx="0"/>
          </p:cNvCxnSpPr>
          <p:nvPr/>
        </p:nvCxnSpPr>
        <p:spPr>
          <a:xfrm>
            <a:off x="2960585" y="2373117"/>
            <a:ext cx="8760" cy="31376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0" idx="0"/>
          </p:cNvCxnSpPr>
          <p:nvPr/>
        </p:nvCxnSpPr>
        <p:spPr>
          <a:xfrm>
            <a:off x="2969345" y="3194089"/>
            <a:ext cx="5975" cy="29525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7640" y="4234437"/>
            <a:ext cx="47970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2505" y="5815892"/>
            <a:ext cx="4792142" cy="812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>
            <a:off x="717640" y="4220307"/>
            <a:ext cx="0" cy="38214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0"/>
          </p:cNvCxnSpPr>
          <p:nvPr/>
        </p:nvCxnSpPr>
        <p:spPr>
          <a:xfrm>
            <a:off x="2316722" y="4234437"/>
            <a:ext cx="0" cy="36801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3990930" y="4220307"/>
            <a:ext cx="0" cy="38214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0"/>
          </p:cNvCxnSpPr>
          <p:nvPr/>
        </p:nvCxnSpPr>
        <p:spPr>
          <a:xfrm flipH="1">
            <a:off x="5498506" y="4234437"/>
            <a:ext cx="3312" cy="36801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5320" y="5824020"/>
            <a:ext cx="15231" cy="36440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150" y="0"/>
            <a:ext cx="9144000" cy="1068917"/>
          </a:xfrm>
        </p:spPr>
        <p:txBody>
          <a:bodyPr/>
          <a:lstStyle/>
          <a:p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analysis work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1121" y="2002353"/>
            <a:ext cx="8515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3978" y="2817907"/>
            <a:ext cx="15942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Tophat</a:t>
            </a:r>
            <a:r>
              <a:rPr lang="en-US" dirty="0" smtClean="0"/>
              <a:t>/Bowtie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2800" y="3637237"/>
            <a:ext cx="174165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Samtools</a:t>
            </a:r>
            <a:r>
              <a:rPr lang="en-US" dirty="0" smtClean="0"/>
              <a:t>, Picard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2" y="5200580"/>
            <a:ext cx="81304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RSeQC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879" y="5200580"/>
            <a:ext cx="69762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GATK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1792" y="5195501"/>
            <a:ext cx="7096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htseq</a:t>
            </a:r>
            <a:endParaRPr lang="en-US" dirty="0"/>
          </a:p>
        </p:txBody>
      </p:sp>
      <p:sp>
        <p:nvSpPr>
          <p:cNvPr id="15" name="Data 14"/>
          <p:cNvSpPr/>
          <p:nvPr/>
        </p:nvSpPr>
        <p:spPr>
          <a:xfrm>
            <a:off x="2192740" y="1050522"/>
            <a:ext cx="1526672" cy="508782"/>
          </a:xfrm>
          <a:prstGeom prst="flowChartInputOutp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FASTQ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2338369" y="1854424"/>
            <a:ext cx="1244431" cy="51869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Quality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2364712" y="2686886"/>
            <a:ext cx="1209266" cy="50720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2359519" y="3489346"/>
            <a:ext cx="1231602" cy="51722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Post-processing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95424" y="4602450"/>
            <a:ext cx="1244431" cy="55428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Alignment Quality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1694506" y="4602451"/>
            <a:ext cx="1244431" cy="55428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Fusion Detection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3368714" y="4602451"/>
            <a:ext cx="1244431" cy="55428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Exon and Gene 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4876290" y="4602451"/>
            <a:ext cx="1244431" cy="55428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Variant Calling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2368335" y="6188424"/>
            <a:ext cx="1244431" cy="559318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 Submission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20" idx="2"/>
          </p:cNvCxnSpPr>
          <p:nvPr/>
        </p:nvCxnSpPr>
        <p:spPr>
          <a:xfrm>
            <a:off x="2975320" y="4006569"/>
            <a:ext cx="0" cy="2137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1" idx="2"/>
          </p:cNvCxnSpPr>
          <p:nvPr/>
        </p:nvCxnSpPr>
        <p:spPr>
          <a:xfrm>
            <a:off x="717640" y="5156733"/>
            <a:ext cx="4865" cy="66728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16722" y="5169561"/>
            <a:ext cx="0" cy="65445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3" idx="2"/>
          </p:cNvCxnSpPr>
          <p:nvPr/>
        </p:nvCxnSpPr>
        <p:spPr>
          <a:xfrm>
            <a:off x="3990930" y="5156733"/>
            <a:ext cx="13384" cy="66728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4" idx="2"/>
          </p:cNvCxnSpPr>
          <p:nvPr/>
        </p:nvCxnSpPr>
        <p:spPr>
          <a:xfrm>
            <a:off x="5498506" y="5156733"/>
            <a:ext cx="16141" cy="66728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9864" y="5169561"/>
            <a:ext cx="155694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Tophat</a:t>
            </a:r>
            <a:r>
              <a:rPr lang="en-US" dirty="0" smtClean="0"/>
              <a:t>-fusion</a:t>
            </a:r>
          </a:p>
          <a:p>
            <a:r>
              <a:rPr lang="en-US" dirty="0" err="1" smtClean="0"/>
              <a:t>Oncofuse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35363" y="841748"/>
            <a:ext cx="2983487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pipeline consists of 70 steps to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input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availability and version of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Download resources from NCBI,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iGenome</a:t>
            </a:r>
            <a:r>
              <a:rPr lang="en-US" dirty="0" smtClean="0"/>
              <a:t> and UCSC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Prepare resources in various formats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Quality control of inputs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Test-alignment using a subset of samples to determine parameter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Execute commands sequentially and in parallel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Quality control of outputs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a summary report in HTML format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a deliverable compressed archive.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e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91" y="738346"/>
            <a:ext cx="5641466" cy="7320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12"/>
            <a:ext cx="9143999" cy="1074088"/>
          </a:xfrm>
        </p:spPr>
        <p:txBody>
          <a:bodyPr/>
          <a:lstStyle/>
          <a:p>
            <a:r>
              <a:rPr lang="en-US" dirty="0" smtClean="0"/>
              <a:t>Monitor the Progress of Jobs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4460" y="3643306"/>
            <a:ext cx="14545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profile was used to adjust the flow of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8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RNA </a:t>
            </a:r>
            <a:r>
              <a:rPr lang="en-US" dirty="0" err="1" smtClean="0"/>
              <a:t>Seq</a:t>
            </a:r>
            <a:r>
              <a:rPr lang="en-US" dirty="0" smtClean="0"/>
              <a:t>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266" y="843794"/>
            <a:ext cx="6135980" cy="6336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95" y="843794"/>
            <a:ext cx="6135980" cy="63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698" y="1972823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Technical Details</a:t>
            </a:r>
            <a:br>
              <a:rPr lang="en-US" sz="3200" dirty="0" smtClean="0"/>
            </a:br>
            <a:r>
              <a:rPr lang="en-US" sz="1800" dirty="0" smtClean="0"/>
              <a:t>(Please feel </a:t>
            </a:r>
            <a:r>
              <a:rPr lang="en-US" sz="1800" dirty="0" smtClean="0"/>
              <a:t>free to leave if you are not technically oriented)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4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style spec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237724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 Copyright ...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[pipeline description]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description=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human_hg19_description=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Mouse_mm10_description=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[*_1]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action=</a:t>
            </a:r>
            <a:r>
              <a:rPr lang="en-US" dirty="0" err="1" smtClean="0">
                <a:latin typeface="Consolas"/>
                <a:cs typeface="Consolas"/>
              </a:rPr>
              <a:t>CheckVariantToolsVersion</a:t>
            </a:r>
            <a:r>
              <a:rPr lang="en-US" dirty="0" smtClean="0">
                <a:latin typeface="Consolas"/>
                <a:cs typeface="Consolas"/>
              </a:rPr>
              <a:t>(‘2.5.0’)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omment=Environment: Check the version of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variant tools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[human_hg19_10]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action=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comment=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smtClean="0">
                <a:latin typeface="Consolas"/>
                <a:cs typeface="Consolas"/>
              </a:rPr>
              <a:t>human_hg19_20]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input=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action=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omment=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[mouse_mm10_10]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Action=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8836" y="1368433"/>
            <a:ext cx="3022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One spec file can define multiple pipelines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Extended </a:t>
            </a:r>
            <a:r>
              <a:rPr lang="en-US" dirty="0" err="1" smtClean="0"/>
              <a:t>ini</a:t>
            </a:r>
            <a:r>
              <a:rPr lang="en-US" dirty="0" smtClean="0"/>
              <a:t> format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# as comment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Values can span multiple lines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Description and comment are part of the pipelines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Pipeline steps are defined in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8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497294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# Copyright ...</a:t>
            </a:r>
          </a:p>
          <a:p>
            <a:pPr marL="0" indent="0">
              <a:buNone/>
            </a:pPr>
            <a:endParaRPr lang="en-US" sz="15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[DEFAULT]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j</a:t>
            </a:r>
            <a:r>
              <a:rPr lang="en-US" sz="1500" dirty="0" smtClean="0">
                <a:latin typeface="Consolas"/>
                <a:cs typeface="Consolas"/>
              </a:rPr>
              <a:t>ava=java</a:t>
            </a:r>
          </a:p>
          <a:p>
            <a:pPr marL="0" indent="0">
              <a:buNone/>
            </a:pPr>
            <a:r>
              <a:rPr lang="en-US" sz="1500" dirty="0" err="1" smtClean="0">
                <a:latin typeface="Consolas"/>
                <a:cs typeface="Consolas"/>
              </a:rPr>
              <a:t>java_comment</a:t>
            </a:r>
            <a:r>
              <a:rPr lang="en-US" sz="1500" dirty="0" smtClean="0">
                <a:latin typeface="Consolas"/>
                <a:cs typeface="Consolas"/>
              </a:rPr>
              <a:t>=Full path to java if java not in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$PATH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nsolas"/>
                <a:cs typeface="Consolas"/>
              </a:rPr>
              <a:t>gatk_path</a:t>
            </a:r>
            <a:r>
              <a:rPr lang="en-US" sz="15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sz="1500" dirty="0" err="1" smtClean="0">
                <a:latin typeface="Consolas"/>
                <a:cs typeface="Consolas"/>
              </a:rPr>
              <a:t>gatk_ath</a:t>
            </a:r>
            <a:r>
              <a:rPr lang="en-US" sz="1500" dirty="0" smtClean="0">
                <a:latin typeface="Consolas"/>
                <a:cs typeface="Consolas"/>
              </a:rPr>
              <a:t>=Path to GATK (with </a:t>
            </a:r>
            <a:r>
              <a:rPr lang="en-US" sz="1500" dirty="0" err="1" smtClean="0">
                <a:latin typeface="Consolas"/>
                <a:cs typeface="Consolas"/>
              </a:rPr>
              <a:t>GenomeAnalysisTK.jar</a:t>
            </a:r>
            <a:r>
              <a:rPr lang="en-US" sz="15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[human_hg19_10]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Action=</a:t>
            </a:r>
            <a:r>
              <a:rPr lang="en-US" sz="1500" dirty="0" err="1" smtClean="0">
                <a:latin typeface="Consolas"/>
                <a:cs typeface="Consolas"/>
              </a:rPr>
              <a:t>CheckOutput</a:t>
            </a:r>
            <a:r>
              <a:rPr lang="en-US" sz="1500" dirty="0" smtClean="0">
                <a:latin typeface="Consolas"/>
                <a:cs typeface="Consolas"/>
              </a:rPr>
              <a:t>(‘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%(java)s </a:t>
            </a:r>
            <a:r>
              <a:rPr lang="en-US" sz="1500" dirty="0" smtClean="0">
                <a:latin typeface="Consolas"/>
                <a:cs typeface="Consolas"/>
              </a:rPr>
              <a:t>–version’, ‘1.7.0’)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comment=Check version of java version 1.7.0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 smtClean="0">
                <a:latin typeface="Consolas"/>
                <a:cs typeface="Consolas"/>
              </a:rPr>
              <a:t>human_hg19_20]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Action=</a:t>
            </a:r>
            <a:r>
              <a:rPr lang="en-US" sz="1500" dirty="0" err="1" smtClean="0">
                <a:latin typeface="Consolas"/>
                <a:cs typeface="Consolas"/>
              </a:rPr>
              <a:t>RunCommand</a:t>
            </a:r>
            <a:r>
              <a:rPr lang="en-US" sz="1500" dirty="0" smtClean="0">
                <a:latin typeface="Consolas"/>
                <a:cs typeface="Consolas"/>
              </a:rPr>
              <a:t>(‘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%(java)s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-jar 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%(</a:t>
            </a:r>
            <a:r>
              <a:rPr lang="en-US" sz="1500" dirty="0" err="1" smtClean="0">
                <a:solidFill>
                  <a:srgbClr val="FF0000"/>
                </a:solidFill>
                <a:latin typeface="Consolas"/>
                <a:cs typeface="Consolas"/>
              </a:rPr>
              <a:t>gatk_path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)s</a:t>
            </a:r>
            <a:r>
              <a:rPr lang="en-US" sz="1500" dirty="0" smtClean="0">
                <a:latin typeface="Consolas"/>
                <a:cs typeface="Consolas"/>
              </a:rPr>
              <a:t>/</a:t>
            </a:r>
            <a:r>
              <a:rPr lang="en-US" sz="1500" dirty="0" err="1" smtClean="0">
                <a:latin typeface="Consolas"/>
                <a:cs typeface="Consolas"/>
              </a:rPr>
              <a:t>GenomeAnalysisTK.jar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…’)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Comment=Execute GATK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8836" y="1368433"/>
            <a:ext cx="302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Command line arguments are defined in section DEFAULT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</a:t>
            </a:r>
            <a:r>
              <a:rPr lang="en-US" dirty="0" smtClean="0"/>
              <a:t>values can be provided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Value %(NAME)s are replaced with default value or command line argument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% in other places should be written as %% </a:t>
            </a:r>
          </a:p>
        </p:txBody>
      </p:sp>
    </p:spTree>
    <p:extLst>
      <p:ext uri="{BB962C8B-B14F-4D97-AF65-F5344CB8AC3E}">
        <p14:creationId xmlns:p14="http://schemas.microsoft.com/office/powerpoint/2010/main" val="414064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497294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[</a:t>
            </a:r>
            <a:r>
              <a:rPr lang="en-US" sz="1500" dirty="0">
                <a:latin typeface="Consolas"/>
                <a:cs typeface="Consolas"/>
              </a:rPr>
              <a:t>pipeline description]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IGENOME_RESOURCE_DIR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${LOCAL_RESOURCE}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/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pipeline_resource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iGenome</a:t>
            </a: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IGENOME_URL=</a:t>
            </a:r>
            <a:r>
              <a:rPr lang="en-US" sz="1500" dirty="0">
                <a:latin typeface="Consolas"/>
                <a:cs typeface="Consolas"/>
              </a:rPr>
              <a:t>ftp://igenome:G3nom3s4u@ussd</a:t>
            </a:r>
            <a:r>
              <a:rPr lang="en-US" sz="1500" dirty="0" smtClean="0">
                <a:latin typeface="Consolas"/>
                <a:cs typeface="Consolas"/>
              </a:rPr>
              <a:t>-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ftp.illumina.com</a:t>
            </a:r>
            <a:r>
              <a:rPr lang="en-US" sz="1500" dirty="0">
                <a:latin typeface="Consolas"/>
                <a:cs typeface="Consolas"/>
              </a:rPr>
              <a:t>/Homo_sapiens/UCSC/hg19</a:t>
            </a:r>
            <a:r>
              <a:rPr lang="en-US" sz="15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Homo_sapiens_UCSC_hg19</a:t>
            </a:r>
            <a:r>
              <a:rPr lang="en-US" sz="1500" dirty="0">
                <a:latin typeface="Consolas"/>
                <a:cs typeface="Consolas"/>
              </a:rPr>
              <a:t>.tar.gz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[</a:t>
            </a:r>
            <a:r>
              <a:rPr lang="en-US" sz="1500" dirty="0">
                <a:latin typeface="Consolas"/>
                <a:cs typeface="Consolas"/>
              </a:rPr>
              <a:t>human_hg19_100]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action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 err="1">
                <a:latin typeface="Consolas"/>
                <a:cs typeface="Consolas"/>
              </a:rPr>
              <a:t>DownloadResource</a:t>
            </a:r>
            <a:r>
              <a:rPr lang="en-US" sz="1500" dirty="0">
                <a:latin typeface="Consolas"/>
                <a:cs typeface="Consolas"/>
              </a:rPr>
              <a:t>(resource='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${IGENOME_URL}</a:t>
            </a:r>
            <a:r>
              <a:rPr lang="en-US" sz="1500" dirty="0">
                <a:latin typeface="Consolas"/>
                <a:cs typeface="Consolas"/>
              </a:rPr>
              <a:t>',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dest_dir</a:t>
            </a:r>
            <a:r>
              <a:rPr lang="en-US" sz="1500" dirty="0">
                <a:latin typeface="Consolas"/>
                <a:cs typeface="Consolas"/>
              </a:rPr>
              <a:t>="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${IGENOME_RESOURCE_DIR}</a:t>
            </a:r>
            <a:r>
              <a:rPr lang="en-US" sz="1500" dirty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[human_hg19_440]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input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${INPUT300}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action=</a:t>
            </a:r>
            <a:r>
              <a:rPr lang="en-US" sz="1500" dirty="0" err="1">
                <a:latin typeface="Consolas"/>
                <a:cs typeface="Consolas"/>
              </a:rPr>
              <a:t>RunCommand</a:t>
            </a:r>
            <a:r>
              <a:rPr lang="en-US" sz="1500" dirty="0">
                <a:latin typeface="Consolas"/>
                <a:cs typeface="Consolas"/>
              </a:rPr>
              <a:t>('tophat2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--</a:t>
            </a:r>
            <a:r>
              <a:rPr lang="en-US" sz="1500" dirty="0" err="1">
                <a:latin typeface="Consolas"/>
                <a:cs typeface="Consolas"/>
              </a:rPr>
              <a:t>zpacker</a:t>
            </a:r>
            <a:r>
              <a:rPr lang="en-US" sz="1500" dirty="0">
                <a:latin typeface="Consolas"/>
                <a:cs typeface="Consolas"/>
              </a:rPr>
              <a:t> 0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-no-coverage-search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-</a:t>
            </a:r>
            <a:r>
              <a:rPr lang="en-US" sz="1500" dirty="0">
                <a:latin typeface="Consolas"/>
                <a:cs typeface="Consolas"/>
              </a:rPr>
              <a:t>-</a:t>
            </a:r>
            <a:r>
              <a:rPr lang="en-US" sz="1500" dirty="0" err="1">
                <a:latin typeface="Consolas"/>
                <a:cs typeface="Consolas"/>
              </a:rPr>
              <a:t>num</a:t>
            </a:r>
            <a:r>
              <a:rPr lang="en-US" sz="1500" dirty="0">
                <a:latin typeface="Consolas"/>
                <a:cs typeface="Consolas"/>
              </a:rPr>
              <a:t>-threads 8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--GTF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${GENES_CHR_GTF}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--segment-length </a:t>
            </a:r>
            <a:r>
              <a:rPr lang="en-US" sz="1500" dirty="0" smtClean="0">
                <a:latin typeface="Consolas"/>
                <a:cs typeface="Consolas"/>
              </a:rPr>
              <a:t>25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...’)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8836" y="982421"/>
            <a:ext cx="302212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Pipeline variables keep runtime information of pipelines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Value %{NAME} are replaced with value of pipeline variable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Variables such as CMD_INPUT, CMD_OUTPUT are pre-defined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Variables such as INPUT300 are set during the </a:t>
            </a:r>
            <a:r>
              <a:rPr lang="en-US" dirty="0" smtClean="0"/>
              <a:t>execution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Variables can be defined by pipeline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497294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[human_hg19_1]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action=</a:t>
            </a:r>
            <a:r>
              <a:rPr lang="en-US" sz="1500" dirty="0" err="1">
                <a:latin typeface="Consolas"/>
                <a:cs typeface="Consolas"/>
              </a:rPr>
              <a:t>TerminateIf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cond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${OUTPUT_DIR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: not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   OUTPUT_DIR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or </a:t>
            </a:r>
            <a:r>
              <a:rPr lang="en-US" sz="1500" dirty="0" err="1">
                <a:solidFill>
                  <a:srgbClr val="FF0000"/>
                </a:solidFill>
                <a:latin typeface="Consolas"/>
                <a:cs typeface="Consolas"/>
              </a:rPr>
              <a:t>os.path.isfile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(OUTPUT_DIR)}</a:t>
            </a:r>
            <a:r>
              <a:rPr lang="en-US" sz="15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message='Please specify an output </a:t>
            </a:r>
            <a:r>
              <a:rPr lang="en-US" sz="1500" dirty="0" smtClean="0">
                <a:latin typeface="Consolas"/>
                <a:cs typeface="Consolas"/>
              </a:rPr>
              <a:t>directory’)</a:t>
            </a:r>
            <a:endParaRPr lang="en-US"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[</a:t>
            </a:r>
            <a:r>
              <a:rPr lang="en-US" sz="1500" dirty="0">
                <a:latin typeface="Consolas"/>
                <a:cs typeface="Consolas"/>
              </a:rPr>
              <a:t>human_hg19_440]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input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${INPUT300}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action=</a:t>
            </a:r>
            <a:r>
              <a:rPr lang="en-US" sz="1500" dirty="0" err="1">
                <a:latin typeface="Consolas"/>
                <a:cs typeface="Consolas"/>
              </a:rPr>
              <a:t>RunCommand</a:t>
            </a:r>
            <a:r>
              <a:rPr lang="en-US" sz="1500" dirty="0">
                <a:latin typeface="Consolas"/>
                <a:cs typeface="Consolas"/>
              </a:rPr>
              <a:t>('tophat2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-</a:t>
            </a:r>
            <a:r>
              <a:rPr lang="en-US" sz="1500" dirty="0">
                <a:latin typeface="Consolas"/>
                <a:cs typeface="Consolas"/>
              </a:rPr>
              <a:t>-segment-length </a:t>
            </a:r>
            <a:r>
              <a:rPr lang="en-US" sz="1500" dirty="0" smtClean="0">
                <a:latin typeface="Consolas"/>
                <a:cs typeface="Consolas"/>
              </a:rPr>
              <a:t>25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dirty="0">
                <a:latin typeface="Consolas"/>
                <a:cs typeface="Consolas"/>
              </a:rPr>
              <a:t>${REFERENCE_DIR}/</a:t>
            </a:r>
            <a:r>
              <a:rPr lang="en-US" sz="1500" dirty="0" err="1">
                <a:latin typeface="Consolas"/>
                <a:cs typeface="Consolas"/>
              </a:rPr>
              <a:t>BowtieIndex</a:t>
            </a:r>
            <a:r>
              <a:rPr lang="en-US" sz="1500" dirty="0">
                <a:latin typeface="Consolas"/>
                <a:cs typeface="Consolas"/>
              </a:rPr>
              <a:t>/genome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${INPUT: ','.join(sorted([x for x in INPUT if '_R1_' in x]))}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500" dirty="0" smtClean="0">
                <a:solidFill>
                  <a:srgbClr val="FF0000"/>
                </a:solidFill>
                <a:latin typeface="Consolas"/>
                <a:cs typeface="Consolas"/>
              </a:rPr>
              <a:t>$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{INPUT: ','.join(sorted([x for x in INPUT if '_R2_' in x]))}</a:t>
            </a:r>
            <a:r>
              <a:rPr lang="en-US" sz="1500" dirty="0">
                <a:latin typeface="Consolas"/>
                <a:cs typeface="Consolas"/>
              </a:rPr>
              <a:t>',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output='${ALIGNMENT_OUT}/</a:t>
            </a:r>
            <a:r>
              <a:rPr lang="en-US" sz="1500" dirty="0" err="1" smtClean="0">
                <a:latin typeface="Consolas"/>
                <a:cs typeface="Consolas"/>
              </a:rPr>
              <a:t>accepted_hits.bam</a:t>
            </a:r>
            <a:r>
              <a:rPr lang="en-US" sz="1500" dirty="0" smtClean="0">
                <a:latin typeface="Consolas"/>
                <a:cs typeface="Consolas"/>
              </a:rPr>
              <a:t>’)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8836" y="1368433"/>
            <a:ext cx="30221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Lambda function provides an extremely flexible way to use pipeline variables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basic understanding of Python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Lambda functions with 0, 1, or more parameters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7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input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602681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[human_hg19_201]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input=${CMD_INPUT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nsolas"/>
                <a:cs typeface="Consolas"/>
              </a:rPr>
              <a:t>input_emitter</a:t>
            </a:r>
            <a:r>
              <a:rPr lang="en-US" sz="1500" dirty="0" smtClean="0">
                <a:latin typeface="Consolas"/>
                <a:cs typeface="Consolas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nsolas"/>
                <a:cs typeface="Consolas"/>
              </a:rPr>
              <a:t>SkipIf</a:t>
            </a:r>
            <a:r>
              <a:rPr lang="en-US" sz="1500" dirty="0" smtClean="0">
                <a:latin typeface="Consolas"/>
                <a:cs typeface="Consolas"/>
              </a:rPr>
              <a:t>(</a:t>
            </a:r>
            <a:r>
              <a:rPr lang="en-US" sz="1500" dirty="0">
                <a:latin typeface="Consolas"/>
                <a:cs typeface="Consolas"/>
              </a:rPr>
              <a:t>select=${: %(sampling)s </a:t>
            </a:r>
            <a:r>
              <a:rPr lang="en-US" sz="1500" dirty="0" smtClean="0">
                <a:latin typeface="Consolas"/>
                <a:cs typeface="Consolas"/>
              </a:rPr>
              <a:t>== </a:t>
            </a:r>
            <a:r>
              <a:rPr lang="en-US" sz="1500" dirty="0">
                <a:latin typeface="Consolas"/>
                <a:cs typeface="Consolas"/>
              </a:rPr>
              <a:t>0})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Action= …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comment=Draw a subse</a:t>
            </a:r>
            <a:r>
              <a:rPr lang="en-US" sz="1500" dirty="0" smtClean="0">
                <a:latin typeface="Consolas"/>
                <a:cs typeface="Consolas"/>
              </a:rPr>
              <a:t>t of samples if parameter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--sampling is defined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[align_200]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input_emitter</a:t>
            </a:r>
            <a:r>
              <a:rPr lang="en-US" sz="1600" dirty="0">
                <a:latin typeface="Consolas"/>
                <a:cs typeface="Consolas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EmitInput</a:t>
            </a:r>
            <a:r>
              <a:rPr lang="en-US" sz="1600" dirty="0">
                <a:latin typeface="Consolas"/>
                <a:cs typeface="Consolas"/>
              </a:rPr>
              <a:t>(select=['bam', '</a:t>
            </a:r>
            <a:r>
              <a:rPr lang="en-US" sz="1600" dirty="0" err="1">
                <a:latin typeface="Consolas"/>
                <a:cs typeface="Consolas"/>
              </a:rPr>
              <a:t>sam</a:t>
            </a:r>
            <a:r>
              <a:rPr lang="en-US" sz="1600" dirty="0">
                <a:latin typeface="Consolas"/>
                <a:cs typeface="Consolas"/>
              </a:rPr>
              <a:t>'], </a:t>
            </a:r>
            <a:r>
              <a:rPr lang="en-US" sz="1600" dirty="0" err="1">
                <a:latin typeface="Consolas"/>
                <a:cs typeface="Consolas"/>
              </a:rPr>
              <a:t>pass_unselected</a:t>
            </a:r>
            <a:r>
              <a:rPr lang="en-US" sz="1600" dirty="0">
                <a:latin typeface="Consolas"/>
                <a:cs typeface="Consolas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comment=Convert bam files to paired </a:t>
            </a:r>
            <a:r>
              <a:rPr lang="en-US" sz="1600" dirty="0" err="1">
                <a:latin typeface="Consolas"/>
                <a:cs typeface="Consolas"/>
              </a:rPr>
              <a:t>fastq</a:t>
            </a:r>
            <a:r>
              <a:rPr lang="en-US" sz="1600" dirty="0">
                <a:latin typeface="Consolas"/>
                <a:cs typeface="Consolas"/>
              </a:rPr>
              <a:t> files if the input is in bam/</a:t>
            </a:r>
            <a:r>
              <a:rPr lang="en-US" sz="1600" dirty="0" err="1">
                <a:latin typeface="Consolas"/>
                <a:cs typeface="Consolas"/>
              </a:rPr>
              <a:t>sam</a:t>
            </a:r>
            <a:r>
              <a:rPr lang="en-US" sz="1600" dirty="0">
                <a:latin typeface="Consolas"/>
                <a:cs typeface="Consolas"/>
              </a:rPr>
              <a:t> format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sz="1600" dirty="0">
                <a:latin typeface="Consolas"/>
                <a:cs typeface="Consolas"/>
              </a:rPr>
              <a:t>[</a:t>
            </a:r>
            <a:r>
              <a:rPr lang="da-DK" sz="1600" dirty="0" smtClean="0">
                <a:latin typeface="Consolas"/>
                <a:cs typeface="Consolas"/>
              </a:rPr>
              <a:t>align_500</a:t>
            </a:r>
            <a:r>
              <a:rPr lang="da-DK" sz="1600" dirty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da-DK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input_emitter</a:t>
            </a:r>
            <a:r>
              <a:rPr lang="da-DK" sz="1600" dirty="0">
                <a:latin typeface="Consolas"/>
                <a:cs typeface="Consolas"/>
              </a:rPr>
              <a:t>=</a:t>
            </a:r>
            <a:r>
              <a:rPr lang="da-DK" sz="1600" dirty="0" err="1">
                <a:solidFill>
                  <a:srgbClr val="FF0000"/>
                </a:solidFill>
                <a:latin typeface="Consolas"/>
                <a:cs typeface="Consolas"/>
              </a:rPr>
              <a:t>EmitInput</a:t>
            </a:r>
            <a:r>
              <a:rPr lang="da-DK" sz="1600" dirty="0">
                <a:solidFill>
                  <a:srgbClr val="FF0000"/>
                </a:solidFill>
                <a:latin typeface="Consolas"/>
                <a:cs typeface="Consolas"/>
              </a:rPr>
              <a:t>('single', </a:t>
            </a:r>
            <a:r>
              <a:rPr lang="da-DK" sz="1600" dirty="0" err="1">
                <a:solidFill>
                  <a:srgbClr val="FF0000"/>
                </a:solidFill>
                <a:latin typeface="Consolas"/>
                <a:cs typeface="Consolas"/>
              </a:rPr>
              <a:t>select</a:t>
            </a:r>
            <a:r>
              <a:rPr lang="da-DK" sz="1600" dirty="0">
                <a:solidFill>
                  <a:srgbClr val="FF0000"/>
                </a:solidFill>
                <a:latin typeface="Consolas"/>
                <a:cs typeface="Consolas"/>
              </a:rPr>
              <a:t>='</a:t>
            </a:r>
            <a:r>
              <a:rPr lang="da-DK" sz="1600" dirty="0" err="1">
                <a:solidFill>
                  <a:srgbClr val="FF0000"/>
                </a:solidFill>
                <a:latin typeface="Consolas"/>
                <a:cs typeface="Consolas"/>
              </a:rPr>
              <a:t>fastq</a:t>
            </a:r>
            <a:r>
              <a:rPr lang="da-DK" sz="1600" dirty="0">
                <a:solidFill>
                  <a:srgbClr val="FF0000"/>
                </a:solidFill>
                <a:latin typeface="Consolas"/>
                <a:cs typeface="Consolas"/>
              </a:rPr>
              <a:t>', </a:t>
            </a:r>
            <a:r>
              <a:rPr lang="da-DK" sz="1600" dirty="0" err="1">
                <a:solidFill>
                  <a:srgbClr val="FF0000"/>
                </a:solidFill>
                <a:latin typeface="Consolas"/>
                <a:cs typeface="Consolas"/>
              </a:rPr>
              <a:t>pass_unselected</a:t>
            </a:r>
            <a:r>
              <a:rPr lang="da-DK" sz="1600" dirty="0">
                <a:solidFill>
                  <a:srgbClr val="FF0000"/>
                </a:solidFill>
                <a:latin typeface="Consolas"/>
                <a:cs typeface="Consolas"/>
              </a:rPr>
              <a:t>=False)</a:t>
            </a:r>
          </a:p>
          <a:p>
            <a:pPr marL="0" indent="0">
              <a:buNone/>
            </a:pPr>
            <a:r>
              <a:rPr lang="da-DK" sz="1500" dirty="0" smtClean="0">
                <a:latin typeface="Consolas"/>
                <a:cs typeface="Consolas"/>
              </a:rPr>
              <a:t>a</a:t>
            </a:r>
            <a:r>
              <a:rPr lang="en-US" sz="1500" dirty="0" err="1" smtClean="0">
                <a:latin typeface="Consolas"/>
                <a:cs typeface="Consolas"/>
              </a:rPr>
              <a:t>ction</a:t>
            </a:r>
            <a:r>
              <a:rPr lang="en-US" sz="1500" dirty="0" smtClean="0">
                <a:latin typeface="Consolas"/>
                <a:cs typeface="Consolas"/>
              </a:rPr>
              <a:t>=...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8836" y="1021931"/>
            <a:ext cx="3022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Input files could be passed to action altogether (default), </a:t>
            </a:r>
            <a:r>
              <a:rPr lang="en-US" dirty="0" smtClean="0"/>
              <a:t>one by one, in pairs, or ignored.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emitter can be used to ignore a step, execute an alternative step if a previous step fails, or select files with matching types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for Bioinformatics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71" y="2466736"/>
            <a:ext cx="4366450" cy="98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High demand in CPU</a:t>
            </a:r>
            <a:r>
              <a:rPr lang="en-US" sz="1800" dirty="0" smtClean="0"/>
              <a:t>, I/O, and/or memory </a:t>
            </a:r>
            <a:r>
              <a:rPr lang="en-US" sz="1800" dirty="0" smtClean="0"/>
              <a:t>usage, </a:t>
            </a:r>
            <a:r>
              <a:rPr lang="en-US" sz="1800" dirty="0" smtClean="0"/>
              <a:t>leading to high failure rate on cluster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Multidocument 4"/>
          <p:cNvSpPr/>
          <p:nvPr/>
        </p:nvSpPr>
        <p:spPr>
          <a:xfrm>
            <a:off x="333559" y="3507185"/>
            <a:ext cx="1268881" cy="9043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123156" y="3391733"/>
            <a:ext cx="2292322" cy="111057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138722" y="962933"/>
            <a:ext cx="2524929" cy="170792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Annotation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4128" y="4579483"/>
            <a:ext cx="3905116" cy="1040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frequently updated tools</a:t>
            </a:r>
          </a:p>
          <a:p>
            <a:r>
              <a:rPr lang="en-US" dirty="0" smtClean="0"/>
              <a:t>Inconsistency between different tools, even different versions of the same tools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72058" y="1170191"/>
            <a:ext cx="3423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Availability and variability of resources (reference genomes, annotations)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180" y="4547946"/>
            <a:ext cx="2430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Difference </a:t>
            </a:r>
            <a:r>
              <a:rPr lang="en-US" dirty="0" smtClean="0">
                <a:latin typeface="Arial"/>
                <a:cs typeface="Arial"/>
              </a:rPr>
              <a:t>in file </a:t>
            </a:r>
            <a:r>
              <a:rPr lang="en-US" dirty="0">
                <a:latin typeface="Arial"/>
                <a:cs typeface="Arial"/>
              </a:rPr>
              <a:t>formats and incompatibility with files in the same format 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073015" y="2899672"/>
            <a:ext cx="566996" cy="304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10503" y="3731652"/>
            <a:ext cx="1053038" cy="3051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46832" y="3801202"/>
            <a:ext cx="1537509" cy="2356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/>
          <p:cNvSpPr/>
          <p:nvPr/>
        </p:nvSpPr>
        <p:spPr>
          <a:xfrm>
            <a:off x="7492243" y="3427991"/>
            <a:ext cx="1039164" cy="8680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599244" y="4517426"/>
            <a:ext cx="2544756" cy="988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Large input, output and intermediate files</a:t>
            </a:r>
          </a:p>
          <a:p>
            <a:r>
              <a:rPr lang="en-US" sz="1800" dirty="0" smtClean="0"/>
              <a:t>Difference in file formats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642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RunCommand</a:t>
            </a:r>
            <a:r>
              <a:rPr lang="en-US" dirty="0" smtClean="0"/>
              <a:t>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2" y="973422"/>
            <a:ext cx="5777000" cy="567366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dirty="0">
                <a:latin typeface="Consolas"/>
                <a:cs typeface="Consolas"/>
              </a:rPr>
              <a:t>[align_400]</a:t>
            </a:r>
          </a:p>
          <a:p>
            <a:pPr marL="0" indent="0">
              <a:buNone/>
            </a:pPr>
            <a:r>
              <a:rPr lang="da-DK" sz="1400" dirty="0">
                <a:latin typeface="Consolas"/>
                <a:cs typeface="Consolas"/>
              </a:rPr>
              <a:t>input=${OUTPUT301}</a:t>
            </a:r>
          </a:p>
          <a:p>
            <a:pPr marL="0" indent="0">
              <a:buNone/>
            </a:pPr>
            <a:r>
              <a:rPr lang="da-DK" sz="1400" dirty="0">
                <a:latin typeface="Consolas"/>
                <a:cs typeface="Consolas"/>
              </a:rPr>
              <a:t>action=</a:t>
            </a:r>
            <a:r>
              <a:rPr lang="da-DK" sz="1400" dirty="0" err="1">
                <a:solidFill>
                  <a:srgbClr val="FF0000"/>
                </a:solidFill>
                <a:latin typeface="Consolas"/>
                <a:cs typeface="Consolas"/>
              </a:rPr>
              <a:t>RunCommand</a:t>
            </a:r>
            <a:r>
              <a:rPr lang="da-DK" sz="1400" dirty="0">
                <a:latin typeface="Consolas"/>
                <a:cs typeface="Consolas"/>
              </a:rPr>
              <a:t>(</a:t>
            </a:r>
            <a:r>
              <a:rPr lang="da-DK" sz="1400" dirty="0" err="1">
                <a:latin typeface="Consolas"/>
                <a:cs typeface="Consolas"/>
              </a:rPr>
              <a:t>cmd</a:t>
            </a:r>
            <a:r>
              <a:rPr lang="da-DK" sz="1400" dirty="0">
                <a:latin typeface="Consolas"/>
                <a:cs typeface="Consolas"/>
              </a:rPr>
              <a:t>="%(</a:t>
            </a:r>
            <a:r>
              <a:rPr lang="da-DK" sz="1400" dirty="0" err="1">
                <a:latin typeface="Consolas"/>
                <a:cs typeface="Consolas"/>
              </a:rPr>
              <a:t>java</a:t>
            </a:r>
            <a:r>
              <a:rPr lang="da-DK" sz="1400" dirty="0">
                <a:latin typeface="Consolas"/>
                <a:cs typeface="Consolas"/>
              </a:rPr>
              <a:t>)s %(</a:t>
            </a:r>
            <a:r>
              <a:rPr lang="da-DK" sz="1400" dirty="0" err="1">
                <a:latin typeface="Consolas"/>
                <a:cs typeface="Consolas"/>
              </a:rPr>
              <a:t>opt_java</a:t>
            </a:r>
            <a:r>
              <a:rPr lang="da-DK" sz="1400" dirty="0">
                <a:latin typeface="Consolas"/>
                <a:cs typeface="Consolas"/>
              </a:rPr>
              <a:t>)</a:t>
            </a:r>
            <a:r>
              <a:rPr lang="da-DK" sz="1400" dirty="0" smtClean="0">
                <a:latin typeface="Consolas"/>
                <a:cs typeface="Consolas"/>
              </a:rPr>
              <a:t>s</a:t>
            </a:r>
          </a:p>
          <a:p>
            <a:pPr marL="0" indent="0">
              <a:buNone/>
            </a:pPr>
            <a:r>
              <a:rPr lang="da-DK" sz="1400" dirty="0">
                <a:latin typeface="Consolas"/>
                <a:cs typeface="Consolas"/>
              </a:rPr>
              <a:t> </a:t>
            </a:r>
            <a:r>
              <a:rPr lang="da-DK" sz="1400" dirty="0" smtClean="0">
                <a:latin typeface="Consolas"/>
                <a:cs typeface="Consolas"/>
              </a:rPr>
              <a:t>   -</a:t>
            </a:r>
            <a:r>
              <a:rPr lang="da-DK" sz="1400" dirty="0" err="1">
                <a:latin typeface="Consolas"/>
                <a:cs typeface="Consolas"/>
              </a:rPr>
              <a:t>jar</a:t>
            </a:r>
            <a:r>
              <a:rPr lang="da-DK" sz="1400" dirty="0">
                <a:latin typeface="Consolas"/>
                <a:cs typeface="Consolas"/>
              </a:rPr>
              <a:t> %(</a:t>
            </a:r>
            <a:r>
              <a:rPr lang="da-DK" sz="1400" dirty="0" err="1">
                <a:latin typeface="Consolas"/>
                <a:cs typeface="Consolas"/>
              </a:rPr>
              <a:t>picard_path</a:t>
            </a:r>
            <a:r>
              <a:rPr lang="da-DK" sz="1400" dirty="0">
                <a:latin typeface="Consolas"/>
                <a:cs typeface="Consolas"/>
              </a:rPr>
              <a:t>)s/</a:t>
            </a:r>
            <a:r>
              <a:rPr lang="da-DK" sz="1400" dirty="0" err="1">
                <a:latin typeface="Consolas"/>
                <a:cs typeface="Consolas"/>
              </a:rPr>
              <a:t>MergeSamFiles.jar</a:t>
            </a:r>
            <a:endParaRPr lang="da-DK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400" dirty="0" smtClean="0">
                <a:latin typeface="Consolas"/>
                <a:cs typeface="Consolas"/>
              </a:rPr>
              <a:t>    $</a:t>
            </a:r>
            <a:r>
              <a:rPr lang="fr-FR" sz="1400" dirty="0">
                <a:latin typeface="Consolas"/>
                <a:cs typeface="Consolas"/>
              </a:rPr>
              <a:t>{INPUT: ' '.</a:t>
            </a:r>
            <a:r>
              <a:rPr lang="fr-FR" sz="1400" dirty="0" err="1">
                <a:latin typeface="Consolas"/>
                <a:cs typeface="Consolas"/>
              </a:rPr>
              <a:t>join</a:t>
            </a:r>
            <a:r>
              <a:rPr lang="fr-FR" sz="1400" dirty="0">
                <a:latin typeface="Consolas"/>
                <a:cs typeface="Consolas"/>
              </a:rPr>
              <a:t>(['INPUT=' + x for x in INPUT])}</a:t>
            </a:r>
          </a:p>
          <a:p>
            <a:pPr marL="0" indent="0">
              <a:buNone/>
            </a:pPr>
            <a:r>
              <a:rPr lang="fr-FR" sz="1400" dirty="0" smtClean="0">
                <a:latin typeface="Consolas"/>
                <a:cs typeface="Consolas"/>
              </a:rPr>
              <a:t>    USE_THREADING</a:t>
            </a:r>
            <a:r>
              <a:rPr lang="fr-FR" sz="1400" dirty="0">
                <a:latin typeface="Consolas"/>
                <a:cs typeface="Consolas"/>
              </a:rPr>
              <a:t>=</a:t>
            </a:r>
            <a:r>
              <a:rPr lang="fr-FR" sz="1400" dirty="0" err="1">
                <a:latin typeface="Consolas"/>
                <a:cs typeface="Consolas"/>
              </a:rPr>
              <a:t>true</a:t>
            </a:r>
            <a:endParaRPr lang="fr-FR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400" dirty="0" smtClean="0">
                <a:latin typeface="Consolas"/>
                <a:cs typeface="Consolas"/>
              </a:rPr>
              <a:t>    VALIDATION_STRINGENCY</a:t>
            </a:r>
            <a:r>
              <a:rPr lang="fr-FR" sz="1400" dirty="0">
                <a:latin typeface="Consolas"/>
                <a:cs typeface="Consolas"/>
              </a:rPr>
              <a:t>=LENIENT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OUTPUT</a:t>
            </a:r>
            <a:r>
              <a:rPr lang="en-US" sz="1400" dirty="0">
                <a:latin typeface="Consolas"/>
                <a:cs typeface="Consolas"/>
              </a:rPr>
              <a:t>=${INPUT: INPUT[0][:-4] + '_</a:t>
            </a:r>
            <a:r>
              <a:rPr lang="en-US" sz="1400" dirty="0" err="1">
                <a:latin typeface="Consolas"/>
                <a:cs typeface="Consolas"/>
              </a:rPr>
              <a:t>merged.bam</a:t>
            </a:r>
            <a:r>
              <a:rPr lang="en-US" sz="1400" dirty="0">
                <a:latin typeface="Consolas"/>
                <a:cs typeface="Consolas"/>
              </a:rPr>
              <a:t>'}",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output="${INPUT: INPUT[0][:-4] + '_</a:t>
            </a:r>
            <a:r>
              <a:rPr lang="en-US" sz="1400" dirty="0" err="1">
                <a:latin typeface="Consolas"/>
                <a:cs typeface="Consolas"/>
              </a:rPr>
              <a:t>merged.bam</a:t>
            </a:r>
            <a:r>
              <a:rPr lang="en-US" sz="1400" dirty="0">
                <a:latin typeface="Consolas"/>
                <a:cs typeface="Consolas"/>
              </a:rPr>
              <a:t>'}"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[human_hg19_300]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action</a:t>
            </a: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nsolas"/>
                <a:cs typeface="Consolas"/>
              </a:rPr>
              <a:t>RunCommand</a:t>
            </a:r>
            <a:r>
              <a:rPr lang="en-US" sz="1400" dirty="0">
                <a:latin typeface="Consolas"/>
                <a:cs typeface="Consolas"/>
              </a:rPr>
              <a:t>(['${INPUT: "</a:t>
            </a:r>
            <a:r>
              <a:rPr lang="en-US" sz="1400" dirty="0" err="1">
                <a:latin typeface="Consolas"/>
                <a:cs typeface="Consolas"/>
              </a:rPr>
              <a:t>gunzip</a:t>
            </a:r>
            <a:r>
              <a:rPr lang="en-US" sz="1400" dirty="0">
                <a:latin typeface="Consolas"/>
                <a:cs typeface="Consolas"/>
              </a:rPr>
              <a:t> -c"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if </a:t>
            </a:r>
            <a:r>
              <a:rPr lang="en-US" sz="1400" dirty="0">
                <a:latin typeface="Consolas"/>
                <a:cs typeface="Consolas"/>
              </a:rPr>
              <a:t>INPUT[0].</a:t>
            </a:r>
            <a:r>
              <a:rPr lang="en-US" sz="1400" dirty="0" err="1">
                <a:latin typeface="Consolas"/>
                <a:cs typeface="Consolas"/>
              </a:rPr>
              <a:t>endswith</a:t>
            </a:r>
            <a:r>
              <a:rPr lang="en-US" sz="1400" dirty="0">
                <a:latin typeface="Consolas"/>
                <a:cs typeface="Consolas"/>
              </a:rPr>
              <a:t>(".</a:t>
            </a:r>
            <a:r>
              <a:rPr lang="en-US" sz="1400" dirty="0" err="1">
                <a:latin typeface="Consolas"/>
                <a:cs typeface="Consolas"/>
              </a:rPr>
              <a:t>gz</a:t>
            </a:r>
            <a:r>
              <a:rPr lang="en-US" sz="1400" dirty="0">
                <a:latin typeface="Consolas"/>
                <a:cs typeface="Consolas"/>
              </a:rPr>
              <a:t>") else "cat"}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$</a:t>
            </a:r>
            <a:r>
              <a:rPr lang="en-US" sz="1400" dirty="0">
                <a:latin typeface="Consolas"/>
                <a:cs typeface="Consolas"/>
              </a:rPr>
              <a:t>{INPUT} | </a:t>
            </a:r>
            <a:r>
              <a:rPr lang="en-US" sz="1400" dirty="0" err="1">
                <a:latin typeface="Consolas"/>
                <a:cs typeface="Consolas"/>
              </a:rPr>
              <a:t>fastqc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stdin</a:t>
            </a:r>
            <a:r>
              <a:rPr lang="en-US" sz="1400" dirty="0">
                <a:latin typeface="Consolas"/>
                <a:cs typeface="Consolas"/>
              </a:rPr>
              <a:t> --</a:t>
            </a:r>
            <a:r>
              <a:rPr lang="en-US" sz="1400" dirty="0" err="1">
                <a:latin typeface="Consolas"/>
                <a:cs typeface="Consolas"/>
              </a:rPr>
              <a:t>outdir</a:t>
            </a:r>
            <a:r>
              <a:rPr lang="en-US" sz="1400" dirty="0">
                <a:latin typeface="Consolas"/>
                <a:cs typeface="Consolas"/>
              </a:rPr>
              <a:t>=${READQC_OUT}',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'</a:t>
            </a:r>
            <a:r>
              <a:rPr lang="en-US" sz="1400" dirty="0">
                <a:latin typeface="Consolas"/>
                <a:cs typeface="Consolas"/>
              </a:rPr>
              <a:t>mv ${READQC_OUT}/</a:t>
            </a:r>
            <a:r>
              <a:rPr lang="en-US" sz="1400" dirty="0" err="1">
                <a:latin typeface="Consolas"/>
                <a:cs typeface="Consolas"/>
              </a:rPr>
              <a:t>stdin_fastqc.html</a:t>
            </a:r>
            <a:r>
              <a:rPr lang="en-US" sz="1400" dirty="0">
                <a:latin typeface="Consolas"/>
                <a:cs typeface="Consolas"/>
              </a:rPr>
              <a:t> 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$</a:t>
            </a:r>
            <a:r>
              <a:rPr lang="en-US" sz="1400" dirty="0">
                <a:latin typeface="Consolas"/>
                <a:cs typeface="Consolas"/>
              </a:rPr>
              <a:t>{READQC_OUT}/${SAMPLENAME}_</a:t>
            </a:r>
            <a:r>
              <a:rPr lang="en-US" sz="1400" dirty="0" err="1">
                <a:latin typeface="Consolas"/>
                <a:cs typeface="Consolas"/>
              </a:rPr>
              <a:t>fastqc.html</a:t>
            </a:r>
            <a:r>
              <a:rPr lang="en-US" sz="1400" dirty="0">
                <a:latin typeface="Consolas"/>
                <a:cs typeface="Consolas"/>
              </a:rPr>
              <a:t>'],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output='${READQC_OUT}/${SAMPLENAME}_</a:t>
            </a:r>
            <a:r>
              <a:rPr lang="en-US" sz="1400" dirty="0" err="1">
                <a:latin typeface="Consolas"/>
                <a:cs typeface="Consolas"/>
              </a:rPr>
              <a:t>fastqc.html</a:t>
            </a:r>
            <a:r>
              <a:rPr lang="en-US" sz="1400" dirty="0">
                <a:latin typeface="Consolas"/>
                <a:cs typeface="Consolas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submitter</a:t>
            </a:r>
            <a:r>
              <a:rPr lang="en-US" sz="1400" dirty="0">
                <a:latin typeface="Consolas"/>
                <a:cs typeface="Consolas"/>
              </a:rPr>
              <a:t>='</a:t>
            </a:r>
            <a:r>
              <a:rPr lang="en-US" sz="1400" dirty="0" err="1">
                <a:latin typeface="Consolas"/>
                <a:cs typeface="Consolas"/>
              </a:rPr>
              <a:t>sh</a:t>
            </a:r>
            <a:r>
              <a:rPr lang="en-US" sz="1400" dirty="0">
                <a:latin typeface="Consolas"/>
                <a:cs typeface="Consolas"/>
              </a:rPr>
              <a:t> {} &amp;')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8836" y="1368433"/>
            <a:ext cx="3022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Run one or more commands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 in shell mode (IO </a:t>
            </a:r>
            <a:r>
              <a:rPr lang="en-US" dirty="0" smtClean="0"/>
              <a:t>pipes are allowed)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Record execution signature if output files </a:t>
            </a:r>
            <a:r>
              <a:rPr lang="en-US" dirty="0" smtClean="0"/>
              <a:t>are specified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submitted to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</a:t>
            </a:r>
            <a:r>
              <a:rPr lang="en-US" dirty="0" smtClean="0"/>
              <a:t>Pipeline 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161" y="611866"/>
            <a:ext cx="745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1306" y="971265"/>
            <a:ext cx="243269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Subclass of class </a:t>
            </a:r>
            <a:r>
              <a:rPr lang="en-US" dirty="0" err="1" smtClean="0"/>
              <a:t>PipelineAction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Redefine function _execute to perform actions  on input files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set pipeline variables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in a pipeline using action </a:t>
            </a:r>
            <a:r>
              <a:rPr lang="en-US" dirty="0" err="1" smtClean="0"/>
              <a:t>ImportModules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Comments appear in command “</a:t>
            </a:r>
            <a:r>
              <a:rPr lang="en-US" dirty="0" err="1" smtClean="0">
                <a:latin typeface="Consolas"/>
                <a:cs typeface="Consolas"/>
              </a:rPr>
              <a:t>vtools</a:t>
            </a:r>
            <a:r>
              <a:rPr lang="en-US" dirty="0" smtClean="0">
                <a:latin typeface="Consolas"/>
                <a:cs typeface="Consolas"/>
              </a:rPr>
              <a:t> show action ACTION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882" y="1249029"/>
            <a:ext cx="832587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Variant Pipeline Tools</a:t>
            </a:r>
            <a:r>
              <a:rPr lang="en-US" sz="2800" dirty="0" smtClean="0"/>
              <a:t> </a:t>
            </a:r>
            <a:r>
              <a:rPr lang="en-US" sz="2800" dirty="0" smtClean="0"/>
              <a:t>is designed to </a:t>
            </a:r>
            <a:r>
              <a:rPr lang="en-US" sz="2800" dirty="0" smtClean="0"/>
              <a:t>implement, share, and execute arbitrary (bioinformatics) pipelines.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(hopefully) easy to use, share, read/write, </a:t>
            </a:r>
            <a:r>
              <a:rPr lang="en-US" sz="2800" dirty="0" smtClean="0"/>
              <a:t>flexible, extensible, and fault-tolerant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has been used by variant tools users for a while (but no one has shared their pipelines with us)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6882" y="3723181"/>
            <a:ext cx="81835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However,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NOT designed to handle huge amount of data on the cloud (no features such as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can be troublesome to maintain a large collection of pipelines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600" y="5302508"/>
            <a:ext cx="6462513" cy="15554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Grant </a:t>
            </a:r>
            <a:r>
              <a:rPr lang="en-US" dirty="0" smtClean="0">
                <a:latin typeface="Calibri"/>
                <a:ea typeface="ＭＳ 明朝"/>
              </a:rPr>
              <a:t>1R01HG005859 (Dr. Paul </a:t>
            </a:r>
            <a:r>
              <a:rPr lang="en-US" dirty="0" err="1" smtClean="0">
                <a:latin typeface="Calibri"/>
                <a:ea typeface="ＭＳ 明朝"/>
              </a:rPr>
              <a:t>Scheet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Prevent Cancer Foundation</a:t>
            </a:r>
          </a:p>
          <a:p>
            <a:r>
              <a:rPr lang="en-US" dirty="0" smtClean="0"/>
              <a:t>The Michael and Susan Dell Foundation </a:t>
            </a:r>
          </a:p>
          <a:p>
            <a:r>
              <a:rPr lang="en-US" dirty="0" smtClean="0"/>
              <a:t>The Chapman Foundation</a:t>
            </a:r>
          </a:p>
          <a:p>
            <a:r>
              <a:rPr lang="en-US" dirty="0" smtClean="0"/>
              <a:t>MD Anderson High Performance Computing Cluster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44" y="1143000"/>
            <a:ext cx="32596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700" dirty="0" err="1"/>
              <a:t>Gao</a:t>
            </a:r>
            <a:r>
              <a:rPr lang="en-US" sz="2700" dirty="0"/>
              <a:t> Wang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 smtClean="0"/>
              <a:t>Dr. Chris Amos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/>
              <a:t>Dr. Paul </a:t>
            </a:r>
            <a:r>
              <a:rPr lang="en-US" sz="2700" dirty="0" err="1"/>
              <a:t>Scheet</a:t>
            </a:r>
            <a:endParaRPr lang="en-US" sz="2700" dirty="0"/>
          </a:p>
          <a:p>
            <a:pPr marL="285750" indent="-285750">
              <a:buFont typeface="Arial"/>
              <a:buChar char="•"/>
            </a:pPr>
            <a:r>
              <a:rPr lang="en-US" sz="2700" dirty="0"/>
              <a:t>Dr. Biao Li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 smtClean="0"/>
              <a:t>Dr. Suzanne Leal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 smtClean="0"/>
              <a:t>Dr. John Weinstein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 smtClean="0"/>
              <a:t>and others</a:t>
            </a:r>
            <a:endParaRPr lang="en-US" sz="2700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12" y="3600104"/>
            <a:ext cx="1566333" cy="1566333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85" y="3494004"/>
            <a:ext cx="1500272" cy="1500272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63" y="781050"/>
            <a:ext cx="1993536" cy="2658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757" y="939414"/>
            <a:ext cx="1498126" cy="2059923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11" y="3218705"/>
            <a:ext cx="1738424" cy="1772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07" y="1263207"/>
            <a:ext cx="1223986" cy="16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Implementations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46" y="1469863"/>
            <a:ext cx="3603451" cy="4585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Script </a:t>
            </a:r>
            <a:r>
              <a:rPr lang="en-US" sz="4000" dirty="0" smtClean="0"/>
              <a:t>based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Shell</a:t>
            </a:r>
            <a:r>
              <a:rPr lang="en-US" dirty="0"/>
              <a:t>, P</a:t>
            </a:r>
            <a:r>
              <a:rPr lang="en-US" dirty="0" smtClean="0"/>
              <a:t>erl</a:t>
            </a:r>
            <a:r>
              <a:rPr lang="en-US" dirty="0"/>
              <a:t>, </a:t>
            </a:r>
            <a:r>
              <a:rPr lang="en-US" dirty="0" smtClean="0"/>
              <a:t>Python</a:t>
            </a:r>
            <a:r>
              <a:rPr lang="en-US" dirty="0"/>
              <a:t>, …</a:t>
            </a:r>
          </a:p>
          <a:p>
            <a:endParaRPr lang="en-US" dirty="0" smtClean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Extremely </a:t>
            </a:r>
            <a:r>
              <a:rPr lang="en-US" dirty="0" smtClean="0"/>
              <a:t>flexible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Familiar to most researchers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Documentation is usually lacking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Usually lengthy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Difficult to read and modify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scalable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Usually lack of advanced execution control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4799" y="1463035"/>
            <a:ext cx="4723374" cy="480131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Specification based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Galaxy, </a:t>
            </a:r>
            <a:r>
              <a:rPr lang="en-US" dirty="0" err="1" smtClean="0"/>
              <a:t>SeqWare</a:t>
            </a:r>
            <a:r>
              <a:rPr lang="en-US" dirty="0" smtClean="0"/>
              <a:t>, </a:t>
            </a:r>
            <a:r>
              <a:rPr lang="en-US" dirty="0" err="1" smtClean="0"/>
              <a:t>Nimbix</a:t>
            </a:r>
            <a:r>
              <a:rPr lang="en-US" dirty="0" smtClean="0"/>
              <a:t>, 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Separation of logic and execution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Extremely </a:t>
            </a:r>
            <a:r>
              <a:rPr lang="en-US" dirty="0"/>
              <a:t>powerful on </a:t>
            </a:r>
            <a:r>
              <a:rPr lang="en-US" dirty="0" smtClean="0"/>
              <a:t>cluster or </a:t>
            </a:r>
            <a:r>
              <a:rPr lang="en-US" dirty="0"/>
              <a:t>cloud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Documentation is usually provided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Platform</a:t>
            </a:r>
            <a:r>
              <a:rPr lang="en-US" dirty="0" smtClean="0"/>
              <a:t>/vendor</a:t>
            </a:r>
            <a:r>
              <a:rPr lang="en-US" dirty="0"/>
              <a:t>-dependent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difficult to install and execute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Steeper learning curve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XML-based configuration files can be difficult to write and </a:t>
            </a:r>
            <a:r>
              <a:rPr lang="en-US" dirty="0" smtClean="0"/>
              <a:t>modify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are not flexible and extensible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20" y="1048903"/>
            <a:ext cx="8229600" cy="2032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Variant Tools</a:t>
            </a:r>
            <a:r>
              <a:rPr lang="en-US" dirty="0" smtClean="0"/>
              <a:t> is a software tools for the integrated analysis of genetic variants for next-generation sequencing studies.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31298075"/>
              </p:ext>
            </p:extLst>
          </p:nvPr>
        </p:nvGraphicFramePr>
        <p:xfrm>
          <a:off x="-767948" y="2628510"/>
          <a:ext cx="5749767" cy="4105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60006" y="2628510"/>
            <a:ext cx="4469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58ED5"/>
                </a:solidFill>
              </a:rPr>
              <a:t>Variant Tools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manipulation, annotation, and 	selection of variants</a:t>
            </a:r>
          </a:p>
          <a:p>
            <a:r>
              <a:rPr lang="en-US" sz="2000" b="1" dirty="0" smtClean="0">
                <a:solidFill>
                  <a:srgbClr val="558ED5"/>
                </a:solidFill>
              </a:rPr>
              <a:t>Variant Association Tools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rare variant 	association analysis</a:t>
            </a:r>
          </a:p>
          <a:p>
            <a:r>
              <a:rPr lang="en-US" sz="2000" b="1" dirty="0" smtClean="0">
                <a:solidFill>
                  <a:srgbClr val="558ED5"/>
                </a:solidFill>
              </a:rPr>
              <a:t>Variant Simulation Tools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Simulation of realistic samples 	with 	rare variants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Variant Pipeline Tools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Execution of 	variant tools and other 	bioinformatics pipelines.</a:t>
            </a:r>
          </a:p>
          <a:p>
            <a:r>
              <a:rPr lang="en-US" sz="2000" b="1" dirty="0" smtClean="0">
                <a:solidFill>
                  <a:srgbClr val="558ED5"/>
                </a:solidFill>
              </a:rPr>
              <a:t>Utilities and reporting tools</a:t>
            </a:r>
            <a:endParaRPr lang="en-US" sz="2000" b="1" dirty="0">
              <a:solidFill>
                <a:srgbClr val="558ED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7157" y="6488668"/>
            <a:ext cx="497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Lucas et al. 2012, Wang et al. 2014, Peng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Pipeline 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882" y="1412262"/>
            <a:ext cx="8081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Variant Pipeline Tools </a:t>
            </a:r>
            <a:r>
              <a:rPr lang="en-US" sz="2800" dirty="0"/>
              <a:t>is a module of </a:t>
            </a:r>
            <a:r>
              <a:rPr lang="en-US" sz="2800" i="1" dirty="0"/>
              <a:t>Variant Tools </a:t>
            </a:r>
            <a:r>
              <a:rPr lang="en-US" sz="2800" dirty="0"/>
              <a:t>that provides a light-weight </a:t>
            </a:r>
            <a:r>
              <a:rPr lang="en-US" sz="2800" dirty="0" smtClean="0"/>
              <a:t>pipeline specification </a:t>
            </a:r>
            <a:r>
              <a:rPr lang="en-US" sz="2800" dirty="0"/>
              <a:t>and execution mechanism for </a:t>
            </a:r>
            <a:r>
              <a:rPr lang="en-US" sz="2800" dirty="0" smtClean="0"/>
              <a:t>bioinformatics projects. 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882" y="3853542"/>
            <a:ext cx="4094904" cy="1820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Easy </a:t>
            </a:r>
            <a:r>
              <a:rPr lang="en-US" sz="2800" dirty="0"/>
              <a:t>to use</a:t>
            </a:r>
          </a:p>
          <a:p>
            <a:r>
              <a:rPr lang="en-US" sz="2800" dirty="0" smtClean="0"/>
              <a:t>Easy to share </a:t>
            </a:r>
          </a:p>
          <a:p>
            <a:r>
              <a:rPr lang="en-US" sz="2800" dirty="0"/>
              <a:t>Easy to read/write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0642" y="3853542"/>
            <a:ext cx="4058557" cy="248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Flexible </a:t>
            </a:r>
          </a:p>
          <a:p>
            <a:r>
              <a:rPr lang="en-US" sz="2800" dirty="0" smtClean="0"/>
              <a:t>Extensible</a:t>
            </a:r>
          </a:p>
          <a:p>
            <a:r>
              <a:rPr lang="en-US" sz="2800" dirty="0" smtClean="0"/>
              <a:t>Fault-tolerant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6882" y="3029681"/>
            <a:ext cx="338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VPT</a:t>
            </a:r>
            <a:r>
              <a:rPr lang="en-US" sz="2800" dirty="0" smtClean="0"/>
              <a:t> is designed to be: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40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382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commands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1400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vtools</a:t>
            </a:r>
            <a:r>
              <a:rPr lang="en-US" sz="2400" dirty="0" smtClean="0">
                <a:latin typeface="Consolas"/>
                <a:cs typeface="Consolas"/>
              </a:rPr>
              <a:t> show pipelines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vtools</a:t>
            </a:r>
            <a:r>
              <a:rPr lang="en-US" sz="2400" dirty="0" smtClean="0">
                <a:latin typeface="Consolas"/>
                <a:cs typeface="Consolas"/>
              </a:rPr>
              <a:t> show pipeline SPECFILE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vtools</a:t>
            </a:r>
            <a:r>
              <a:rPr lang="en-US" sz="2400" dirty="0" smtClean="0">
                <a:latin typeface="Consolas"/>
                <a:cs typeface="Consolas"/>
              </a:rPr>
              <a:t> execute SPECFILE [PIPELINE] [options]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994" y="3514382"/>
            <a:ext cx="7775806" cy="2246769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It can be time consuming to set up the running environment (install tools) and download resources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Sharing of environment and resources is possible but is administratively challenging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3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available pipelines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071" y="1143000"/>
            <a:ext cx="9144000" cy="8940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130" y="1006926"/>
            <a:ext cx="60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all available  spec files in the variant tools repositories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2034</Words>
  <Application>Microsoft Macintosh PowerPoint</Application>
  <PresentationFormat>On-screen Show (4:3)</PresentationFormat>
  <Paragraphs>381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RNA Seq data analysis using   Variant Pipeline Tools</vt:lpstr>
      <vt:lpstr>Why yet another pipeline tool?</vt:lpstr>
      <vt:lpstr>Challenges for Bioinformatics Pipelines</vt:lpstr>
      <vt:lpstr>Pipeline Implementations</vt:lpstr>
      <vt:lpstr>Variant Tools</vt:lpstr>
      <vt:lpstr>Variant Pipeline Tools</vt:lpstr>
      <vt:lpstr>Features</vt:lpstr>
      <vt:lpstr>Three commands to remember</vt:lpstr>
      <vt:lpstr>Show all available pipelines</vt:lpstr>
      <vt:lpstr>Show details of a local or online pipelines</vt:lpstr>
      <vt:lpstr>Execute a Pipeline</vt:lpstr>
      <vt:lpstr>The Variant Tools Repository</vt:lpstr>
      <vt:lpstr>A Galaxy pipeline file</vt:lpstr>
      <vt:lpstr>A Variant Pipeline Tools Spec File</vt:lpstr>
      <vt:lpstr>Allowed Actions</vt:lpstr>
      <vt:lpstr>Available actions</vt:lpstr>
      <vt:lpstr>Flexible pipeline execution path</vt:lpstr>
      <vt:lpstr>Parallel Execution</vt:lpstr>
      <vt:lpstr>Fault-tolerant Execution</vt:lpstr>
      <vt:lpstr>A comprehensive RNA Seq analysis pipeline</vt:lpstr>
      <vt:lpstr>RNA Seq analysis work flow</vt:lpstr>
      <vt:lpstr>Monitor the Progress of Jobs</vt:lpstr>
      <vt:lpstr>Output of RNA Seq pipeline</vt:lpstr>
      <vt:lpstr>Technical Details (Please feel free to leave if you are not technically oriented)</vt:lpstr>
      <vt:lpstr>ini style spec file format</vt:lpstr>
      <vt:lpstr>Command line arguments</vt:lpstr>
      <vt:lpstr>Pipeline Variables</vt:lpstr>
      <vt:lpstr>Lambda function of variables</vt:lpstr>
      <vt:lpstr>Input and input emitters</vt:lpstr>
      <vt:lpstr>The RunCommand Action</vt:lpstr>
      <vt:lpstr>Customized Pipeline Actions</vt:lpstr>
      <vt:lpstr>Summary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Simulation Tools</dc:title>
  <dc:creator>Bo Peng</dc:creator>
  <cp:lastModifiedBy>Bo Peng</cp:lastModifiedBy>
  <cp:revision>153</cp:revision>
  <dcterms:created xsi:type="dcterms:W3CDTF">2014-09-22T19:08:57Z</dcterms:created>
  <dcterms:modified xsi:type="dcterms:W3CDTF">2015-01-12T14:40:48Z</dcterms:modified>
</cp:coreProperties>
</file>