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verage"/>
      <p:regular r:id="rId20"/>
    </p:embeddedFont>
    <p:embeddedFont>
      <p:font typeface="Oswald"/>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verage-regular.fntdata"/><Relationship Id="rId11" Type="http://schemas.openxmlformats.org/officeDocument/2006/relationships/slide" Target="slides/slide6.xml"/><Relationship Id="rId22" Type="http://schemas.openxmlformats.org/officeDocument/2006/relationships/font" Target="fonts/Oswald-bold.fntdata"/><Relationship Id="rId10" Type="http://schemas.openxmlformats.org/officeDocument/2006/relationships/slide" Target="slides/slide5.xml"/><Relationship Id="rId21"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0036176b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0036176b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0036176b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0036176b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b275b10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b275b10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a0f782a3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a0f782a3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0036176b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0036176b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c9b17948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c9b17948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a5082d6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a5082d6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a5082d6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a5082d6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e0036176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e0036176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0036176b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0036176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0036176b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0036176b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0036176b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0036176b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0036176b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0036176b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mailto:nadella@president.ac.i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mailto:nadella@president.ac.id" TargetMode="External"/><Relationship Id="rId4" Type="http://schemas.openxmlformats.org/officeDocument/2006/relationships/hyperlink" Target="mailto:library.clearance@president.ac.i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forms.gle/1GQBwYwT3yvjXwT3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mailto:finance@president.ac.id" TargetMode="External"/><Relationship Id="rId4" Type="http://schemas.openxmlformats.org/officeDocument/2006/relationships/hyperlink" Target="mailto:nadella@president.ac.i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THESIS BRIEFING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MASTER OF INFORMATICS BATCH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31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WHAT SHOULD YOU DO TO REGISTER FINAL DEFENSE</a:t>
            </a:r>
            <a:endParaRPr sz="2020"/>
          </a:p>
        </p:txBody>
      </p:sp>
      <p:sp>
        <p:nvSpPr>
          <p:cNvPr id="125" name="Google Shape;125;p22"/>
          <p:cNvSpPr txBox="1"/>
          <p:nvPr>
            <p:ph idx="1" type="body"/>
          </p:nvPr>
        </p:nvSpPr>
        <p:spPr>
          <a:xfrm>
            <a:off x="311700" y="1461500"/>
            <a:ext cx="4260300" cy="3107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Please make sure you got approval from your thesis advisor to do final defense</a:t>
            </a:r>
            <a:endParaRPr/>
          </a:p>
          <a:p>
            <a:pPr indent="-342900" lvl="0" marL="457200" rtl="0" algn="l">
              <a:spcBef>
                <a:spcPts val="0"/>
              </a:spcBef>
              <a:spcAft>
                <a:spcPts val="0"/>
              </a:spcAft>
              <a:buSzPts val="1800"/>
              <a:buAutoNum type="arabicPeriod"/>
            </a:pPr>
            <a:r>
              <a:rPr lang="en"/>
              <a:t>Please request the clearance in PUIS - Clearance - Thesis/Final Project Defense</a:t>
            </a:r>
            <a:endParaRPr/>
          </a:p>
          <a:p>
            <a:pPr indent="-342900" lvl="0" marL="457200" rtl="0" algn="l">
              <a:spcBef>
                <a:spcPts val="0"/>
              </a:spcBef>
              <a:spcAft>
                <a:spcPts val="0"/>
              </a:spcAft>
              <a:buSzPts val="1800"/>
              <a:buAutoNum type="arabicPeriod"/>
            </a:pPr>
            <a:r>
              <a:rPr lang="en"/>
              <a:t>After you requested, please pay the fee of final defense = Rp 3.500.000,00</a:t>
            </a:r>
            <a:endParaRPr/>
          </a:p>
          <a:p>
            <a:pPr indent="-342900" lvl="0" marL="457200" rtl="0" algn="l">
              <a:spcBef>
                <a:spcPts val="0"/>
              </a:spcBef>
              <a:spcAft>
                <a:spcPts val="0"/>
              </a:spcAft>
              <a:buSzPts val="1800"/>
              <a:buAutoNum type="arabicPeriod"/>
            </a:pPr>
            <a:r>
              <a:rPr lang="en"/>
              <a:t>Make sure all division in clearance already validate it</a:t>
            </a:r>
            <a:endParaRPr/>
          </a:p>
        </p:txBody>
      </p:sp>
      <p:sp>
        <p:nvSpPr>
          <p:cNvPr id="126" name="Google Shape;126;p22"/>
          <p:cNvSpPr txBox="1"/>
          <p:nvPr>
            <p:ph type="title"/>
          </p:nvPr>
        </p:nvSpPr>
        <p:spPr>
          <a:xfrm>
            <a:off x="5314000" y="445025"/>
            <a:ext cx="31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THE REQUIREMENTS TO REGISTER OF FINAL DEFENSE</a:t>
            </a:r>
            <a:endParaRPr sz="2020"/>
          </a:p>
        </p:txBody>
      </p:sp>
      <p:sp>
        <p:nvSpPr>
          <p:cNvPr id="127" name="Google Shape;127;p22"/>
          <p:cNvSpPr txBox="1"/>
          <p:nvPr>
            <p:ph idx="1" type="body"/>
          </p:nvPr>
        </p:nvSpPr>
        <p:spPr>
          <a:xfrm>
            <a:off x="4840200" y="1461500"/>
            <a:ext cx="4260300" cy="3107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Please send these to your thesis advisor email and faculty staff (</a:t>
            </a:r>
            <a:r>
              <a:rPr lang="en" u="sng">
                <a:solidFill>
                  <a:schemeClr val="hlink"/>
                </a:solidFill>
                <a:hlinkClick r:id="rId3"/>
              </a:rPr>
              <a:t>nadella@president.ac.id</a:t>
            </a:r>
            <a:r>
              <a:rPr lang="en"/>
              <a:t>) :</a:t>
            </a:r>
            <a:endParaRPr/>
          </a:p>
          <a:p>
            <a:pPr indent="-342900" lvl="0" marL="457200" rtl="0" algn="l">
              <a:spcBef>
                <a:spcPts val="1200"/>
              </a:spcBef>
              <a:spcAft>
                <a:spcPts val="0"/>
              </a:spcAft>
              <a:buSzPts val="1800"/>
              <a:buAutoNum type="arabicPeriod"/>
            </a:pPr>
            <a:r>
              <a:rPr lang="en"/>
              <a:t>Draft </a:t>
            </a:r>
            <a:endParaRPr/>
          </a:p>
          <a:p>
            <a:pPr indent="-342900" lvl="0" marL="457200" rtl="0" algn="l">
              <a:spcBef>
                <a:spcPts val="0"/>
              </a:spcBef>
              <a:spcAft>
                <a:spcPts val="0"/>
              </a:spcAft>
              <a:buSzPts val="1800"/>
              <a:buAutoNum type="arabicPeriod"/>
            </a:pPr>
            <a:r>
              <a:rPr lang="en"/>
              <a:t>Clearance</a:t>
            </a:r>
            <a:endParaRPr/>
          </a:p>
          <a:p>
            <a:pPr indent="-342900" lvl="0" marL="457200" rtl="0" algn="l">
              <a:spcBef>
                <a:spcPts val="0"/>
              </a:spcBef>
              <a:spcAft>
                <a:spcPts val="0"/>
              </a:spcAft>
              <a:buSzPts val="1800"/>
              <a:buAutoNum type="arabicPeriod"/>
            </a:pPr>
            <a:r>
              <a:rPr lang="en"/>
              <a:t>Turnitin (max 20%)</a:t>
            </a:r>
            <a:endParaRPr/>
          </a:p>
          <a:p>
            <a:pPr indent="-342900" lvl="0" marL="457200" rtl="0" algn="l">
              <a:spcBef>
                <a:spcPts val="0"/>
              </a:spcBef>
              <a:spcAft>
                <a:spcPts val="0"/>
              </a:spcAft>
              <a:buSzPts val="1800"/>
              <a:buAutoNum type="arabicPeriod"/>
            </a:pPr>
            <a:r>
              <a:rPr lang="en"/>
              <a:t>Validated consultation sheet in PUIS (min 8 times)</a:t>
            </a:r>
            <a:endParaRPr/>
          </a:p>
          <a:p>
            <a:pPr indent="-342900" lvl="0" marL="457200" rtl="0" algn="l">
              <a:spcBef>
                <a:spcPts val="0"/>
              </a:spcBef>
              <a:spcAft>
                <a:spcPts val="0"/>
              </a:spcAft>
              <a:buSzPts val="1800"/>
              <a:buAutoNum type="arabicPeriod"/>
            </a:pPr>
            <a:r>
              <a:rPr lang="en"/>
              <a:t>Under review journal proof</a:t>
            </a:r>
            <a:endParaRPr/>
          </a:p>
          <a:p>
            <a:pPr indent="-342900" lvl="0" marL="457200" rtl="0" algn="l">
              <a:spcBef>
                <a:spcPts val="0"/>
              </a:spcBef>
              <a:spcAft>
                <a:spcPts val="0"/>
              </a:spcAft>
              <a:buSzPts val="1800"/>
              <a:buAutoNum type="arabicPeriod"/>
            </a:pPr>
            <a:r>
              <a:rPr lang="en"/>
              <a:t>Journal Submission Form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YOU DO AFTER FINAL DEFENSE</a:t>
            </a:r>
            <a:endParaRPr/>
          </a:p>
        </p:txBody>
      </p:sp>
      <p:sp>
        <p:nvSpPr>
          <p:cNvPr id="133" name="Google Shape;133;p23"/>
          <p:cNvSpPr txBox="1"/>
          <p:nvPr>
            <p:ph idx="1" type="body"/>
          </p:nvPr>
        </p:nvSpPr>
        <p:spPr>
          <a:xfrm>
            <a:off x="311700" y="1152475"/>
            <a:ext cx="8520600" cy="3835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Do you revision, usually 2 weeks for minor revision and 1 month for major revision (you will get the list of revision from faculty staff by email after defense)</a:t>
            </a:r>
            <a:endParaRPr/>
          </a:p>
          <a:p>
            <a:pPr indent="-334327" lvl="0" marL="457200" rtl="0" algn="l">
              <a:spcBef>
                <a:spcPts val="0"/>
              </a:spcBef>
              <a:spcAft>
                <a:spcPts val="0"/>
              </a:spcAft>
              <a:buSzPct val="100000"/>
              <a:buAutoNum type="arabicPeriod"/>
            </a:pPr>
            <a:r>
              <a:rPr lang="en"/>
              <a:t>Send your revision to examiner, advisor, cc faculty staff (</a:t>
            </a:r>
            <a:r>
              <a:rPr lang="en" u="sng">
                <a:solidFill>
                  <a:schemeClr val="hlink"/>
                </a:solidFill>
                <a:hlinkClick r:id="rId3"/>
              </a:rPr>
              <a:t>nadella@president.ac.id</a:t>
            </a:r>
            <a:r>
              <a:rPr lang="en"/>
              <a:t>) by email</a:t>
            </a:r>
            <a:endParaRPr/>
          </a:p>
          <a:p>
            <a:pPr indent="-334327" lvl="0" marL="457200" rtl="0" algn="l">
              <a:spcBef>
                <a:spcPts val="0"/>
              </a:spcBef>
              <a:spcAft>
                <a:spcPts val="0"/>
              </a:spcAft>
              <a:buSzPct val="100000"/>
              <a:buAutoNum type="arabicPeriod"/>
            </a:pPr>
            <a:r>
              <a:rPr lang="en"/>
              <a:t>After you got approval from examiner and advisor, please come to faculty to get all lecturer sign (no digital signature)</a:t>
            </a:r>
            <a:endParaRPr/>
          </a:p>
          <a:p>
            <a:pPr indent="-334327" lvl="0" marL="457200" rtl="0" algn="l">
              <a:spcBef>
                <a:spcPts val="0"/>
              </a:spcBef>
              <a:spcAft>
                <a:spcPts val="0"/>
              </a:spcAft>
              <a:buSzPct val="100000"/>
              <a:buAutoNum type="arabicPeriod"/>
            </a:pPr>
            <a:r>
              <a:rPr lang="en"/>
              <a:t>Please ask admin of study program signature on your signed panel of examiner</a:t>
            </a:r>
            <a:endParaRPr/>
          </a:p>
          <a:p>
            <a:pPr indent="-334327" lvl="0" marL="457200" rtl="0" algn="l">
              <a:spcBef>
                <a:spcPts val="0"/>
              </a:spcBef>
              <a:spcAft>
                <a:spcPts val="0"/>
              </a:spcAft>
              <a:buSzPct val="100000"/>
              <a:buAutoNum type="arabicPeriod"/>
            </a:pPr>
            <a:r>
              <a:rPr lang="en"/>
              <a:t>After you got signature from </a:t>
            </a:r>
            <a:r>
              <a:rPr lang="en"/>
              <a:t>lecturer, please make a CD for faculty repository and submit your thesis to PUIS (the detail will you get in the correction file after do final defense)</a:t>
            </a:r>
            <a:endParaRPr/>
          </a:p>
          <a:p>
            <a:pPr indent="-334327" lvl="0" marL="457200" rtl="0" algn="l">
              <a:spcBef>
                <a:spcPts val="0"/>
              </a:spcBef>
              <a:spcAft>
                <a:spcPts val="0"/>
              </a:spcAft>
              <a:buSzPct val="100000"/>
              <a:buAutoNum type="arabicPeriod"/>
            </a:pPr>
            <a:r>
              <a:rPr lang="en"/>
              <a:t>After you submit your thesis in PUIS, please give your hardcopy of signed panel of examiner to library and ask the validation to library staff or by </a:t>
            </a:r>
            <a:r>
              <a:rPr lang="en" u="sng">
                <a:solidFill>
                  <a:schemeClr val="hlink"/>
                </a:solidFill>
                <a:hlinkClick r:id="rId4"/>
              </a:rPr>
              <a:t>library.clearance@president.ac.id</a:t>
            </a:r>
            <a:r>
              <a:rPr lang="en"/>
              <a:t> </a:t>
            </a:r>
            <a:endParaRPr/>
          </a:p>
          <a:p>
            <a:pPr indent="-334327" lvl="0" marL="457200" rtl="0" algn="l">
              <a:spcBef>
                <a:spcPts val="0"/>
              </a:spcBef>
              <a:spcAft>
                <a:spcPts val="0"/>
              </a:spcAft>
              <a:buSzPct val="100000"/>
              <a:buAutoNum type="arabicPeriod"/>
            </a:pPr>
            <a:r>
              <a:rPr lang="en"/>
              <a:t>After you got the score of your thesis (completed point no 1-6) and passed english proficiency, please do yudicium clearance and graduation enrollment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THESIS TIMELINE BATCH 2024-1 </a:t>
            </a:r>
            <a:endParaRPr/>
          </a:p>
        </p:txBody>
      </p:sp>
      <p:sp>
        <p:nvSpPr>
          <p:cNvPr id="139" name="Google Shape;139;p24"/>
          <p:cNvSpPr txBox="1"/>
          <p:nvPr>
            <p:ph idx="1" type="body"/>
          </p:nvPr>
        </p:nvSpPr>
        <p:spPr>
          <a:xfrm>
            <a:off x="311700" y="13048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Advisor Request : May 30, 2025</a:t>
            </a:r>
            <a:endParaRPr/>
          </a:p>
          <a:p>
            <a:pPr indent="-342900" lvl="0" marL="457200" rtl="0" algn="l">
              <a:spcBef>
                <a:spcPts val="0"/>
              </a:spcBef>
              <a:spcAft>
                <a:spcPts val="0"/>
              </a:spcAft>
              <a:buSzPts val="1800"/>
              <a:buChar char="●"/>
            </a:pPr>
            <a:r>
              <a:rPr lang="en"/>
              <a:t>Advisor Announcement : June 9, 2025</a:t>
            </a:r>
            <a:endParaRPr/>
          </a:p>
          <a:p>
            <a:pPr indent="-342900" lvl="0" marL="457200" rtl="0" algn="l">
              <a:spcBef>
                <a:spcPts val="0"/>
              </a:spcBef>
              <a:spcAft>
                <a:spcPts val="0"/>
              </a:spcAft>
              <a:buSzPts val="1800"/>
              <a:buChar char="●"/>
            </a:pPr>
            <a:r>
              <a:rPr lang="en"/>
              <a:t>Proposal Defense : July 14, 2025 (tentative)</a:t>
            </a:r>
            <a:endParaRPr/>
          </a:p>
          <a:p>
            <a:pPr indent="-342900" lvl="0" marL="457200" rtl="0" algn="l">
              <a:spcBef>
                <a:spcPts val="0"/>
              </a:spcBef>
              <a:spcAft>
                <a:spcPts val="0"/>
              </a:spcAft>
              <a:buSzPts val="1800"/>
              <a:buChar char="●"/>
            </a:pPr>
            <a:r>
              <a:rPr lang="en"/>
              <a:t>Final Thesis Submission : August 15, 2025 (tentative)</a:t>
            </a:r>
            <a:endParaRPr/>
          </a:p>
          <a:p>
            <a:pPr indent="-342900" lvl="0" marL="457200" rtl="0" algn="l">
              <a:spcBef>
                <a:spcPts val="0"/>
              </a:spcBef>
              <a:spcAft>
                <a:spcPts val="0"/>
              </a:spcAft>
              <a:buSzPts val="1800"/>
              <a:buChar char="●"/>
            </a:pPr>
            <a:r>
              <a:rPr lang="en"/>
              <a:t>Final Thesis Defense : August 18, 2025 (tentative)</a:t>
            </a:r>
            <a:endParaRPr/>
          </a:p>
          <a:p>
            <a:pPr indent="-342900" lvl="0" marL="457200" rtl="0" algn="l">
              <a:spcBef>
                <a:spcPts val="0"/>
              </a:spcBef>
              <a:spcAft>
                <a:spcPts val="0"/>
              </a:spcAft>
              <a:buSzPts val="1800"/>
              <a:buChar char="●"/>
            </a:pPr>
            <a:r>
              <a:rPr lang="en"/>
              <a:t>Grading : August 26, 2025</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*please follow the timeline of Proposal Defense - Grading to make sure you doesn’t need to extend the thesis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45" name="Google Shape;145;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Please start to consider your thesis advisor with prepare the topic and your advisor option and fill the gform what </a:t>
            </a:r>
            <a:r>
              <a:rPr lang="en"/>
              <a:t>study</a:t>
            </a:r>
            <a:r>
              <a:rPr lang="en"/>
              <a:t> program given to you.</a:t>
            </a:r>
            <a:endParaRPr/>
          </a:p>
          <a:p>
            <a:pPr indent="-342900" lvl="0" marL="457200" rtl="0" algn="l">
              <a:spcBef>
                <a:spcPts val="0"/>
              </a:spcBef>
              <a:spcAft>
                <a:spcPts val="0"/>
              </a:spcAft>
              <a:buSzPts val="1800"/>
              <a:buAutoNum type="arabicPeriod"/>
            </a:pPr>
            <a:r>
              <a:rPr lang="en"/>
              <a:t>The maximum deadline for choosing advisor is 30 May 2025. Study program will start announce who your thesis advisor in the first day of semester 20243 starts and you can start do consultation with your advisor.</a:t>
            </a:r>
            <a:endParaRPr/>
          </a:p>
          <a:p>
            <a:pPr indent="-342900" lvl="0" marL="457200" rtl="0" algn="l">
              <a:spcBef>
                <a:spcPts val="0"/>
              </a:spcBef>
              <a:spcAft>
                <a:spcPts val="0"/>
              </a:spcAft>
              <a:buSzPts val="1800"/>
              <a:buAutoNum type="arabicPeriod"/>
            </a:pPr>
            <a:r>
              <a:rPr lang="en"/>
              <a:t>The new regulation to do final defense is you should give us a proof of your under review of your journal. The publisher should be index by scopus</a:t>
            </a:r>
            <a:endParaRPr/>
          </a:p>
          <a:p>
            <a:pPr indent="-342900" lvl="0" marL="457200" rtl="0" algn="l">
              <a:spcBef>
                <a:spcPts val="0"/>
              </a:spcBef>
              <a:spcAft>
                <a:spcPts val="0"/>
              </a:spcAft>
              <a:buSzPts val="1800"/>
              <a:buAutoNum type="arabicPeriod"/>
            </a:pPr>
            <a:r>
              <a:rPr lang="en"/>
              <a:t>Make sure you already passed the english proficiency test ASAP for yudicium clearance requirements. </a:t>
            </a:r>
            <a:endParaRPr/>
          </a:p>
          <a:p>
            <a:pPr indent="-342900" lvl="0" marL="457200" rtl="0" algn="l">
              <a:spcBef>
                <a:spcPts val="0"/>
              </a:spcBef>
              <a:spcAft>
                <a:spcPts val="0"/>
              </a:spcAft>
              <a:buSzPts val="1800"/>
              <a:buAutoNum type="arabicPeriod"/>
            </a:pPr>
            <a:r>
              <a:rPr lang="en"/>
              <a:t>The timeline written tentative become your standard to do every step to make sure your thesis finish on time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GOOD LUCK AND SEE YOU IN GRADUATION</a:t>
            </a:r>
            <a:endParaRPr/>
          </a:p>
        </p:txBody>
      </p:sp>
      <p:sp>
        <p:nvSpPr>
          <p:cNvPr id="151" name="Google Shape;151;p26"/>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a:t>*if you have another question related thesis - graduation administration, please contact faculty staff:</a:t>
            </a:r>
            <a:endParaRPr/>
          </a:p>
          <a:p>
            <a:pPr indent="0" lvl="0" marL="0" rtl="0" algn="ctr">
              <a:spcBef>
                <a:spcPts val="0"/>
              </a:spcBef>
              <a:spcAft>
                <a:spcPts val="0"/>
              </a:spcAft>
              <a:buNone/>
            </a:pPr>
            <a:r>
              <a:rPr lang="en"/>
              <a:t>Nadella = 087779147996 / nadella@president.ac.id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1549950"/>
            <a:ext cx="8520600" cy="204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 MUST DECIDE..</a:t>
            </a:r>
            <a:endParaRPr/>
          </a:p>
          <a:p>
            <a:pPr indent="-419100" lvl="0" marL="457200" rtl="0" algn="l">
              <a:spcBef>
                <a:spcPts val="0"/>
              </a:spcBef>
              <a:spcAft>
                <a:spcPts val="0"/>
              </a:spcAft>
              <a:buSzPts val="3000"/>
              <a:buAutoNum type="arabicPeriod"/>
            </a:pPr>
            <a:r>
              <a:rPr lang="en"/>
              <a:t>THESIS TOPIC</a:t>
            </a:r>
            <a:endParaRPr/>
          </a:p>
          <a:p>
            <a:pPr indent="-419100" lvl="0" marL="457200" rtl="0" algn="l">
              <a:spcBef>
                <a:spcPts val="0"/>
              </a:spcBef>
              <a:spcAft>
                <a:spcPts val="0"/>
              </a:spcAft>
              <a:buSzPts val="3000"/>
              <a:buAutoNum type="arabicPeriod"/>
            </a:pPr>
            <a:r>
              <a:rPr lang="en"/>
              <a:t>THESIS ADVISOR</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406500" y="1049550"/>
            <a:ext cx="3665400" cy="15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accent3"/>
                </a:solidFill>
                <a:latin typeface="Average"/>
                <a:ea typeface="Average"/>
                <a:cs typeface="Average"/>
                <a:sym typeface="Average"/>
              </a:rPr>
              <a:t>Dr. Adhi Setyo Santoso, S.T., M.BA.</a:t>
            </a:r>
            <a:endParaRPr b="1" sz="1500">
              <a:solidFill>
                <a:schemeClr val="accent3"/>
              </a:solidFill>
              <a:latin typeface="Average"/>
              <a:ea typeface="Average"/>
              <a:cs typeface="Average"/>
              <a:sym typeface="Average"/>
            </a:endParaRPr>
          </a:p>
          <a:p>
            <a:pPr indent="-323850" lvl="0" marL="457200" rtl="0" algn="l">
              <a:lnSpc>
                <a:spcPct val="115000"/>
              </a:lnSpc>
              <a:spcBef>
                <a:spcPts val="120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MIS</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Digital Convergence</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Data Science</a:t>
            </a:r>
            <a:endParaRPr sz="1100">
              <a:latin typeface="Average"/>
              <a:ea typeface="Average"/>
              <a:cs typeface="Average"/>
              <a:sym typeface="Average"/>
            </a:endParaRPr>
          </a:p>
        </p:txBody>
      </p:sp>
      <p:sp>
        <p:nvSpPr>
          <p:cNvPr id="71" name="Google Shape;71;p15"/>
          <p:cNvSpPr/>
          <p:nvPr/>
        </p:nvSpPr>
        <p:spPr>
          <a:xfrm>
            <a:off x="4922925" y="1049550"/>
            <a:ext cx="3705300" cy="15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accent3"/>
                </a:solidFill>
                <a:latin typeface="Average"/>
                <a:ea typeface="Average"/>
                <a:cs typeface="Average"/>
                <a:sym typeface="Average"/>
              </a:rPr>
              <a:t>Prof. Dr. Ir. Wiranto Herry Utomo, M.Kom.</a:t>
            </a:r>
            <a:endParaRPr b="1" sz="1500">
              <a:solidFill>
                <a:schemeClr val="accent3"/>
              </a:solidFill>
              <a:latin typeface="Average"/>
              <a:ea typeface="Average"/>
              <a:cs typeface="Average"/>
              <a:sym typeface="Average"/>
            </a:endParaRPr>
          </a:p>
          <a:p>
            <a:pPr indent="-323850" lvl="0" marL="457200" rtl="0" algn="l">
              <a:lnSpc>
                <a:spcPct val="115000"/>
              </a:lnSpc>
              <a:spcBef>
                <a:spcPts val="120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Big Data Analytics</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Data science</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Service Oriented Architecture</a:t>
            </a:r>
            <a:endParaRPr sz="1100">
              <a:latin typeface="Average"/>
              <a:ea typeface="Average"/>
              <a:cs typeface="Average"/>
              <a:sym typeface="Average"/>
            </a:endParaRPr>
          </a:p>
        </p:txBody>
      </p:sp>
      <p:sp>
        <p:nvSpPr>
          <p:cNvPr id="72" name="Google Shape;72;p15"/>
          <p:cNvSpPr/>
          <p:nvPr/>
        </p:nvSpPr>
        <p:spPr>
          <a:xfrm>
            <a:off x="406500" y="2828250"/>
            <a:ext cx="3665400" cy="15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accent3"/>
                </a:solidFill>
                <a:latin typeface="Average"/>
                <a:ea typeface="Average"/>
                <a:cs typeface="Average"/>
                <a:sym typeface="Average"/>
              </a:rPr>
              <a:t>Ahmad Fadhil N, Ph.D</a:t>
            </a:r>
            <a:endParaRPr b="1" sz="1500">
              <a:solidFill>
                <a:schemeClr val="accent3"/>
              </a:solidFill>
              <a:latin typeface="Average"/>
              <a:ea typeface="Average"/>
              <a:cs typeface="Average"/>
              <a:sym typeface="Average"/>
            </a:endParaRPr>
          </a:p>
          <a:p>
            <a:pPr indent="-323850" lvl="0" marL="457200" rtl="0" algn="l">
              <a:lnSpc>
                <a:spcPct val="115000"/>
              </a:lnSpc>
              <a:spcBef>
                <a:spcPts val="120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Deep Learning</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Natural Language Processing</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Game Development</a:t>
            </a:r>
            <a:endParaRPr sz="1100">
              <a:latin typeface="Average"/>
              <a:ea typeface="Average"/>
              <a:cs typeface="Average"/>
              <a:sym typeface="Average"/>
            </a:endParaRPr>
          </a:p>
        </p:txBody>
      </p:sp>
      <p:sp>
        <p:nvSpPr>
          <p:cNvPr id="73" name="Google Shape;73;p15"/>
          <p:cNvSpPr/>
          <p:nvPr/>
        </p:nvSpPr>
        <p:spPr>
          <a:xfrm>
            <a:off x="4922925" y="2828250"/>
            <a:ext cx="3705300" cy="15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accent3"/>
                </a:solidFill>
                <a:latin typeface="Average"/>
                <a:ea typeface="Average"/>
                <a:cs typeface="Average"/>
                <a:sym typeface="Average"/>
              </a:rPr>
              <a:t>Dr. Hasanul Fahmi, S.Kom., M.Kom.</a:t>
            </a:r>
            <a:endParaRPr b="1" sz="1500">
              <a:solidFill>
                <a:schemeClr val="accent3"/>
              </a:solidFill>
              <a:latin typeface="Average"/>
              <a:ea typeface="Average"/>
              <a:cs typeface="Average"/>
              <a:sym typeface="Average"/>
            </a:endParaRPr>
          </a:p>
          <a:p>
            <a:pPr indent="-323850" lvl="0" marL="457200" rtl="0" algn="l">
              <a:lnSpc>
                <a:spcPct val="115000"/>
              </a:lnSpc>
              <a:spcBef>
                <a:spcPts val="120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Deep Learning</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Machine Learning</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Information Retrieval</a:t>
            </a:r>
            <a:endParaRPr sz="1100">
              <a:latin typeface="Average"/>
              <a:ea typeface="Average"/>
              <a:cs typeface="Average"/>
              <a:sym typeface="Average"/>
            </a:endParaRPr>
          </a:p>
        </p:txBody>
      </p:sp>
      <p:sp>
        <p:nvSpPr>
          <p:cNvPr id="74" name="Google Shape;74;p15"/>
          <p:cNvSpPr txBox="1"/>
          <p:nvPr>
            <p:ph type="title"/>
          </p:nvPr>
        </p:nvSpPr>
        <p:spPr>
          <a:xfrm>
            <a:off x="311700" y="271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CAN BE YOUR THESIS ADVISOR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4731850" y="2967650"/>
            <a:ext cx="3665400" cy="15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accent3"/>
                </a:solidFill>
                <a:latin typeface="Average"/>
                <a:ea typeface="Average"/>
                <a:cs typeface="Average"/>
                <a:sym typeface="Average"/>
              </a:rPr>
              <a:t>Dr. Deffa Rahadiyan, S.Si.</a:t>
            </a:r>
            <a:endParaRPr b="1" sz="1500">
              <a:solidFill>
                <a:schemeClr val="accent3"/>
              </a:solidFill>
              <a:latin typeface="Average"/>
              <a:ea typeface="Average"/>
              <a:cs typeface="Average"/>
              <a:sym typeface="Average"/>
            </a:endParaRPr>
          </a:p>
          <a:p>
            <a:pPr indent="-323850" lvl="0" marL="457200" rtl="0" algn="l">
              <a:lnSpc>
                <a:spcPct val="115000"/>
              </a:lnSpc>
              <a:spcBef>
                <a:spcPts val="120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Artificial Intelligence</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Natural Language Processing</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Computer Vision</a:t>
            </a:r>
            <a:endParaRPr sz="1500">
              <a:solidFill>
                <a:schemeClr val="accent3"/>
              </a:solidFill>
              <a:latin typeface="Average"/>
              <a:ea typeface="Average"/>
              <a:cs typeface="Average"/>
              <a:sym typeface="Average"/>
            </a:endParaRPr>
          </a:p>
        </p:txBody>
      </p:sp>
      <p:sp>
        <p:nvSpPr>
          <p:cNvPr id="80" name="Google Shape;80;p16"/>
          <p:cNvSpPr/>
          <p:nvPr/>
        </p:nvSpPr>
        <p:spPr>
          <a:xfrm>
            <a:off x="725475" y="2967650"/>
            <a:ext cx="3705300" cy="15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accent3"/>
                </a:solidFill>
                <a:latin typeface="Average"/>
                <a:ea typeface="Average"/>
                <a:cs typeface="Average"/>
                <a:sym typeface="Average"/>
              </a:rPr>
              <a:t>Dr. Tjong Wan Sen, S.T, M.T.</a:t>
            </a:r>
            <a:endParaRPr b="1" sz="1500">
              <a:solidFill>
                <a:schemeClr val="accent3"/>
              </a:solidFill>
              <a:latin typeface="Average"/>
              <a:ea typeface="Average"/>
              <a:cs typeface="Average"/>
              <a:sym typeface="Average"/>
            </a:endParaRPr>
          </a:p>
          <a:p>
            <a:pPr indent="-304800" lvl="0" marL="457200" rtl="0" algn="l">
              <a:lnSpc>
                <a:spcPct val="115000"/>
              </a:lnSpc>
              <a:spcBef>
                <a:spcPts val="1200"/>
              </a:spcBef>
              <a:spcAft>
                <a:spcPts val="0"/>
              </a:spcAft>
              <a:buClr>
                <a:schemeClr val="accent3"/>
              </a:buClr>
              <a:buSzPts val="1200"/>
              <a:buFont typeface="Average"/>
              <a:buAutoNum type="arabicPeriod"/>
            </a:pPr>
            <a:r>
              <a:rPr lang="en" sz="1500">
                <a:solidFill>
                  <a:schemeClr val="accent3"/>
                </a:solidFill>
                <a:latin typeface="Average"/>
                <a:ea typeface="Average"/>
                <a:cs typeface="Average"/>
                <a:sym typeface="Average"/>
              </a:rPr>
              <a:t>Voice Image Recognition</a:t>
            </a:r>
            <a:endParaRPr sz="1500">
              <a:solidFill>
                <a:schemeClr val="accent3"/>
              </a:solidFill>
              <a:latin typeface="Average"/>
              <a:ea typeface="Average"/>
              <a:cs typeface="Average"/>
              <a:sym typeface="Average"/>
            </a:endParaRPr>
          </a:p>
          <a:p>
            <a:pPr indent="-304800" lvl="0" marL="457200" rtl="0" algn="l">
              <a:lnSpc>
                <a:spcPct val="115000"/>
              </a:lnSpc>
              <a:spcBef>
                <a:spcPts val="0"/>
              </a:spcBef>
              <a:spcAft>
                <a:spcPts val="0"/>
              </a:spcAft>
              <a:buClr>
                <a:schemeClr val="accent3"/>
              </a:buClr>
              <a:buSzPts val="1200"/>
              <a:buFont typeface="Average"/>
              <a:buAutoNum type="arabicPeriod"/>
            </a:pPr>
            <a:r>
              <a:rPr lang="en" sz="1500">
                <a:solidFill>
                  <a:schemeClr val="accent3"/>
                </a:solidFill>
                <a:latin typeface="Average"/>
                <a:ea typeface="Average"/>
                <a:cs typeface="Average"/>
                <a:sym typeface="Average"/>
              </a:rPr>
              <a:t>Computer Vision</a:t>
            </a:r>
            <a:endParaRPr sz="1500">
              <a:solidFill>
                <a:schemeClr val="accent3"/>
              </a:solidFill>
              <a:latin typeface="Average"/>
              <a:ea typeface="Average"/>
              <a:cs typeface="Average"/>
              <a:sym typeface="Average"/>
            </a:endParaRPr>
          </a:p>
          <a:p>
            <a:pPr indent="-304800" lvl="0" marL="457200" rtl="0" algn="l">
              <a:lnSpc>
                <a:spcPct val="115000"/>
              </a:lnSpc>
              <a:spcBef>
                <a:spcPts val="0"/>
              </a:spcBef>
              <a:spcAft>
                <a:spcPts val="0"/>
              </a:spcAft>
              <a:buClr>
                <a:schemeClr val="accent3"/>
              </a:buClr>
              <a:buSzPts val="1200"/>
              <a:buFont typeface="Average"/>
              <a:buAutoNum type="arabicPeriod"/>
            </a:pPr>
            <a:r>
              <a:rPr lang="en" sz="1500">
                <a:solidFill>
                  <a:schemeClr val="accent3"/>
                </a:solidFill>
                <a:latin typeface="Average"/>
                <a:ea typeface="Average"/>
                <a:cs typeface="Average"/>
                <a:sym typeface="Average"/>
              </a:rPr>
              <a:t>Deep Learning</a:t>
            </a:r>
            <a:endParaRPr sz="800">
              <a:latin typeface="Average"/>
              <a:ea typeface="Average"/>
              <a:cs typeface="Average"/>
              <a:sym typeface="Average"/>
            </a:endParaRPr>
          </a:p>
        </p:txBody>
      </p:sp>
      <p:sp>
        <p:nvSpPr>
          <p:cNvPr id="81" name="Google Shape;81;p16"/>
          <p:cNvSpPr/>
          <p:nvPr/>
        </p:nvSpPr>
        <p:spPr>
          <a:xfrm>
            <a:off x="2739300" y="1152525"/>
            <a:ext cx="3665400" cy="1609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accent3"/>
                </a:solidFill>
                <a:latin typeface="Average"/>
                <a:ea typeface="Average"/>
                <a:cs typeface="Average"/>
                <a:sym typeface="Average"/>
              </a:rPr>
              <a:t>Ir. Rusdianto Roestam, M.Sc., Ph.D.</a:t>
            </a:r>
            <a:endParaRPr b="1" sz="1500">
              <a:solidFill>
                <a:schemeClr val="accent3"/>
              </a:solidFill>
              <a:latin typeface="Average"/>
              <a:ea typeface="Average"/>
              <a:cs typeface="Average"/>
              <a:sym typeface="Average"/>
            </a:endParaRPr>
          </a:p>
          <a:p>
            <a:pPr indent="-323850" lvl="0" marL="457200" rtl="0" algn="l">
              <a:lnSpc>
                <a:spcPct val="115000"/>
              </a:lnSpc>
              <a:spcBef>
                <a:spcPts val="120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Internet of Things</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Machine Learning</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Cyber Security</a:t>
            </a:r>
            <a:endParaRPr sz="1500">
              <a:solidFill>
                <a:schemeClr val="accent3"/>
              </a:solidFill>
              <a:latin typeface="Average"/>
              <a:ea typeface="Average"/>
              <a:cs typeface="Average"/>
              <a:sym typeface="Average"/>
            </a:endParaRPr>
          </a:p>
          <a:p>
            <a:pPr indent="-323850" lvl="0" marL="457200" rtl="0" algn="l">
              <a:lnSpc>
                <a:spcPct val="115000"/>
              </a:lnSpc>
              <a:spcBef>
                <a:spcPts val="0"/>
              </a:spcBef>
              <a:spcAft>
                <a:spcPts val="0"/>
              </a:spcAft>
              <a:buClr>
                <a:schemeClr val="accent3"/>
              </a:buClr>
              <a:buSzPts val="1500"/>
              <a:buFont typeface="Average"/>
              <a:buAutoNum type="arabicPeriod"/>
            </a:pPr>
            <a:r>
              <a:rPr lang="en" sz="1500">
                <a:solidFill>
                  <a:schemeClr val="accent3"/>
                </a:solidFill>
                <a:latin typeface="Average"/>
                <a:ea typeface="Average"/>
                <a:cs typeface="Average"/>
                <a:sym typeface="Average"/>
              </a:rPr>
              <a:t>Ubiq Computing</a:t>
            </a:r>
            <a:endParaRPr sz="1100">
              <a:latin typeface="Average"/>
              <a:ea typeface="Average"/>
              <a:cs typeface="Average"/>
              <a:sym typeface="Average"/>
            </a:endParaRPr>
          </a:p>
        </p:txBody>
      </p:sp>
      <p:sp>
        <p:nvSpPr>
          <p:cNvPr id="82" name="Google Shape;82;p16"/>
          <p:cNvSpPr txBox="1"/>
          <p:nvPr>
            <p:ph type="title"/>
          </p:nvPr>
        </p:nvSpPr>
        <p:spPr>
          <a:xfrm>
            <a:off x="311700" y="29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CAN BE YOUR THESIS ADVISOR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YOU DO TO GET THESIS ADVISOR</a:t>
            </a:r>
            <a:endParaRPr/>
          </a:p>
        </p:txBody>
      </p:sp>
      <p:sp>
        <p:nvSpPr>
          <p:cNvPr id="88" name="Google Shape;88;p17"/>
          <p:cNvSpPr txBox="1"/>
          <p:nvPr>
            <p:ph idx="1" type="body"/>
          </p:nvPr>
        </p:nvSpPr>
        <p:spPr>
          <a:xfrm>
            <a:off x="311700" y="1152475"/>
            <a:ext cx="8520600" cy="37998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eriod"/>
            </a:pPr>
            <a:r>
              <a:rPr lang="en"/>
              <a:t>Please prepare your thesis topic and your option of the advisor</a:t>
            </a:r>
            <a:endParaRPr/>
          </a:p>
          <a:p>
            <a:pPr indent="-308610" lvl="0" marL="457200" rtl="0" algn="l">
              <a:spcBef>
                <a:spcPts val="0"/>
              </a:spcBef>
              <a:spcAft>
                <a:spcPts val="0"/>
              </a:spcAft>
              <a:buSzPct val="100000"/>
              <a:buAutoNum type="arabicPeriod"/>
            </a:pPr>
            <a:r>
              <a:rPr lang="en"/>
              <a:t>Please send your topic and advisor option to: </a:t>
            </a:r>
            <a:r>
              <a:rPr lang="en" u="sng">
                <a:solidFill>
                  <a:schemeClr val="hlink"/>
                </a:solidFill>
                <a:hlinkClick r:id="rId3"/>
              </a:rPr>
              <a:t>https://forms.gle/1GQBwYwT3yvjXwT3A</a:t>
            </a:r>
            <a:r>
              <a:rPr lang="en"/>
              <a:t> </a:t>
            </a:r>
            <a:endParaRPr/>
          </a:p>
          <a:p>
            <a:pPr indent="0" lvl="0" marL="457200" rtl="0" algn="l">
              <a:spcBef>
                <a:spcPts val="1200"/>
              </a:spcBef>
              <a:spcAft>
                <a:spcPts val="0"/>
              </a:spcAft>
              <a:buNone/>
            </a:pPr>
            <a:r>
              <a:rPr lang="en"/>
              <a:t>Please list 7 your advisor option on your request  like:</a:t>
            </a:r>
            <a:endParaRPr/>
          </a:p>
          <a:p>
            <a:pPr indent="0" lvl="0" marL="457200" rtl="0" algn="l">
              <a:spcBef>
                <a:spcPts val="1200"/>
              </a:spcBef>
              <a:spcAft>
                <a:spcPts val="0"/>
              </a:spcAft>
              <a:buNone/>
            </a:pPr>
            <a:r>
              <a:rPr lang="en"/>
              <a:t>Advisor 1 : Mr/Mrs…..</a:t>
            </a:r>
            <a:endParaRPr/>
          </a:p>
          <a:p>
            <a:pPr indent="0" lvl="0" marL="457200" rtl="0" algn="l">
              <a:spcBef>
                <a:spcPts val="1200"/>
              </a:spcBef>
              <a:spcAft>
                <a:spcPts val="0"/>
              </a:spcAft>
              <a:buNone/>
            </a:pPr>
            <a:r>
              <a:rPr lang="en"/>
              <a:t>Advisor 2 : Mr/Mrs…..</a:t>
            </a:r>
            <a:endParaRPr/>
          </a:p>
          <a:p>
            <a:pPr indent="0" lvl="0" marL="457200" rtl="0" algn="l">
              <a:spcBef>
                <a:spcPts val="1200"/>
              </a:spcBef>
              <a:spcAft>
                <a:spcPts val="0"/>
              </a:spcAft>
              <a:buNone/>
            </a:pPr>
            <a:r>
              <a:rPr lang="en"/>
              <a:t>Advisor 3 : Mr/Mrs…..</a:t>
            </a:r>
            <a:endParaRPr/>
          </a:p>
          <a:p>
            <a:pPr indent="0" lvl="0" marL="457200" rtl="0" algn="l">
              <a:spcBef>
                <a:spcPts val="1200"/>
              </a:spcBef>
              <a:spcAft>
                <a:spcPts val="0"/>
              </a:spcAft>
              <a:buNone/>
            </a:pPr>
            <a:r>
              <a:rPr lang="en"/>
              <a:t>Advisor 4 : Mr/Mrs…..</a:t>
            </a:r>
            <a:endParaRPr/>
          </a:p>
          <a:p>
            <a:pPr indent="0" lvl="0" marL="457200" rtl="0" algn="l">
              <a:spcBef>
                <a:spcPts val="1200"/>
              </a:spcBef>
              <a:spcAft>
                <a:spcPts val="0"/>
              </a:spcAft>
              <a:buNone/>
            </a:pPr>
            <a:r>
              <a:rPr lang="en"/>
              <a:t>Advisor 5 : Mr/Mrs…..</a:t>
            </a:r>
            <a:endParaRPr/>
          </a:p>
          <a:p>
            <a:pPr indent="0" lvl="0" marL="457200" rtl="0" algn="l">
              <a:spcBef>
                <a:spcPts val="1200"/>
              </a:spcBef>
              <a:spcAft>
                <a:spcPts val="0"/>
              </a:spcAft>
              <a:buNone/>
            </a:pPr>
            <a:r>
              <a:rPr lang="en"/>
              <a:t>Advisor 6 : Mr/Mrs…..</a:t>
            </a:r>
            <a:endParaRPr/>
          </a:p>
          <a:p>
            <a:pPr indent="0" lvl="0" marL="457200" rtl="0" algn="l">
              <a:spcBef>
                <a:spcPts val="1200"/>
              </a:spcBef>
              <a:spcAft>
                <a:spcPts val="0"/>
              </a:spcAft>
              <a:buNone/>
            </a:pPr>
            <a:r>
              <a:rPr lang="en"/>
              <a:t>Advisor 7 : Mr/Mrs…..</a:t>
            </a:r>
            <a:endParaRPr/>
          </a:p>
          <a:p>
            <a:pPr indent="-308610" lvl="0" marL="457200" rtl="0" algn="l">
              <a:spcBef>
                <a:spcPts val="1200"/>
              </a:spcBef>
              <a:spcAft>
                <a:spcPts val="0"/>
              </a:spcAft>
              <a:buSzPct val="100000"/>
              <a:buAutoNum type="arabicPeriod"/>
            </a:pPr>
            <a:r>
              <a:rPr lang="en"/>
              <a:t>Study program will do consideration about the final result of your thesis advisor and will announce the result in the first day semester starts.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140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THE REQUIREMENTS OF THESIS DEFENSE IN FACULTY OF COMPUTING</a:t>
            </a:r>
            <a:endParaRPr sz="1820"/>
          </a:p>
          <a:p>
            <a:pPr indent="0" lvl="0" marL="0" rtl="0" algn="l">
              <a:spcBef>
                <a:spcPts val="0"/>
              </a:spcBef>
              <a:spcAft>
                <a:spcPts val="0"/>
              </a:spcAft>
              <a:buSzPts val="990"/>
              <a:buNone/>
            </a:pPr>
            <a:r>
              <a:t/>
            </a:r>
            <a:endParaRPr sz="1820"/>
          </a:p>
        </p:txBody>
      </p:sp>
      <p:sp>
        <p:nvSpPr>
          <p:cNvPr id="94" name="Google Shape;94;p18"/>
          <p:cNvSpPr txBox="1"/>
          <p:nvPr/>
        </p:nvSpPr>
        <p:spPr>
          <a:xfrm>
            <a:off x="5798125" y="4625900"/>
            <a:ext cx="3034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95" name="Google Shape;95;p18"/>
          <p:cNvSpPr txBox="1"/>
          <p:nvPr/>
        </p:nvSpPr>
        <p:spPr>
          <a:xfrm>
            <a:off x="6478550" y="45174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According to</a:t>
            </a:r>
            <a:r>
              <a:rPr lang="en" sz="1200">
                <a:solidFill>
                  <a:schemeClr val="dk2"/>
                </a:solidFill>
                <a:latin typeface="Times New Roman"/>
                <a:ea typeface="Times New Roman"/>
                <a:cs typeface="Times New Roman"/>
                <a:sym typeface="Times New Roman"/>
              </a:rPr>
              <a:t> IOM with number of letter </a:t>
            </a:r>
            <a:r>
              <a:rPr lang="en" sz="1200">
                <a:latin typeface="Times New Roman"/>
                <a:ea typeface="Times New Roman"/>
                <a:cs typeface="Times New Roman"/>
                <a:sym typeface="Times New Roman"/>
              </a:rPr>
              <a:t>005/FC-MIT/PU/VIII/2024</a:t>
            </a:r>
            <a:endParaRPr sz="1200">
              <a:latin typeface="Times New Roman"/>
              <a:ea typeface="Times New Roman"/>
              <a:cs typeface="Times New Roman"/>
              <a:sym typeface="Times New Roman"/>
            </a:endParaRPr>
          </a:p>
        </p:txBody>
      </p:sp>
      <p:pic>
        <p:nvPicPr>
          <p:cNvPr id="96" name="Google Shape;96;p18"/>
          <p:cNvPicPr preferRelativeResize="0"/>
          <p:nvPr/>
        </p:nvPicPr>
        <p:blipFill>
          <a:blip r:embed="rId3">
            <a:alphaModFix/>
          </a:blip>
          <a:stretch>
            <a:fillRect/>
          </a:stretch>
        </p:blipFill>
        <p:spPr>
          <a:xfrm>
            <a:off x="581025" y="614400"/>
            <a:ext cx="4193000" cy="44571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140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THE REQUIREMENTS OF THESIS DEFENSE IN FACULTY OF COMPUTING</a:t>
            </a:r>
            <a:endParaRPr sz="1820"/>
          </a:p>
          <a:p>
            <a:pPr indent="0" lvl="0" marL="0" rtl="0" algn="l">
              <a:spcBef>
                <a:spcPts val="0"/>
              </a:spcBef>
              <a:spcAft>
                <a:spcPts val="0"/>
              </a:spcAft>
              <a:buSzPts val="990"/>
              <a:buNone/>
            </a:pPr>
            <a:r>
              <a:t/>
            </a:r>
            <a:endParaRPr sz="1820"/>
          </a:p>
        </p:txBody>
      </p:sp>
      <p:sp>
        <p:nvSpPr>
          <p:cNvPr id="102" name="Google Shape;102;p19"/>
          <p:cNvSpPr txBox="1"/>
          <p:nvPr/>
        </p:nvSpPr>
        <p:spPr>
          <a:xfrm>
            <a:off x="5798125" y="4625900"/>
            <a:ext cx="3034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3" name="Google Shape;103;p19"/>
          <p:cNvSpPr txBox="1"/>
          <p:nvPr/>
        </p:nvSpPr>
        <p:spPr>
          <a:xfrm>
            <a:off x="6478550" y="451745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According to IOM with number of letter </a:t>
            </a:r>
            <a:r>
              <a:rPr lang="en" sz="1200">
                <a:latin typeface="Times New Roman"/>
                <a:ea typeface="Times New Roman"/>
                <a:cs typeface="Times New Roman"/>
                <a:sym typeface="Times New Roman"/>
              </a:rPr>
              <a:t>005/FC-MSIT/PU/VI/2023</a:t>
            </a:r>
            <a:endParaRPr sz="1200">
              <a:latin typeface="Times New Roman"/>
              <a:ea typeface="Times New Roman"/>
              <a:cs typeface="Times New Roman"/>
              <a:sym typeface="Times New Roman"/>
            </a:endParaRPr>
          </a:p>
        </p:txBody>
      </p:sp>
      <p:pic>
        <p:nvPicPr>
          <p:cNvPr id="104" name="Google Shape;104;p19"/>
          <p:cNvPicPr preferRelativeResize="0"/>
          <p:nvPr/>
        </p:nvPicPr>
        <p:blipFill>
          <a:blip r:embed="rId3">
            <a:alphaModFix/>
          </a:blip>
          <a:stretch>
            <a:fillRect/>
          </a:stretch>
        </p:blipFill>
        <p:spPr>
          <a:xfrm>
            <a:off x="572475" y="658875"/>
            <a:ext cx="3696327" cy="4304226"/>
          </a:xfrm>
          <a:prstGeom prst="rect">
            <a:avLst/>
          </a:prstGeom>
          <a:noFill/>
          <a:ln>
            <a:noFill/>
          </a:ln>
        </p:spPr>
      </p:pic>
      <p:sp>
        <p:nvSpPr>
          <p:cNvPr id="105" name="Google Shape;105;p19"/>
          <p:cNvSpPr txBox="1"/>
          <p:nvPr/>
        </p:nvSpPr>
        <p:spPr>
          <a:xfrm>
            <a:off x="4667200" y="830800"/>
            <a:ext cx="4067100" cy="162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This form you will get from faculty admin with the IOM of thesis defense requirements and thesis writing guidelines</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202975" y="4341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SHOULD YOU MAKE SURE/PREPARE DURING WRITING THESIS </a:t>
            </a:r>
            <a:endParaRPr/>
          </a:p>
        </p:txBody>
      </p:sp>
      <p:sp>
        <p:nvSpPr>
          <p:cNvPr id="111" name="Google Shape;111;p20"/>
          <p:cNvSpPr txBox="1"/>
          <p:nvPr>
            <p:ph idx="1" type="body"/>
          </p:nvPr>
        </p:nvSpPr>
        <p:spPr>
          <a:xfrm>
            <a:off x="202975" y="1919250"/>
            <a:ext cx="8520600" cy="130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ENGLISH PROFICIENCY</a:t>
            </a:r>
            <a:endParaRPr/>
          </a:p>
          <a:p>
            <a:pPr indent="0" lvl="0" marL="0" rtl="0" algn="l">
              <a:spcBef>
                <a:spcPts val="1200"/>
              </a:spcBef>
              <a:spcAft>
                <a:spcPts val="0"/>
              </a:spcAft>
              <a:buNone/>
            </a:pPr>
            <a:r>
              <a:rPr lang="en"/>
              <a:t>According to Peraturan Rektor Nomor 21 Tahun 2023</a:t>
            </a:r>
            <a:endParaRPr/>
          </a:p>
          <a:p>
            <a:pPr indent="0" lvl="0" marL="0" rtl="0" algn="l">
              <a:spcBef>
                <a:spcPts val="1200"/>
              </a:spcBef>
              <a:spcAft>
                <a:spcPts val="1200"/>
              </a:spcAft>
              <a:buNone/>
            </a:pPr>
            <a:r>
              <a:rPr lang="en"/>
              <a:t>*attached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31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WHAT SHOULD YOU DO TO REGISTER PROPOSAL DEFENSE</a:t>
            </a:r>
            <a:endParaRPr sz="2020"/>
          </a:p>
        </p:txBody>
      </p:sp>
      <p:sp>
        <p:nvSpPr>
          <p:cNvPr id="117" name="Google Shape;117;p21"/>
          <p:cNvSpPr txBox="1"/>
          <p:nvPr>
            <p:ph idx="1" type="body"/>
          </p:nvPr>
        </p:nvSpPr>
        <p:spPr>
          <a:xfrm>
            <a:off x="311700" y="1461500"/>
            <a:ext cx="4260300" cy="3107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Please make sure you got approval from your thesis advisor to do proposal defense</a:t>
            </a:r>
            <a:endParaRPr/>
          </a:p>
          <a:p>
            <a:pPr indent="-342900" lvl="0" marL="457200" rtl="0" algn="l">
              <a:spcBef>
                <a:spcPts val="0"/>
              </a:spcBef>
              <a:spcAft>
                <a:spcPts val="0"/>
              </a:spcAft>
              <a:buSzPts val="1800"/>
              <a:buAutoNum type="arabicPeriod"/>
            </a:pPr>
            <a:r>
              <a:rPr lang="en"/>
              <a:t>After you got approval from advisor, please pay the fee of proposal defense = Rp 2.200.000,00</a:t>
            </a:r>
            <a:endParaRPr/>
          </a:p>
          <a:p>
            <a:pPr indent="-342900" lvl="0" marL="457200" rtl="0" algn="l">
              <a:spcBef>
                <a:spcPts val="0"/>
              </a:spcBef>
              <a:spcAft>
                <a:spcPts val="0"/>
              </a:spcAft>
              <a:buSzPts val="1800"/>
              <a:buAutoNum type="arabicPeriod"/>
            </a:pPr>
            <a:r>
              <a:rPr lang="en"/>
              <a:t>Send your payment proof to finance (</a:t>
            </a:r>
            <a:r>
              <a:rPr lang="en" u="sng">
                <a:solidFill>
                  <a:schemeClr val="hlink"/>
                </a:solidFill>
                <a:hlinkClick r:id="rId3"/>
              </a:rPr>
              <a:t>finance@president.ac.id</a:t>
            </a:r>
            <a:r>
              <a:rPr lang="en"/>
              <a:t>) and wait until you got the response/approval from finance to do proposal defense</a:t>
            </a:r>
            <a:endParaRPr/>
          </a:p>
        </p:txBody>
      </p:sp>
      <p:sp>
        <p:nvSpPr>
          <p:cNvPr id="118" name="Google Shape;118;p21"/>
          <p:cNvSpPr txBox="1"/>
          <p:nvPr>
            <p:ph type="title"/>
          </p:nvPr>
        </p:nvSpPr>
        <p:spPr>
          <a:xfrm>
            <a:off x="5314000" y="445025"/>
            <a:ext cx="312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020"/>
              <a:t>THE REQUIREMENTS TO REGISTER OF PROPOSAL DEFENSE</a:t>
            </a:r>
            <a:endParaRPr sz="2020"/>
          </a:p>
        </p:txBody>
      </p:sp>
      <p:sp>
        <p:nvSpPr>
          <p:cNvPr id="119" name="Google Shape;119;p21"/>
          <p:cNvSpPr txBox="1"/>
          <p:nvPr>
            <p:ph idx="1" type="body"/>
          </p:nvPr>
        </p:nvSpPr>
        <p:spPr>
          <a:xfrm>
            <a:off x="4840200" y="1461500"/>
            <a:ext cx="4260300" cy="31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Please send these to your thesis advisor email and faculty staff (</a:t>
            </a:r>
            <a:r>
              <a:rPr lang="en" u="sng">
                <a:solidFill>
                  <a:schemeClr val="hlink"/>
                </a:solidFill>
                <a:hlinkClick r:id="rId4"/>
              </a:rPr>
              <a:t>nadella@president.ac.id</a:t>
            </a:r>
            <a:r>
              <a:rPr lang="en"/>
              <a:t>) :</a:t>
            </a:r>
            <a:endParaRPr/>
          </a:p>
          <a:p>
            <a:pPr indent="-342900" lvl="0" marL="457200" rtl="0" algn="l">
              <a:spcBef>
                <a:spcPts val="1200"/>
              </a:spcBef>
              <a:spcAft>
                <a:spcPts val="0"/>
              </a:spcAft>
              <a:buSzPts val="1800"/>
              <a:buAutoNum type="arabicPeriod"/>
            </a:pPr>
            <a:r>
              <a:rPr lang="en"/>
              <a:t>Draft </a:t>
            </a:r>
            <a:endParaRPr/>
          </a:p>
          <a:p>
            <a:pPr indent="-342900" lvl="0" marL="457200" rtl="0" algn="l">
              <a:spcBef>
                <a:spcPts val="0"/>
              </a:spcBef>
              <a:spcAft>
                <a:spcPts val="0"/>
              </a:spcAft>
              <a:buSzPts val="1800"/>
              <a:buAutoNum type="arabicPeriod"/>
            </a:pPr>
            <a:r>
              <a:rPr lang="en"/>
              <a:t>Finance approval of proposal defense fee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