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0" r:id="rId4"/>
    <p:sldId id="257" r:id="rId5"/>
    <p:sldId id="258" r:id="rId6"/>
    <p:sldId id="261" r:id="rId7"/>
    <p:sldId id="263" r:id="rId8"/>
    <p:sldId id="260" r:id="rId9"/>
    <p:sldId id="259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59261-A06E-4889-B13E-D697D32CA4FD}" type="datetimeFigureOut">
              <a:rPr lang="ru-RU" smtClean="0"/>
              <a:t>07.06.2017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B41CC-A012-43E4-BED9-C6C6FE8BB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20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41CC-A012-43E4-BED9-C6C6FE8BB55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28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41CC-A012-43E4-BED9-C6C6FE8BB55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21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41CC-A012-43E4-BED9-C6C6FE8BB55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03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41CC-A012-43E4-BED9-C6C6FE8BB55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72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19E8-B2EB-40BB-BE7A-A5EF9BE85FEF}" type="datetime1">
              <a:rPr lang="en-US" smtClean="0"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6DE4-25DB-46C5-A889-0618EC90F324}" type="datetime1">
              <a:rPr lang="en-US" smtClean="0"/>
              <a:t>07-Jun-17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8487-E809-47A8-A20E-FAF97D2B854C}" type="datetime1">
              <a:rPr lang="en-US" smtClean="0"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5A46-15B6-47B9-B237-298FFFA2FD44}" type="datetime1">
              <a:rPr lang="en-US" smtClean="0"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C00-6F59-4ACA-B2F3-BD2B1BCA3B6E}" type="datetime1">
              <a:rPr lang="en-US" smtClean="0"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D106-AADE-4E97-91EE-1132090FDB49}" type="datetime1">
              <a:rPr lang="en-US" smtClean="0"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2011-569E-4140-8D98-9089A203C85F}" type="datetime1">
              <a:rPr lang="en-US" smtClean="0"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4D0C-FAC8-463C-812B-81CE7C1C23F2}" type="datetime1">
              <a:rPr lang="en-US" smtClean="0"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E81D-7C55-48C9-B718-9A191221EC5E}" type="datetime1">
              <a:rPr lang="en-US" smtClean="0"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B089-D664-42D9-8F38-90D7F08A88A8}" type="datetime1">
              <a:rPr lang="en-US" smtClean="0"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BF5D-37E5-4927-8B05-BA63B5AC3042}" type="datetime1">
              <a:rPr lang="en-US" smtClean="0"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0CCE-8FE0-43BA-AD16-01A257332518}" type="datetime1">
              <a:rPr lang="en-US" smtClean="0"/>
              <a:t>07-Jun-17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B707-5009-4E46-B981-66ABD1C48A6C}" type="datetime1">
              <a:rPr lang="en-US" smtClean="0"/>
              <a:t>07-Jun-17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FD92-5782-41C9-A98A-0DD1D7B2F76A}" type="datetime1">
              <a:rPr lang="en-US" smtClean="0"/>
              <a:t>07-Jun-17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145A-D957-47CE-9557-036ABA10B742}" type="datetime1">
              <a:rPr lang="en-US" smtClean="0"/>
              <a:t>07-Jun-17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936E-E4BF-4635-A09C-CDFC55E0A6A2}" type="datetime1">
              <a:rPr lang="en-US" smtClean="0"/>
              <a:t>07-Jun-17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5D79-87A3-4CFF-A891-D83E77C0635F}" type="datetime1">
              <a:rPr lang="en-US" smtClean="0"/>
              <a:t>07-Jun-17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307D8D-E4B5-4EF5-A18F-5B2CFE3F852C}" type="datetime1">
              <a:rPr lang="en-US" smtClean="0"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ru-RU" smtClean="0"/>
              <a:t>Ватолин Р. П. "Реализация модуля контроля системы веб-служб на базе распределенных вычислений"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400" y="1991783"/>
            <a:ext cx="7999412" cy="685800"/>
          </a:xfrm>
        </p:spPr>
        <p:txBody>
          <a:bodyPr>
            <a:no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ПРИКЛАДНОЙ МАТЕМАТИКИ И ИНФОРМАТИКИ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многопроцессорных систем и сетей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/>
              <a:t>Реализация </a:t>
            </a:r>
            <a:r>
              <a:rPr lang="ru-RU" sz="1400" b="1" dirty="0"/>
              <a:t>модуля контроля системы веб-служб на базе распределенных вычислений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/>
              <a:t>Дипломная работа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0912" y="4305300"/>
            <a:ext cx="3506788" cy="2120900"/>
          </a:xfrm>
        </p:spPr>
        <p:txBody>
          <a:bodyPr>
            <a:normAutofit/>
          </a:bodyPr>
          <a:lstStyle/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Ватолина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Ростислава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Павловича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руководители: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ассистент кафедры МСС</a:t>
            </a:r>
            <a:r>
              <a: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А.С. Гусейнова </a:t>
            </a:r>
            <a:endPara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доцент, кандидат физико-математических наук С.В. Марков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4706" y="621166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Минск, 201</a:t>
            </a:r>
            <a:r>
              <a:rPr lang="en-US" dirty="0" smtClean="0"/>
              <a:t>7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2" y="175683"/>
            <a:ext cx="1644668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412" y="524932"/>
            <a:ext cx="8534400" cy="1507067"/>
          </a:xfrm>
        </p:spPr>
        <p:txBody>
          <a:bodyPr/>
          <a:lstStyle/>
          <a:p>
            <a:r>
              <a:rPr lang="ru-RU" dirty="0" smtClean="0"/>
              <a:t>Работа и Результаты</a:t>
            </a:r>
            <a:endParaRPr lang="ru-RU" dirty="0"/>
          </a:p>
        </p:txBody>
      </p:sp>
      <p:pic>
        <p:nvPicPr>
          <p:cNvPr id="5" name="Picture 1" descr="/Users/Rostislav_Vatolin/Desktop/minsk-AW-24h-tab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2120900"/>
            <a:ext cx="5685155" cy="40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035800" y="2120900"/>
            <a:ext cx="375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нескольких недель работы данного модуля были получены множества писем-отчетов.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286502"/>
            <a:ext cx="12192000" cy="365125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Ватолин Р. П. "Реализация модуля контроля системы веб-служб на базе распределенных вычислений" 2017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512" y="205211"/>
            <a:ext cx="8534400" cy="1394990"/>
          </a:xfrm>
        </p:spPr>
        <p:txBody>
          <a:bodyPr/>
          <a:lstStyle/>
          <a:p>
            <a:r>
              <a:rPr lang="ru-RU" dirty="0" smtClean="0"/>
              <a:t>Изображение результатов</a:t>
            </a:r>
            <a:endParaRPr lang="ru-RU" dirty="0"/>
          </a:p>
        </p:txBody>
      </p:sp>
      <p:pic>
        <p:nvPicPr>
          <p:cNvPr id="4" name="Picture 5" descr="brest%2024%20h%20AW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428431"/>
            <a:ext cx="3494088" cy="207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 descr="minsk%2024%20h%20AW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1428431"/>
            <a:ext cx="3832225" cy="207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4120989"/>
            <a:ext cx="3832225" cy="1900553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4120990"/>
            <a:ext cx="3494088" cy="1900553"/>
          </a:xfrm>
          <a:prstGeom prst="rect">
            <a:avLst/>
          </a:prstGeom>
        </p:spPr>
      </p:pic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0" y="6339043"/>
            <a:ext cx="12192000" cy="365125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Ватолин Р. П. "Реализация модуля контроля системы веб-служб на базе распределенных вычислений" 2017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312" y="220132"/>
            <a:ext cx="8534400" cy="1507067"/>
          </a:xfrm>
        </p:spPr>
        <p:txBody>
          <a:bodyPr/>
          <a:lstStyle/>
          <a:p>
            <a:r>
              <a:rPr lang="ru-RU" dirty="0" smtClean="0"/>
              <a:t>Определение лучшей службы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1727199"/>
            <a:ext cx="2493963" cy="4151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5900" y="2089867"/>
            <a:ext cx="702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Используя таблицу с дозволенными погрешностями для определения точности прогнозов, программный модуль вычисляет и отправляет в письме-отчете данные о лучшей на данный момент компании, предоставляющей прогнозы.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365125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Ватолин Р. П. "Реализация модуля контроля системы веб-служб на базе распределенных вычислений" 2017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7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412" y="423332"/>
            <a:ext cx="8534400" cy="1507067"/>
          </a:xfrm>
        </p:spPr>
        <p:txBody>
          <a:bodyPr/>
          <a:lstStyle/>
          <a:p>
            <a:r>
              <a:rPr lang="ru-RU" dirty="0" smtClean="0"/>
              <a:t>Основные выводы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7100" y="1638299"/>
            <a:ext cx="7327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Ознакомившись с большим количеством веб-служб, можно сделать вывод, что каждая из них имеет свою погрешность в определенной зоне на карте мира в определенный промежуток времени</a:t>
            </a:r>
            <a:r>
              <a:rPr lang="en-US" dirty="0" smtClean="0"/>
              <a:t>;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Самым лучшем поставщиком прогнозов для городо</a:t>
            </a:r>
            <a:r>
              <a:rPr lang="ru-RU" dirty="0"/>
              <a:t>в</a:t>
            </a:r>
            <a:r>
              <a:rPr lang="ru-RU" dirty="0" smtClean="0"/>
              <a:t> РБ оказалась компания </a:t>
            </a:r>
            <a:r>
              <a:rPr lang="en-US" dirty="0" err="1" smtClean="0"/>
              <a:t>AccuWeather</a:t>
            </a:r>
            <a:r>
              <a:rPr lang="en-US" dirty="0" smtClean="0"/>
              <a:t>;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В ходе работы была обнаружена необходимость в финансовых вложениях, чтобы осуществить аналитику в полной ее  мере, что </a:t>
            </a:r>
            <a:r>
              <a:rPr lang="ru-RU" dirty="0" err="1" smtClean="0"/>
              <a:t>ограничела</a:t>
            </a:r>
            <a:r>
              <a:rPr lang="ru-RU" dirty="0" smtClean="0"/>
              <a:t> возможности данного программного модуля.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Ознакомившись и применив на практике навыки работы с </a:t>
            </a:r>
            <a:r>
              <a:rPr lang="en-US" dirty="0" smtClean="0"/>
              <a:t>CSV</a:t>
            </a:r>
            <a:r>
              <a:rPr lang="ru-RU" dirty="0" smtClean="0"/>
              <a:t>-файлами, стоит особо подчеркнуть их приспособленность к работе в среде </a:t>
            </a:r>
            <a:r>
              <a:rPr lang="en-US" dirty="0" smtClean="0"/>
              <a:t>Microsoft Excel</a:t>
            </a:r>
            <a:r>
              <a:rPr lang="en-US" dirty="0"/>
              <a:t>;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Реализовав работу с электронной рассылкой отчетов было правильным решением, так как оно не нагружает систему и не представляет финансовых трудностей.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172200"/>
            <a:ext cx="12192000" cy="365125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Ватолин Р. П. "Реализация модуля контроля системы веб-служб на базе распределенных вычислений" 2017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9112" y="93132"/>
            <a:ext cx="8534400" cy="1507067"/>
          </a:xfrm>
        </p:spPr>
        <p:txBody>
          <a:bodyPr/>
          <a:lstStyle/>
          <a:p>
            <a:r>
              <a:rPr lang="ru-RU" dirty="0" smtClean="0"/>
              <a:t>АКТУАЛЬНОСТЬ проблемы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600199"/>
            <a:ext cx="7632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сегодняшний день существует множество метеослужб, предоставляющие свои прогнозы, получение наиболее точного очень важно по многим причинам, в том числе:</a:t>
            </a:r>
          </a:p>
          <a:p>
            <a:pPr marL="342900" indent="-342900">
              <a:buAutoNum type="arabicParenR"/>
            </a:pPr>
            <a:r>
              <a:rPr lang="ru-RU" dirty="0" smtClean="0"/>
              <a:t>Неправильные данные об атмосферном давлении могут причинить дискомфорт людям </a:t>
            </a:r>
            <a:r>
              <a:rPr lang="ru-RU" dirty="0"/>
              <a:t>со слабыми сердечно-сосудистой, дыхательной, центральной </a:t>
            </a:r>
            <a:r>
              <a:rPr lang="ru-RU" dirty="0" smtClean="0"/>
              <a:t>нервной системами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/>
              <a:t>Правильные данные о влажности воздуха нужны мамам с младенцами, ведь именно новорожденные очень серьезно воспринимают малейшее изменение окружающей </a:t>
            </a:r>
            <a:r>
              <a:rPr lang="ru-RU" dirty="0" smtClean="0"/>
              <a:t>среды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 smtClean="0"/>
              <a:t>Данные о направлении и силе ветра, давлении и  видимости играют решающую роль при организации авиаперелетов и морских передвижений.</a:t>
            </a:r>
          </a:p>
          <a:p>
            <a:r>
              <a:rPr lang="ru-RU" dirty="0" smtClean="0"/>
              <a:t>Таким образом, выявление наиболее точного</a:t>
            </a:r>
            <a:r>
              <a:rPr lang="en-US" dirty="0" smtClean="0"/>
              <a:t> </a:t>
            </a:r>
            <a:r>
              <a:rPr lang="ru-RU" dirty="0" smtClean="0"/>
              <a:t>синоптика все еще является актуальной задачей.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102124"/>
            <a:ext cx="12192000" cy="365125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Ватолин Р. П. "Реализация модуля контроля системы веб-служб на базе распределенных вычислений" 2017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00" y="3723857"/>
            <a:ext cx="3440867" cy="17605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392" y="1600199"/>
            <a:ext cx="2610683" cy="18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9112" y="93132"/>
            <a:ext cx="8534400" cy="1507067"/>
          </a:xfrm>
        </p:spPr>
        <p:txBody>
          <a:bodyPr/>
          <a:lstStyle/>
          <a:p>
            <a:r>
              <a:rPr lang="ru-RU" dirty="0" smtClean="0"/>
              <a:t>Недостатки у аналога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600199"/>
            <a:ext cx="685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ходе исследования проблемы был найден аналог</a:t>
            </a: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ru-RU" dirty="0" err="1" smtClean="0"/>
              <a:t>ОПогоде</a:t>
            </a:r>
            <a:r>
              <a:rPr lang="ru-RU" dirty="0" smtClean="0"/>
              <a:t>», который в свою очередь представил следующие недостатки:</a:t>
            </a:r>
          </a:p>
          <a:p>
            <a:pPr marL="342900" indent="-342900">
              <a:buAutoNum type="arabicParenR"/>
            </a:pPr>
            <a:r>
              <a:rPr lang="ru-RU" dirty="0" smtClean="0"/>
              <a:t>Анализ данных происходит только 4 раза в сутки, что является достаточным, для корректной аналитики</a:t>
            </a:r>
            <a:r>
              <a:rPr lang="en-US" dirty="0" smtClean="0"/>
              <a:t>;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Точность прогноза определяется только двум параметрам – температуре воздуха и количеству осадков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 smtClean="0"/>
              <a:t>В результате формируется свой прогноз, а не выдвигается наиболее точный синоптик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 данный момент не является исправным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 smtClean="0"/>
              <a:t>Не имеет возможности предоставить результаты в удобном для дальнейшего анализа формате.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267224"/>
            <a:ext cx="12192000" cy="365125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Ватолин Р. П. "Реализация модуля контроля системы веб-служб на базе распределенных вычислений" 2017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293" y="1344612"/>
            <a:ext cx="29432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СПЕКТР погодных веб-служб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310" y="3162300"/>
            <a:ext cx="3020078" cy="7768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546" y="4069288"/>
            <a:ext cx="2539299" cy="19044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08" y="4183123"/>
            <a:ext cx="1676804" cy="16768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12" y="1334027"/>
            <a:ext cx="4324350" cy="15716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096" y="1280057"/>
            <a:ext cx="2146298" cy="21462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6100" y="2019300"/>
            <a:ext cx="414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ходе анализа лучших поставщиков погодных данных, были выделены следующие пять компаний: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Национальное управление Океанических и Атмосферных исследований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 smtClean="0"/>
              <a:t>Австралийское бюро метеорологии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Aeris</a:t>
            </a:r>
            <a:r>
              <a:rPr lang="en-US" dirty="0" smtClean="0"/>
              <a:t> Weather;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AccuWeather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en-US" dirty="0" smtClean="0"/>
              <a:t>Dark Sky.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Gismeteo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3683000"/>
            <a:ext cx="2219178" cy="2219178"/>
          </a:xfrm>
          <a:prstGeom prst="rect">
            <a:avLst/>
          </a:prstGeom>
        </p:spPr>
      </p:pic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>
          <a:xfrm>
            <a:off x="12700" y="6251570"/>
            <a:ext cx="12179300" cy="365125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Ватолин Р. П. "Реализация модуля контроля системы веб-служб на базе распределенных вычислений" 2017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80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Разнообразие предоставляемых данных</a:t>
            </a:r>
            <a:endParaRPr lang="ru-RU" dirty="0"/>
          </a:p>
        </p:txBody>
      </p:sp>
      <p:pic>
        <p:nvPicPr>
          <p:cNvPr id="5" name="Picture 14" descr="picture4-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" y="1677458"/>
            <a:ext cx="6685598" cy="43169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188200" y="1677458"/>
            <a:ext cx="4356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видно из ответа от веб-службы </a:t>
            </a:r>
            <a:r>
              <a:rPr lang="en-US" dirty="0" err="1" smtClean="0"/>
              <a:t>Accuweather</a:t>
            </a:r>
            <a:r>
              <a:rPr lang="en-US" dirty="0" smtClean="0"/>
              <a:t>, </a:t>
            </a:r>
            <a:r>
              <a:rPr lang="ru-RU" dirty="0" smtClean="0"/>
              <a:t>оперировать можно начиная с температуры и заканчивая с видимостью на данный момент. Если присмотреться, то можно заметить нахождение фотографий о данной местности.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273800"/>
            <a:ext cx="12192000" cy="365125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Ватолин Р. П. "Реализация модуля контроля системы веб-служб на базе распределенных вычислений" 2017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6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Более Близкое рассмотрение полученного ответа</a:t>
            </a:r>
            <a:endParaRPr lang="ru-RU" dirty="0"/>
          </a:p>
        </p:txBody>
      </p:sp>
      <p:pic>
        <p:nvPicPr>
          <p:cNvPr id="4" name="Picture 17" descr="minsk-librar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" y="1677459"/>
            <a:ext cx="2621280" cy="2246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6" descr="/Users/Rostislav_Vatolin/Desktop/temp and press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3924300"/>
            <a:ext cx="2792412" cy="19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184900" y="2032000"/>
            <a:ext cx="5168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Получаемый ответ очень полно описывает погодную ситуацию, к примерам полученных данных можно отнести данное изображение города Минск и результаты температуры и атмосферного давления в различных физических единицах.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6171141"/>
            <a:ext cx="12192000" cy="365125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Ватолин Р. П. "Реализация модуля контроля системы веб-служб на базе распределенных вычислений" 2017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Область работы модуля</a:t>
            </a:r>
            <a:endParaRPr lang="ru-RU" dirty="0"/>
          </a:p>
        </p:txBody>
      </p:sp>
      <p:pic>
        <p:nvPicPr>
          <p:cNvPr id="5" name="Picture 19" descr="belarus-cities-map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72" y="1524635"/>
            <a:ext cx="5469255" cy="45961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404100" y="1677458"/>
            <a:ext cx="368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Имея бесплатные тарифы, предоставляемые рассматриваемыми погодными поставщиками данных, было решено охватить только города Республики Беларусь. При должном инвестировании данный модуль может быть настроен на работу с огромным числом локаций.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0" y="6323846"/>
            <a:ext cx="12192000" cy="365125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Ватолин Р. П. "Реализация модуля контроля системы веб-служб на базе распределенных вычислений" 2017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3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Определение точности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85498"/>
              </p:ext>
            </p:extLst>
          </p:nvPr>
        </p:nvGraphicFramePr>
        <p:xfrm>
          <a:off x="505902" y="4058318"/>
          <a:ext cx="8091995" cy="1334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0273"/>
                <a:gridCol w="2898553"/>
                <a:gridCol w="3023169"/>
              </a:tblGrid>
              <a:tr h="5475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Точность показания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Расхождение температуры (С)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Расхождение в скорости ветра (мили/час)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Точное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0 до 0.5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0 до 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Близкое к точному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0.5 до 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1 до 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Неточное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1 и более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От 2 и более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5902" y="1990725"/>
            <a:ext cx="8091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</a:t>
            </a:r>
            <a:r>
              <a:rPr lang="ru-RU" dirty="0" smtClean="0"/>
              <a:t> большинстве погодных служб обязательно присутствует температура и скорость ветра, это стало ключевым фактором  было принято решение об анализе именно этих параметров. После детального изучения плавного изменения температуры и ветра в течение дня для городов Республики Беларусь, было принято решение об выделении следующих погрешностей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210300"/>
            <a:ext cx="12192000" cy="365125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Ватолин Р. П. "Реализация модуля контроля системы веб-служб на базе распределенных вычислений" 2017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Доставка результатов</a:t>
            </a:r>
            <a:endParaRPr lang="ru-RU" dirty="0"/>
          </a:p>
        </p:txBody>
      </p:sp>
      <p:pic>
        <p:nvPicPr>
          <p:cNvPr id="4" name="Picture 20" descr="greeting%20messag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4" y="1430337"/>
            <a:ext cx="5527675" cy="378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3" descr="report%20messag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1430336"/>
            <a:ext cx="5941695" cy="37893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52500" y="5537200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Представлены изображения писем, приходящих на почтовый ящик. В письме-отчете присутствует </a:t>
            </a:r>
            <a:r>
              <a:rPr lang="en-US" dirty="0" smtClean="0"/>
              <a:t>CSV-</a:t>
            </a:r>
            <a:r>
              <a:rPr lang="ru-RU" dirty="0" smtClean="0"/>
              <a:t>файл.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0" y="6297081"/>
            <a:ext cx="12192000" cy="365125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Ватолин Р. П. "Реализация модуля контроля системы веб-служб на базе распределенных вычислений" 2017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490</TotalTime>
  <Words>828</Words>
  <Application>Microsoft Office PowerPoint</Application>
  <PresentationFormat>Широкоэкранный</PresentationFormat>
  <Paragraphs>77</Paragraphs>
  <Slides>13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Times New Roman</vt:lpstr>
      <vt:lpstr>Wingdings 3</vt:lpstr>
      <vt:lpstr>Сектор</vt:lpstr>
      <vt:lpstr>МИНИСТЕРСТВО ОБРАЗОВАНИЯ РЕСПУБЛИКИ БЕЛАРУСЬ БЕЛОРУССКИЙ ГОСУДАРСТВЕННЫЙ УНИВЕРСИТЕТ ФАКУЛЬТЕТ ПРИКЛАДНОЙ МАТЕМАТИКИ И ИНФОРМАТИКИ Кафедра многопроцессорных систем и сетей     Реализация модуля контроля системы веб-служб на базе распределенных вычислений     Дипломная работа </vt:lpstr>
      <vt:lpstr>АКТУАЛЬНОСТЬ проблемы</vt:lpstr>
      <vt:lpstr>Недостатки у аналога</vt:lpstr>
      <vt:lpstr>СПЕКТР погодных веб-служб</vt:lpstr>
      <vt:lpstr>Разнообразие предоставляемых данных</vt:lpstr>
      <vt:lpstr>Более Близкое рассмотрение полученного ответа</vt:lpstr>
      <vt:lpstr>Область работы модуля</vt:lpstr>
      <vt:lpstr>Определение точности</vt:lpstr>
      <vt:lpstr>Доставка результатов</vt:lpstr>
      <vt:lpstr>Работа и Результаты</vt:lpstr>
      <vt:lpstr>Изображение результатов</vt:lpstr>
      <vt:lpstr>Определение лучшей службы</vt:lpstr>
      <vt:lpstr>Основные 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Ростислав Ватолин</dc:creator>
  <cp:lastModifiedBy>Ростислав Ватолин</cp:lastModifiedBy>
  <cp:revision>48</cp:revision>
  <dcterms:created xsi:type="dcterms:W3CDTF">2015-05-21T20:45:03Z</dcterms:created>
  <dcterms:modified xsi:type="dcterms:W3CDTF">2017-06-06T22:13:08Z</dcterms:modified>
</cp:coreProperties>
</file>