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1" r:id="rId6"/>
    <p:sldId id="263" r:id="rId7"/>
    <p:sldId id="260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27-May-17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400" y="1991783"/>
            <a:ext cx="7999412" cy="685800"/>
          </a:xfrm>
        </p:spPr>
        <p:txBody>
          <a:bodyPr>
            <a:no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многопроцессорных систем и сетей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err="1" smtClean="0"/>
              <a:t>РеализациЯ</a:t>
            </a:r>
            <a:r>
              <a:rPr lang="ru-RU" sz="1400" b="1" dirty="0" smtClean="0"/>
              <a:t> </a:t>
            </a:r>
            <a:r>
              <a:rPr lang="ru-RU" sz="1400" b="1" dirty="0"/>
              <a:t>модуля контроля системы веб-служб на базе распределенных вычислений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/>
              <a:t>Дипломная работа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0912" y="3754967"/>
            <a:ext cx="3506788" cy="2671233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Ватолина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Ростислава Павловича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курса, специальность “информатика”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руководители: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 кафедры МСС</a:t>
            </a:r>
            <a:r>
              <a:rPr lang="ru-R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А.С. Гусейнова 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кандидат физико-математических наук С.В. Марков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4706" y="62116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Минск, 201</a:t>
            </a:r>
            <a:r>
              <a:rPr lang="en-US" dirty="0" smtClean="0"/>
              <a:t>7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12" y="205211"/>
            <a:ext cx="8534400" cy="1394990"/>
          </a:xfrm>
        </p:spPr>
        <p:txBody>
          <a:bodyPr/>
          <a:lstStyle/>
          <a:p>
            <a:r>
              <a:rPr lang="ru-RU" dirty="0" smtClean="0"/>
              <a:t>Изображение результатов</a:t>
            </a:r>
            <a:endParaRPr lang="ru-RU" dirty="0"/>
          </a:p>
        </p:txBody>
      </p:sp>
      <p:pic>
        <p:nvPicPr>
          <p:cNvPr id="4" name="Picture 5" descr="brest%2024%20h%20A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1712277"/>
            <a:ext cx="3494088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3" descr="minsk%2024%20h%20AW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9" y="1712277"/>
            <a:ext cx="3832225" cy="207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8" y="4438490"/>
            <a:ext cx="3832225" cy="190055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3" y="4438490"/>
            <a:ext cx="3494088" cy="19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312" y="220132"/>
            <a:ext cx="8534400" cy="1507067"/>
          </a:xfrm>
        </p:spPr>
        <p:txBody>
          <a:bodyPr/>
          <a:lstStyle/>
          <a:p>
            <a:r>
              <a:rPr lang="ru-RU" dirty="0" smtClean="0"/>
              <a:t>Определение лучшей службы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7" y="1727199"/>
            <a:ext cx="2493963" cy="4964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5900" y="2089867"/>
            <a:ext cx="702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таблицу с дозволенными погрешностями для определения точности прогнозов, программный модуль вычисляет и отправляет в письме-отчете данные о лучшей на данный момент компании, предоставляющей прогнозы.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7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12" y="423332"/>
            <a:ext cx="8534400" cy="1507067"/>
          </a:xfrm>
        </p:spPr>
        <p:txBody>
          <a:bodyPr/>
          <a:lstStyle/>
          <a:p>
            <a:r>
              <a:rPr lang="ru-RU" dirty="0" smtClean="0"/>
              <a:t>Основные выводы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7100" y="1638299"/>
            <a:ext cx="7327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Ознакомившись с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smtClean="0"/>
              <a:t>Apache Storm</a:t>
            </a:r>
            <a:r>
              <a:rPr lang="ru-RU" dirty="0" smtClean="0"/>
              <a:t> при создании вычислительного модуля, можно с уверенностью сказать, что любая подобная задача с анализом данных может быть быстро и эффективно реализована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Получив опыт с интеграцией между множеством сторонних веб-служб реализующих </a:t>
            </a:r>
            <a:r>
              <a:rPr lang="en-US" dirty="0" smtClean="0"/>
              <a:t>REST </a:t>
            </a:r>
            <a:r>
              <a:rPr lang="ru-RU" dirty="0" smtClean="0"/>
              <a:t>архитектуру, можно смело сделать вывод о том, что в плане надежности современные сервисы предоставляют множество преимуществ над теми сервисами, которые работают, используя </a:t>
            </a:r>
            <a:r>
              <a:rPr lang="en-US" dirty="0" smtClean="0"/>
              <a:t>SOAP </a:t>
            </a:r>
            <a:r>
              <a:rPr lang="ru-RU" dirty="0" smtClean="0"/>
              <a:t>протокол передачи данных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Ознакомившись и применив на практике навыки работы с </a:t>
            </a:r>
            <a:r>
              <a:rPr lang="en-US" dirty="0" smtClean="0"/>
              <a:t>CSV</a:t>
            </a:r>
            <a:r>
              <a:rPr lang="ru-RU" dirty="0" smtClean="0"/>
              <a:t>-файлами, стоит особо подчеркнуть их приспособленность к работе в среде </a:t>
            </a:r>
            <a:r>
              <a:rPr lang="en-US" dirty="0" smtClean="0"/>
              <a:t>Microsoft Excel</a:t>
            </a:r>
            <a:r>
              <a:rPr lang="en-US" dirty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Реализовав работу с электронной рассылкой отчетов было правильным решением, так как оно не нагружает систему и не представляет финансовых трудностей.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712" y="448732"/>
            <a:ext cx="8534400" cy="1507067"/>
          </a:xfrm>
        </p:spPr>
        <p:txBody>
          <a:bodyPr/>
          <a:lstStyle/>
          <a:p>
            <a:r>
              <a:rPr lang="ru-RU" dirty="0" smtClean="0"/>
              <a:t>Спасибо за ваше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9112" y="93132"/>
            <a:ext cx="8534400" cy="150706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199"/>
            <a:ext cx="9332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данной работе были определены следующие цели:</a:t>
            </a:r>
          </a:p>
          <a:p>
            <a:pPr marL="342900" indent="-342900">
              <a:buAutoNum type="arabicParenR"/>
            </a:pPr>
            <a:r>
              <a:rPr lang="ru-RU" dirty="0" smtClean="0"/>
              <a:t>Изучить и оценить работу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Apache Storm</a:t>
            </a:r>
            <a:r>
              <a:rPr lang="ru-RU" dirty="0"/>
              <a:t> </a:t>
            </a:r>
            <a:r>
              <a:rPr lang="ru-RU" dirty="0" smtClean="0"/>
              <a:t>для обработки потока данных в реальном времени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Ознакомиться с существующими погодными веб-службами</a:t>
            </a:r>
            <a:r>
              <a:rPr lang="en-US" dirty="0" smtClean="0"/>
              <a:t> </a:t>
            </a:r>
            <a:r>
              <a:rPr lang="ru-RU" dirty="0" smtClean="0"/>
              <a:t>и оценить их работу совместно с программным модулем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Найти гибкое решение в задаче о передачи сообщений с отчетами о работе модуля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Выяснить какой способ позволит клиенту удобно обращаться с полученными результатами</a:t>
            </a:r>
            <a:r>
              <a:rPr lang="en-US" smtClean="0"/>
              <a:t>;</a:t>
            </a:r>
            <a:r>
              <a:rPr lang="ru-RU" smtClean="0"/>
              <a:t>  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Выявить абсолютного лидера в поставке прогнозов для выбранного диапазона городов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СПЕКТР погодных веб-служб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310" y="3162300"/>
            <a:ext cx="3020078" cy="7768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89" y="4381500"/>
            <a:ext cx="2539299" cy="1904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76" y="3581400"/>
            <a:ext cx="2755898" cy="27558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12" y="1334027"/>
            <a:ext cx="4324350" cy="15716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96" y="1280057"/>
            <a:ext cx="2146298" cy="21462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100" y="2019300"/>
            <a:ext cx="414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анализа лучших поставщиков погодных данных, были выделены следующие пять компаний: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Национальное управление Океанических и Атмосферных исследований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Австралийское бюро метеорологии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Aeris</a:t>
            </a:r>
            <a:r>
              <a:rPr lang="en-US" dirty="0" smtClean="0"/>
              <a:t> Weather;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AccuWeather</a:t>
            </a:r>
            <a:r>
              <a:rPr lang="en-US" dirty="0" smtClean="0"/>
              <a:t>;</a:t>
            </a:r>
          </a:p>
          <a:p>
            <a:pPr marL="342900" indent="-342900">
              <a:buAutoNum type="arabicParenR"/>
            </a:pPr>
            <a:r>
              <a:rPr lang="en-US" dirty="0" smtClean="0"/>
              <a:t>Dark Sky.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80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Разнообразие предоставляемых данных</a:t>
            </a:r>
            <a:endParaRPr lang="ru-RU" dirty="0"/>
          </a:p>
        </p:txBody>
      </p:sp>
      <p:pic>
        <p:nvPicPr>
          <p:cNvPr id="5" name="Picture 14" descr="picture4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" y="1677458"/>
            <a:ext cx="6685598" cy="48503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188200" y="1677458"/>
            <a:ext cx="435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видно из ответа от веб-службы </a:t>
            </a:r>
            <a:r>
              <a:rPr lang="en-US" dirty="0" err="1" smtClean="0"/>
              <a:t>Accuweather</a:t>
            </a:r>
            <a:r>
              <a:rPr lang="en-US" dirty="0" smtClean="0"/>
              <a:t>, </a:t>
            </a:r>
            <a:r>
              <a:rPr lang="ru-RU" dirty="0" smtClean="0"/>
              <a:t>оперировать можно начиная с температуры и заканчивая с видимостью на данный момент. Если присмотреться, то можно заметить нахождение фотографий о данной местности.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Более Близкое рассмотрение полученного ответа</a:t>
            </a:r>
            <a:endParaRPr lang="ru-RU" dirty="0"/>
          </a:p>
        </p:txBody>
      </p:sp>
      <p:pic>
        <p:nvPicPr>
          <p:cNvPr id="4" name="Picture 17" descr="minsk-librar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1677459"/>
            <a:ext cx="4323080" cy="3656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6" descr="/Users/Rostislav_Vatolin/Desktop/temp and press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55" y="4223385"/>
            <a:ext cx="3717290" cy="24498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84900" y="2032000"/>
            <a:ext cx="516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Получаемый ответ очень полно описывает погодную ситуацию, к примерам полученных данных можно отнести данное изображение города Минск и результаты температуры и атмосферного давления в различных физических единицах.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Область работы модуля</a:t>
            </a:r>
            <a:endParaRPr lang="ru-RU" dirty="0"/>
          </a:p>
        </p:txBody>
      </p:sp>
      <p:pic>
        <p:nvPicPr>
          <p:cNvPr id="5" name="Picture 19" descr="belarus-cities-ma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2" y="1524635"/>
            <a:ext cx="5469255" cy="45961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404100" y="1677458"/>
            <a:ext cx="368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Имея бесплатные тарифы, предоставляемые рассматриваемыми погодными поставщиками данных, было решено охватить только города Республики Беларусь. При должном инвестировании данный модуль может быть настроен на работу с огромным числом локаций.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3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Определение точности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85498"/>
              </p:ext>
            </p:extLst>
          </p:nvPr>
        </p:nvGraphicFramePr>
        <p:xfrm>
          <a:off x="505902" y="4058318"/>
          <a:ext cx="8091995" cy="1334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273"/>
                <a:gridCol w="2898553"/>
                <a:gridCol w="3023169"/>
              </a:tblGrid>
              <a:tr h="547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Точность показания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Расхождение температуры (С)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Расхождение в скорости ветра (мили/час)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Точное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0.5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Близкое к точному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0.5 до 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до 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Неточное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 1 и более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От 2 и более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902" y="1990725"/>
            <a:ext cx="8091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 большинстве погодных служб обязательно присутствует температура и скорость ветра, это стало ключевым фактором  было принято решение об анализе именно этих параметров. После детального изучения плавного изменения температуры и ветра в течение дня для городов Республики Беларусь, было принято решение об выделении следующих погрешностей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0212" y="17039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Доставка результатов</a:t>
            </a:r>
            <a:endParaRPr lang="ru-RU" dirty="0"/>
          </a:p>
        </p:txBody>
      </p:sp>
      <p:pic>
        <p:nvPicPr>
          <p:cNvPr id="4" name="Picture 20" descr="greeting%20messa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1430337"/>
            <a:ext cx="5527675" cy="378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3" descr="report%20messa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430336"/>
            <a:ext cx="5941695" cy="37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52500" y="5537200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Представлены изображения писем, приходящих на почтовый ящик. В письме-отчете присутствует </a:t>
            </a:r>
            <a:r>
              <a:rPr lang="en-US" dirty="0" smtClean="0"/>
              <a:t>CSV-</a:t>
            </a:r>
            <a:r>
              <a:rPr lang="ru-RU" dirty="0" smtClean="0"/>
              <a:t>файл.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6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412" y="524932"/>
            <a:ext cx="8534400" cy="1507067"/>
          </a:xfrm>
        </p:spPr>
        <p:txBody>
          <a:bodyPr/>
          <a:lstStyle/>
          <a:p>
            <a:r>
              <a:rPr lang="ru-RU" dirty="0" smtClean="0"/>
              <a:t>Работа и Результаты</a:t>
            </a:r>
            <a:endParaRPr lang="ru-RU" dirty="0"/>
          </a:p>
        </p:txBody>
      </p:sp>
      <p:pic>
        <p:nvPicPr>
          <p:cNvPr id="5" name="Picture 1" descr="/Users/Rostislav_Vatolin/Desktop/minsk-AW-24h-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2120900"/>
            <a:ext cx="5685155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035800" y="2120900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нескольких недель работы данного модуля были получены множества писем-отчетов.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267</TotalTime>
  <Words>504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Times New Roman</vt:lpstr>
      <vt:lpstr>Wingdings 3</vt:lpstr>
      <vt:lpstr>Сектор</vt:lpstr>
      <vt:lpstr>МИНИСТЕРСТВО ОБРАЗОВАНИЯ РЕСПУБЛИКИ БЕЛАРУСЬ БЕЛОРУССКИЙ ГОСУДАРСТВЕННЫЙ УНИВЕРСИТЕТ ФАКУЛЬТЕТ ПРИКЛАДНОЙ МАТЕМАТИКИ И ИНФОРМАТИКИ Кафедра многопроцессорных систем и сетей     РеализациЯ модуля контроля системы веб-служб на базе распределенных вычислений     Дипломная работа </vt:lpstr>
      <vt:lpstr>Введение</vt:lpstr>
      <vt:lpstr>СПЕКТР погодных веб-служб</vt:lpstr>
      <vt:lpstr>Разнообразие предоставляемых данных</vt:lpstr>
      <vt:lpstr>Более Близкое рассмотрение полученного ответа</vt:lpstr>
      <vt:lpstr>Область работы модуля</vt:lpstr>
      <vt:lpstr>Определение точности</vt:lpstr>
      <vt:lpstr>Доставка результатов</vt:lpstr>
      <vt:lpstr>Работа и Результаты</vt:lpstr>
      <vt:lpstr>Изображение результатов</vt:lpstr>
      <vt:lpstr>Определение лучшей службы</vt:lpstr>
      <vt:lpstr>Основные выводы</vt:lpstr>
      <vt:lpstr>Спасибо за ваше время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Ростислав Ватолин</dc:creator>
  <cp:lastModifiedBy>Ростислав Ватолин</cp:lastModifiedBy>
  <cp:revision>32</cp:revision>
  <dcterms:created xsi:type="dcterms:W3CDTF">2015-05-21T20:45:03Z</dcterms:created>
  <dcterms:modified xsi:type="dcterms:W3CDTF">2017-05-26T21:34:30Z</dcterms:modified>
</cp:coreProperties>
</file>