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6858000" cx="9144000"/>
  <p:notesSz cx="6735750" cy="9799625"/>
  <p:embeddedFontLst>
    <p:embeddedFont>
      <p:font typeface="Franklin Gothic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FranklinGothic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194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14762" y="0"/>
            <a:ext cx="29194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09100"/>
            <a:ext cx="29194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14762" y="9309100"/>
            <a:ext cx="29194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2581275" y="1639888"/>
            <a:ext cx="6081713" cy="909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581275" y="2547938"/>
            <a:ext cx="6088063" cy="904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  <a:defRPr b="1">
                <a:solidFill>
                  <a:schemeClr val="lt1"/>
                </a:solidFill>
              </a:defRPr>
            </a:lvl1pPr>
            <a:lvl2pPr lvl="1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lvl="2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lvl="3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lvl="4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319088" y="1879600"/>
            <a:ext cx="4186237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406400" lvl="0" marL="457200" algn="l">
              <a:spcBef>
                <a:spcPts val="112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96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2pPr>
            <a:lvl3pPr indent="-355600" lvl="2" marL="13716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4657725" y="1879600"/>
            <a:ext cx="4186238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406400" lvl="0" marL="457200" algn="l">
              <a:spcBef>
                <a:spcPts val="112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96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2pPr>
            <a:lvl3pPr indent="-355600" lvl="2" marL="13716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60" name="Google Shape;60;p12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 type="tbl">
  <p:cSld name="TAB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 rot="5400000">
            <a:off x="5134769" y="2199481"/>
            <a:ext cx="5286375" cy="213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 rot="5400000">
            <a:off x="793750" y="142875"/>
            <a:ext cx="5286375" cy="6245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 rot="5400000">
            <a:off x="2566987" y="-368300"/>
            <a:ext cx="4029075" cy="852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spcBef>
                <a:spcPts val="128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431800" lvl="0" marL="457200" algn="l">
              <a:spcBef>
                <a:spcPts val="128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1120"/>
              </a:spcBef>
              <a:spcAft>
                <a:spcPts val="0"/>
              </a:spcAft>
              <a:buSzPts val="2800"/>
              <a:buFont typeface="Arial"/>
              <a:buChar char="-"/>
              <a:defRPr sz="2800"/>
            </a:lvl2pPr>
            <a:lvl3pPr indent="-381000" lvl="2" marL="1371600" algn="l">
              <a:spcBef>
                <a:spcPts val="96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3pPr>
            <a:lvl4pPr indent="-355600" lvl="3" marL="18288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4pPr>
            <a:lvl5pPr indent="-355600" lvl="4" marL="22860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96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81000" lvl="0" marL="457200" algn="l">
              <a:spcBef>
                <a:spcPts val="96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indent="-3302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Char char="-"/>
              <a:defRPr sz="1600"/>
            </a:lvl4pPr>
            <a:lvl5pPr indent="-330200" lvl="4" marL="22860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96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81000" lvl="0" marL="457200" algn="l">
              <a:spcBef>
                <a:spcPts val="96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indent="-3302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Char char="-"/>
              <a:defRPr sz="1600"/>
            </a:lvl4pPr>
            <a:lvl5pPr indent="-330200" lvl="4" marL="22860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5" name="Google Shape;55;p11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benannt-2" id="10" name="Google Shape;1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97712" y="2887662"/>
            <a:ext cx="1381125" cy="2136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P small" id="11" name="Google Shape;11;p1"/>
          <p:cNvPicPr preferRelativeResize="0"/>
          <p:nvPr/>
        </p:nvPicPr>
        <p:blipFill rotWithShape="1">
          <a:blip r:embed="rId3">
            <a:alphaModFix/>
          </a:blip>
          <a:srcRect b="34531" l="0" r="0" t="0"/>
          <a:stretch/>
        </p:blipFill>
        <p:spPr>
          <a:xfrm>
            <a:off x="5516562" y="6005512"/>
            <a:ext cx="3225800" cy="40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descr="PP small" id="21" name="Google Shape;21;p3"/>
          <p:cNvPicPr preferRelativeResize="0"/>
          <p:nvPr/>
        </p:nvPicPr>
        <p:blipFill rotWithShape="1">
          <a:blip r:embed="rId2">
            <a:alphaModFix/>
          </a:blip>
          <a:srcRect b="34531" l="0" r="0" t="0"/>
          <a:stretch/>
        </p:blipFill>
        <p:spPr>
          <a:xfrm>
            <a:off x="6361112" y="6350000"/>
            <a:ext cx="2463800" cy="307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 small" id="66" name="Google Shape;66;p14"/>
          <p:cNvPicPr preferRelativeResize="0"/>
          <p:nvPr/>
        </p:nvPicPr>
        <p:blipFill rotWithShape="1">
          <a:blip r:embed="rId2">
            <a:alphaModFix/>
          </a:blip>
          <a:srcRect b="34531" l="0" r="0" t="0"/>
          <a:stretch/>
        </p:blipFill>
        <p:spPr>
          <a:xfrm>
            <a:off x="6361112" y="6350000"/>
            <a:ext cx="2463800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2438400" y="1905000"/>
            <a:ext cx="3124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i="0" lang="en-US" sz="6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endParaRPr/>
          </a:p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1371600" y="3962400"/>
            <a:ext cx="64008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228600" y="6858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reverse( )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228600" y="1295400"/>
            <a:ext cx="8610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reverse the characters within a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reverse(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228600" y="6858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reverse( )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228600" y="1295400"/>
            <a:ext cx="8610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s = new StringBuffer(“malayalam");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System.out.println(“Given String is :”+s);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s.reverse();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System.out.println(“Reversed String is : “+s);</a:t>
            </a:r>
            <a:endParaRPr/>
          </a:p>
        </p:txBody>
      </p:sp>
      <p:sp>
        <p:nvSpPr>
          <p:cNvPr id="150" name="Google Shape;150;p26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228600" y="6858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reverse( )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228600" y="1295400"/>
            <a:ext cx="8610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s = new StringBuffer(“liril");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System.out.println(“Given String is :”+s);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s.reverse();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System.out.println(“Reversed String is : “+s);</a:t>
            </a:r>
            <a:endParaRPr/>
          </a:p>
        </p:txBody>
      </p:sp>
      <p:sp>
        <p:nvSpPr>
          <p:cNvPr id="157" name="Google Shape;157;p2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228600" y="6858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delete( ) and deleteCharAt( )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228600" y="1295400"/>
            <a:ext cx="8610600" cy="4827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characters within a StringBuffer.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StringBuffer delete(int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startIndex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int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endIndex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StringBuffer deleteCharAt(int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startIndex :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of the first character to remove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endIndex  :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index one past the last character to remove.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substring deleted runs from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startIndex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endIndex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deleteCharAt(loc )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deletes the character at the index specified by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loc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sp>
        <p:nvSpPr>
          <p:cNvPr id="164" name="Google Shape;164;p2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23812" y="1447800"/>
            <a:ext cx="8967787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StringBuffer sb = new StringBuffer("Manipal Instititute of Technology");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sb.delete(8, 24);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System.out.println("After delete: " + sb);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sb.deleteCharAt(0);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System.out.println("After deleteCharAt: " + sb);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533400" y="1066800"/>
            <a:ext cx="8077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 = “Object";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s.concat(“Oriented");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System.out.println(s);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StringBuffer s3 = new StringBuffer(“Object");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s3.append(“Oriented");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System.out.println(s3);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176" name="Google Shape;176;p3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04800" y="1447800"/>
            <a:ext cx="8524875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replace one set of characters with another set inside a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replace(int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startIndex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int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endIndex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String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substring being replaced is specified by the indexes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startIndex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endIndex.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substring at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startIndex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through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endIndex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 is replaced.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replacement string is passed in </a:t>
            </a:r>
            <a:r>
              <a:rPr b="0" i="1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83" name="Google Shape;183;p31"/>
          <p:cNvSpPr txBox="1"/>
          <p:nvPr/>
        </p:nvSpPr>
        <p:spPr>
          <a:xfrm>
            <a:off x="312737" y="838200"/>
            <a:ext cx="15541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Franklin Gothic"/>
              <a:buNone/>
            </a:pPr>
            <a:r>
              <a:rPr b="1" i="0" lang="en-US" sz="2400" u="none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replace( )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32"/>
          <p:cNvSpPr txBox="1"/>
          <p:nvPr/>
        </p:nvSpPr>
        <p:spPr>
          <a:xfrm>
            <a:off x="312737" y="838200"/>
            <a:ext cx="15541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Franklin Gothic"/>
              <a:buNone/>
            </a:pPr>
            <a:r>
              <a:rPr b="1" i="0" lang="en-US" sz="2400" u="none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replace( )</a:t>
            </a:r>
            <a:endParaRPr/>
          </a:p>
        </p:txBody>
      </p:sp>
      <p:sp>
        <p:nvSpPr>
          <p:cNvPr id="190" name="Google Shape;190;p32"/>
          <p:cNvSpPr txBox="1"/>
          <p:nvPr/>
        </p:nvSpPr>
        <p:spPr>
          <a:xfrm>
            <a:off x="312737" y="1600200"/>
            <a:ext cx="8678862" cy="2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>
              <a:solidFill>
                <a:srgbClr val="3F7F5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StringBuffer sb = new StringBuffer("This is a test.");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sb.replace(5, 7, "was");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System.out.println("After replace: " + sb);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33"/>
          <p:cNvSpPr txBox="1"/>
          <p:nvPr/>
        </p:nvSpPr>
        <p:spPr>
          <a:xfrm>
            <a:off x="312737" y="838200"/>
            <a:ext cx="16525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Franklin Gothic"/>
              <a:buNone/>
            </a:pPr>
            <a:r>
              <a:rPr b="1" i="0" lang="en-US" sz="2400" u="none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toString( )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152400" y="609600"/>
            <a:ext cx="8305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Demonstrate String arrays</a:t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228600" y="1143000"/>
            <a:ext cx="8305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StringDemo3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{	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String str[] = { “one ”, “two”, “three” };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for(int i =0; i&lt;str.length; i++)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System.out.println(str[i]);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03" name="Google Shape;203;p3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228600" y="7620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StringBuffer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228600" y="1371600"/>
            <a:ext cx="8534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Constructors: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StringBuffer(int size);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StringBuffer(String s);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35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905000"/>
            <a:ext cx="77724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Object class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Object class</a:t>
            </a:r>
            <a:endParaRPr/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63500" lvl="0" marL="1905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228600" y="6858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StringBuffer Methods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04800" y="1295400"/>
            <a:ext cx="792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capacity()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length()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StringBuffer()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StringBuffer(int size)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StringBuffer(String s);</a:t>
            </a:r>
            <a:endParaRPr/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152400" y="1219200"/>
            <a:ext cx="8534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	         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s1 = new StringBuffer();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          StringBuffer s2 = new StringBuffer(30);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          StringBuffer s3 = new StringBuffer("abcde");</a:t>
            </a:r>
            <a:endParaRPr/>
          </a:p>
          <a:p>
            <a:pPr indent="-762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           System.out.println(s1.capacity());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System.out.println(s1.length());</a:t>
            </a:r>
            <a:endParaRPr/>
          </a:p>
          <a:p>
            <a:pPr indent="-762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System.out.println(s2.capacity());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System.out.println(s2.length());</a:t>
            </a:r>
            <a:endParaRPr/>
          </a:p>
          <a:p>
            <a:pPr indent="-762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System.out.println(s3.capacity());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System.out.println(s3.length());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228600" y="6858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StringBuffer Methods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228600" y="1295400"/>
            <a:ext cx="86106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 charAt(int pos);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setCharAt(int i, char ch);</a:t>
            </a:r>
            <a:endParaRPr/>
          </a:p>
          <a:p>
            <a:pPr indent="-38100" lvl="0" marL="1905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09562" y="1600200"/>
            <a:ext cx="8524875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sb = new StringBuffer("Mangalore");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System.out.println("buffer before = " + sb);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sb.setCharAt(0, 'B');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System.out.println("buffer after = " + sb);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</a:t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228600" y="6858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StringBuffer Methods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228600" y="1295400"/>
            <a:ext cx="861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append(s) ;</a:t>
            </a:r>
            <a:endParaRPr/>
          </a:p>
          <a:p>
            <a:pPr indent="-38100" lvl="0" marL="1905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228600" y="6858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insert( )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228600" y="1295400"/>
            <a:ext cx="8610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insert( )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inserts one string into another.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insert(int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String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insert(int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char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insert(int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Object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specifies the index at which point the string will be inserted into the invoking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object.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228600" y="6858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insert( )</a:t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381000" y="1676400"/>
            <a:ext cx="8382000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StringBuffer sb = new StringBuffer(“Object Programming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sb.insert(7, “Oriented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System.out.println(sb);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