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2581275" y="1639888"/>
            <a:ext cx="6081713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581275" y="2547938"/>
            <a:ext cx="6088063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  <a:defRPr b="1">
                <a:solidFill>
                  <a:schemeClr val="lt1"/>
                </a:solidFill>
              </a:defRPr>
            </a:lvl1pPr>
            <a:lvl2pPr lvl="1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lvl="2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lvl="3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lvl="4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319088" y="1879600"/>
            <a:ext cx="4186237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06400" lvl="0" marL="457200" algn="l">
              <a:spcBef>
                <a:spcPts val="112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2pPr>
            <a:lvl3pPr indent="-355600" lvl="2" marL="13716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657725" y="1879600"/>
            <a:ext cx="4186238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06400" lvl="0" marL="457200" algn="l">
              <a:spcBef>
                <a:spcPts val="112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2pPr>
            <a:lvl3pPr indent="-355600" lvl="2" marL="13716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 rot="5400000">
            <a:off x="5134769" y="2199481"/>
            <a:ext cx="5286375" cy="213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 rot="5400000">
            <a:off x="793750" y="142875"/>
            <a:ext cx="5286375" cy="624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 rot="5400000">
            <a:off x="2566987" y="-368300"/>
            <a:ext cx="4029075" cy="852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spcBef>
                <a:spcPts val="128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31800" lvl="0" marL="457200" algn="l">
              <a:spcBef>
                <a:spcPts val="128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1120"/>
              </a:spcBef>
              <a:spcAft>
                <a:spcPts val="0"/>
              </a:spcAft>
              <a:buSzPts val="2800"/>
              <a:buFont typeface="Arial"/>
              <a:buChar char="-"/>
              <a:defRPr sz="2800"/>
            </a:lvl2pPr>
            <a:lvl3pPr indent="-381000" lvl="2" marL="13716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3pPr>
            <a:lvl4pPr indent="-355600" lvl="3" marL="18288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4pPr>
            <a:lvl5pPr indent="-355600" lvl="4" marL="22860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96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81000" lvl="0" marL="457200" algn="l">
              <a:spcBef>
                <a:spcPts val="96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Char char="-"/>
              <a:defRPr sz="1600"/>
            </a:lvl4pPr>
            <a:lvl5pPr indent="-330200" lvl="4" marL="22860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96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81000" lvl="0" marL="457200" algn="l">
              <a:spcBef>
                <a:spcPts val="96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Char char="-"/>
              <a:defRPr sz="1600"/>
            </a:lvl4pPr>
            <a:lvl5pPr indent="-330200" lvl="4" marL="22860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5" name="Google Shape;55;p11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benannt-2"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97712" y="2887662"/>
            <a:ext cx="1381125" cy="2136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P small" id="11" name="Google Shape;11;p1"/>
          <p:cNvPicPr preferRelativeResize="0"/>
          <p:nvPr/>
        </p:nvPicPr>
        <p:blipFill rotWithShape="1">
          <a:blip r:embed="rId3">
            <a:alphaModFix/>
          </a:blip>
          <a:srcRect b="34531" l="0" r="0" t="0"/>
          <a:stretch/>
        </p:blipFill>
        <p:spPr>
          <a:xfrm>
            <a:off x="5516562" y="6005512"/>
            <a:ext cx="3225800" cy="4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descr="PP small" id="21" name="Google Shape;21;p3"/>
          <p:cNvPicPr preferRelativeResize="0"/>
          <p:nvPr/>
        </p:nvPicPr>
        <p:blipFill rotWithShape="1">
          <a:blip r:embed="rId2">
            <a:alphaModFix/>
          </a:blip>
          <a:srcRect b="34531" l="0" r="0" t="0"/>
          <a:stretch/>
        </p:blipFill>
        <p:spPr>
          <a:xfrm>
            <a:off x="6361112" y="6350000"/>
            <a:ext cx="2463800" cy="307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 small" id="66" name="Google Shape;66;p14"/>
          <p:cNvPicPr preferRelativeResize="0"/>
          <p:nvPr/>
        </p:nvPicPr>
        <p:blipFill rotWithShape="1">
          <a:blip r:embed="rId2">
            <a:alphaModFix/>
          </a:blip>
          <a:srcRect b="34531" l="0" r="0" t="0"/>
          <a:stretch/>
        </p:blipFill>
        <p:spPr>
          <a:xfrm>
            <a:off x="6361112" y="6350000"/>
            <a:ext cx="2463800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ctrTitle"/>
          </p:nvPr>
        </p:nvSpPr>
        <p:spPr>
          <a:xfrm>
            <a:off x="1524000" y="1752600"/>
            <a:ext cx="6858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Packages and Interfaces</a:t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1371600" y="3962400"/>
            <a:ext cx="64008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914400"/>
            <a:ext cx="86741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81000" y="622300"/>
            <a:ext cx="84486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Defining a package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04800" y="1371600"/>
            <a:ext cx="8610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create a package include a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package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 as the first statement.</a:t>
            </a:r>
            <a:endParaRPr/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Any classes declared within that file will belong to the specified package. </a:t>
            </a:r>
            <a:endParaRPr/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package statement is not included, then class names are put into the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default package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has no name. </a:t>
            </a: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228600" y="685800"/>
            <a:ext cx="8534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General form 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package pkg;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Ex:    package MyPackage;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create a hierarchy of package.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form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package pkg1[.pkg2[.pkg3]];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Ex:   package java.awt.image.</a:t>
            </a: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81000" y="622300"/>
            <a:ext cx="8448675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Finding packages and  CLASSPATH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04800" y="1371600"/>
            <a:ext cx="86106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First, by default, the Java run-time system uses the current working directory as its starting point. </a:t>
            </a:r>
            <a:endParaRPr/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 our package is in the current directory, or a subdirectory of the current directory, it will be found. </a:t>
            </a:r>
            <a:endParaRPr/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Second,  we can specify a directory path or paths by setting the CLASSPATH environmental variable.</a:t>
            </a:r>
            <a:endParaRPr/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use </a:t>
            </a:r>
            <a:r>
              <a:rPr b="0" i="0" lang="en-US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–classpath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 with java  and javac to specify the path to our class.</a:t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81000" y="622300"/>
            <a:ext cx="8448675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Finding packages and  CLASSPATH</a:t>
            </a:r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371600"/>
            <a:ext cx="6019800" cy="45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152400" y="609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152400" y="1295400"/>
            <a:ext cx="8763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the following package specification.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package MyPack;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for a program to find MyPack, one of the 3 things must be true.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Either the program is executed from a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directory immediately above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MyPack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CLASSPATH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must be set to include the path to MyPack. 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–classpath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 must specify the path to MyPack when the program is run via java.</a:t>
            </a:r>
            <a:endParaRPr/>
          </a:p>
          <a:p>
            <a:pPr indent="-762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190500" y="1447800"/>
            <a:ext cx="87630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second two options are used, the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classpath must not include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MyPack itself.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must  specify the path to MyPack.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ex: in windows if the path is to MyPack is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C:\MyPrograms\java\MyPack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the classpath to MyPack is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C:\MyPrograms\java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152400" y="533400"/>
            <a:ext cx="87630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Short Package Example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152400" y="990600"/>
            <a:ext cx="8763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package MyPack;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System.out.println(“first  program to illustrate package”);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the above file as prg.java and put it in a directory called MyPack.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compile the file, make sure that resulting class file is also in MyPack.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the program using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java MyPack.prg</a:t>
            </a:r>
            <a:endParaRPr/>
          </a:p>
          <a:p>
            <a:pPr indent="-88900" lvl="0" marL="1905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Access Protection</a:t>
            </a:r>
            <a:endParaRPr/>
          </a:p>
        </p:txBody>
      </p:sp>
      <p:pic>
        <p:nvPicPr>
          <p:cNvPr id="191" name="Google Shape;191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19200"/>
            <a:ext cx="7053262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228600" y="533400"/>
            <a:ext cx="8686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has two packages p1 , p2 and five classes. </a:t>
            </a:r>
            <a:endParaRPr/>
          </a:p>
          <a:p>
            <a:pPr indent="-190500" lvl="0" marL="1905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package defines three classes: Protection, Derived and  SamePackage. </a:t>
            </a:r>
            <a:endParaRPr/>
          </a:p>
          <a:p>
            <a:pPr indent="-63500" lvl="0" marL="1905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class defines four int variables in each of the legal protection modes. </a:t>
            </a:r>
            <a:endParaRPr/>
          </a:p>
          <a:p>
            <a:pPr indent="-63500" lvl="0" marL="1905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variable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declared with the default protection,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n_pri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private,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n_pro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protected,  and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n_pub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public.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66700" y="1371600"/>
            <a:ext cx="8610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packages are container for classes.</a:t>
            </a:r>
            <a:endParaRPr/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used to keep the class name  compartmentalized.</a:t>
            </a:r>
            <a:endParaRPr/>
          </a:p>
          <a:p>
            <a:pPr indent="-762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 is both a naming and visibility control mechanism.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228600" y="533400"/>
            <a:ext cx="868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82550" lvl="0" marL="190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second class, Derived, is a subclass of Protection in the same package  p1.</a:t>
            </a:r>
            <a:endParaRPr/>
          </a:p>
          <a:p>
            <a:pPr indent="-188912" lvl="1" marL="3810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This	 grants Derived access to every variable in Protection except for n_pri.</a:t>
            </a:r>
            <a:endParaRPr/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third class, SamePackage, is not a subclass of Protection, but is in the same package  and also has access to all but n_pri.</a:t>
            </a:r>
            <a:endParaRPr/>
          </a:p>
        </p:txBody>
      </p:sp>
      <p:sp>
        <p:nvSpPr>
          <p:cNvPr id="204" name="Google Shape;204;p3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0" name="Google Shape;210;p36"/>
          <p:cNvSpPr txBox="1"/>
          <p:nvPr/>
        </p:nvSpPr>
        <p:spPr>
          <a:xfrm>
            <a:off x="457200" y="609600"/>
            <a:ext cx="3276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 p1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protection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derived extends protection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samepackage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11" name="Google Shape;211;p36"/>
          <p:cNvSpPr txBox="1"/>
          <p:nvPr/>
        </p:nvSpPr>
        <p:spPr>
          <a:xfrm>
            <a:off x="4343400" y="762000"/>
            <a:ext cx="4038600" cy="424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 p2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 derived2 extends p1.protection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otherpackage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12" name="Google Shape;212;p3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152400" y="533400"/>
            <a:ext cx="85153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Protection.java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152400" y="990600"/>
            <a:ext cx="8524875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 p1;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Protection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int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private int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n_pri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protected int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n_pro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3;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public int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n_pub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4;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public Protection()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 = " + n);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System.out.println("n_pri = " + n_pri);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System.out.println("n_pro = " + n_pro);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System.out.println("n_pub = " + n_pub);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19" name="Google Shape;219;p3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152400" y="533400"/>
            <a:ext cx="85153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Derived.java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228600" y="914400"/>
            <a:ext cx="8610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 p1;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extends Protection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Derived()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 = " + n);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System.out.println("n_pri = " + n_pri);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System.out.println("n_pro = " + n_pro);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System.out.println("n_pub = " + n_pub);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26" name="Google Shape;226;p3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152400" y="533400"/>
            <a:ext cx="85153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SamePackage.java</a:t>
            </a:r>
            <a:endParaRPr/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152400" y="990600"/>
            <a:ext cx="8524875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 p1;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SamePackage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SamePackage()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Protection p = new Protection();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 = " + p.n);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System.out.println("n_pri = " + p.n_pri);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System.out.println("n_pro = " + p.n_pro);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System.out.println("n_pub = " + p.n_pub);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33" name="Google Shape;233;p3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228600" y="533400"/>
            <a:ext cx="85153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Protection2.java</a:t>
            </a:r>
            <a:endParaRPr/>
          </a:p>
        </p:txBody>
      </p:sp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228600" y="1066800"/>
            <a:ext cx="8686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package p2;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derived2 extends p1.Protection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Protection2()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System.out.println("n = " + n);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System.out.println("n_pri = " + n_pri);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System.out.println("n_pro = " + n_pro);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System.out.println("n_pub = " + n_pub);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40" name="Google Shape;240;p4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228600" y="5334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OtherPackage.java</a:t>
            </a:r>
            <a:endParaRPr/>
          </a:p>
        </p:txBody>
      </p:sp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304800" y="1066800"/>
            <a:ext cx="8524875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 p2;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OtherPackage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OtherPackage()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p1.Protection p = new p1.Protection();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System.out.println("n = " + p.n);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System.out.println("n_pri = " + p.n_pri);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System.out.println("n_pro = " + p.n_pro);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System.out.println("n_pub = " + p.n_pub);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47" name="Google Shape;247;p4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152400" y="533400"/>
            <a:ext cx="85153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Importing Packages</a:t>
            </a:r>
            <a:endParaRPr/>
          </a:p>
        </p:txBody>
      </p:sp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228600" y="990600"/>
            <a:ext cx="8686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 to bring certain classes, or entire packages, into  visibility. 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imported, a class can be referred to directly, using only its name.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general form of the import statement: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			 import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pkg1[.pkg2].(classname|*);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import  java.util.Date;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import  java.io.*;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import  java.awt.*;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import statements occur immediately following the package statement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(if it exists)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 before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any class definitions.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1905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228600" y="685800"/>
            <a:ext cx="8686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of the standard Java classes included with Java are stored in a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package called  java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basic language functions are stored in a package inside of the java package called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java.lang.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  have to import every package or class that we want to use, but since Java is useless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without much of the functionality in java.lang, it is implicitly imported by the compiler  for all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programs.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equivalent to the following line being at the top of all of our programs: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java.lang.*;</a:t>
            </a:r>
            <a:endParaRPr/>
          </a:p>
        </p:txBody>
      </p:sp>
      <p:sp>
        <p:nvSpPr>
          <p:cNvPr id="260" name="Google Shape;260;p4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>
            <p:ph idx="1" type="body"/>
          </p:nvPr>
        </p:nvSpPr>
        <p:spPr>
          <a:xfrm>
            <a:off x="152400" y="6858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statement is optional.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java.util.*;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MyDate extends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same example without the 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statement looks like this: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MyDate extends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java.util.Date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66" name="Google Shape;266;p4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685800"/>
            <a:ext cx="6669087" cy="419576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457200" y="5410200"/>
            <a:ext cx="72024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C:\Program Files (x86)\Java\jdk1.8.0_101\jre\lib\rt\java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2" name="Google Shape;27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450" y="904875"/>
            <a:ext cx="8283575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>
            <p:ph idx="1" type="body"/>
          </p:nvPr>
        </p:nvSpPr>
        <p:spPr>
          <a:xfrm>
            <a:off x="319087" y="685800"/>
            <a:ext cx="8524875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org.cloudbus.cloudsim.Datacenter;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org.cloudbus.cloudsim.DatacenterBroker;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org.cloudbus.cloudsim.Host;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org.cloudbus.cloudsim.Storage;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org.cloudbus.cloudsim.Vm;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class prg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public static void main(String args[])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		  Host  h = new Host();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	 Vm  v = new Vm();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</p:txBody>
      </p:sp>
      <p:sp>
        <p:nvSpPr>
          <p:cNvPr id="278" name="Google Shape;278;p4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idx="1" type="body"/>
          </p:nvPr>
        </p:nvSpPr>
        <p:spPr>
          <a:xfrm>
            <a:off x="2667000" y="2438400"/>
            <a:ext cx="320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Noto Sans Symbols"/>
              <a:buNone/>
            </a:pPr>
            <a:r>
              <a:rPr b="0" i="0" lang="en-US" sz="4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endParaRPr/>
          </a:p>
        </p:txBody>
      </p:sp>
      <p:sp>
        <p:nvSpPr>
          <p:cNvPr id="284" name="Google Shape;284;p4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idx="1" type="body"/>
          </p:nvPr>
        </p:nvSpPr>
        <p:spPr>
          <a:xfrm>
            <a:off x="342900" y="1295400"/>
            <a:ext cx="8458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interface is basically a kind of class.</a:t>
            </a:r>
            <a:endParaRPr/>
          </a:p>
          <a:p>
            <a:pPr indent="-63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 classes, interfaces contains methods and variables.</a:t>
            </a:r>
            <a:endParaRPr/>
          </a:p>
          <a:p>
            <a:pPr indent="-63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Difference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interfaces define only abstract methods and final variables.</a:t>
            </a:r>
            <a:endParaRPr/>
          </a:p>
          <a:p>
            <a:pPr indent="-63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do not specify any code to implement the methods.</a:t>
            </a:r>
            <a:endParaRPr/>
          </a:p>
          <a:p>
            <a:pPr indent="-63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Interfaces are designed to support dynamic method resolution at runtime.</a:t>
            </a:r>
            <a:endParaRPr/>
          </a:p>
        </p:txBody>
      </p:sp>
      <p:sp>
        <p:nvSpPr>
          <p:cNvPr id="290" name="Google Shape;290;p4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>
            <p:ph type="title"/>
          </p:nvPr>
        </p:nvSpPr>
        <p:spPr>
          <a:xfrm>
            <a:off x="228600" y="614362"/>
            <a:ext cx="85153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Defining an interface</a:t>
            </a:r>
            <a:endParaRPr/>
          </a:p>
        </p:txBody>
      </p:sp>
      <p:sp>
        <p:nvSpPr>
          <p:cNvPr id="296" name="Google Shape;296;p49"/>
          <p:cNvSpPr txBox="1"/>
          <p:nvPr>
            <p:ph idx="1" type="body"/>
          </p:nvPr>
        </p:nvSpPr>
        <p:spPr>
          <a:xfrm>
            <a:off x="307975" y="982662"/>
            <a:ext cx="8458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interface name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return-type method-name1(parameter-list);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…………….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return-type method-nameN(parameter-list);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type final-varname1 = value;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…………….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type final-varnameN = value;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 are declared with no bodies.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 variables are implicitly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final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static.</a:t>
            </a:r>
            <a:endParaRPr/>
          </a:p>
        </p:txBody>
      </p:sp>
      <p:sp>
        <p:nvSpPr>
          <p:cNvPr id="297" name="Google Shape;297;p4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>
            <p:ph idx="1" type="body"/>
          </p:nvPr>
        </p:nvSpPr>
        <p:spPr>
          <a:xfrm>
            <a:off x="228600" y="609600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interface interfacename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	variable declaration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  	method declaration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interface item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static final int code=1000;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void display();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</p:txBody>
      </p:sp>
      <p:sp>
        <p:nvSpPr>
          <p:cNvPr id="303" name="Google Shape;303;p5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309" name="Google Shape;309;p51"/>
          <p:cNvSpPr txBox="1"/>
          <p:nvPr>
            <p:ph idx="1" type="body"/>
          </p:nvPr>
        </p:nvSpPr>
        <p:spPr>
          <a:xfrm>
            <a:off x="304800" y="1295400"/>
            <a:ext cx="852487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Callback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void callback(int param);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10" name="Google Shape;310;p5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2"/>
          <p:cNvSpPr txBox="1"/>
          <p:nvPr>
            <p:ph type="title"/>
          </p:nvPr>
        </p:nvSpPr>
        <p:spPr>
          <a:xfrm>
            <a:off x="266700" y="990600"/>
            <a:ext cx="7810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Implementing Interfaces</a:t>
            </a:r>
            <a:endParaRPr/>
          </a:p>
        </p:txBody>
      </p:sp>
      <p:sp>
        <p:nvSpPr>
          <p:cNvPr id="316" name="Google Shape;316;p52"/>
          <p:cNvSpPr txBox="1"/>
          <p:nvPr>
            <p:ph idx="1" type="body"/>
          </p:nvPr>
        </p:nvSpPr>
        <p:spPr>
          <a:xfrm>
            <a:off x="266700" y="1905000"/>
            <a:ext cx="8610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class classname [extends superclass]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implements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[,interface...]]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// class-body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17" name="Google Shape;317;p5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"/>
          <p:cNvSpPr txBox="1"/>
          <p:nvPr>
            <p:ph idx="1" type="body"/>
          </p:nvPr>
        </p:nvSpPr>
        <p:spPr>
          <a:xfrm>
            <a:off x="228600" y="685800"/>
            <a:ext cx="8382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Client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implements Callback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1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void callback(int p)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System.out.println("callback called with " + p);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we implement an interface method, it must be declared as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23" name="Google Shape;323;p5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can also define additional members.</a:t>
            </a:r>
            <a:endParaRPr/>
          </a:p>
        </p:txBody>
      </p:sp>
      <p:sp>
        <p:nvSpPr>
          <p:cNvPr id="329" name="Google Shape;329;p54"/>
          <p:cNvSpPr txBox="1"/>
          <p:nvPr>
            <p:ph idx="1" type="body"/>
          </p:nvPr>
        </p:nvSpPr>
        <p:spPr>
          <a:xfrm>
            <a:off x="304800" y="1143000"/>
            <a:ext cx="8458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Client implements Callback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public void callback(int p)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System.out.println("callback called with " + p);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void nonIfaceMeth()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System.out.println(“Added method");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30" name="Google Shape;330;p5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825" y="1419225"/>
            <a:ext cx="737235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Accessing Implementations Through Interface References</a:t>
            </a:r>
            <a:endParaRPr/>
          </a:p>
        </p:txBody>
      </p:sp>
      <p:sp>
        <p:nvSpPr>
          <p:cNvPr id="336" name="Google Shape;336;p55"/>
          <p:cNvSpPr txBox="1"/>
          <p:nvPr>
            <p:ph idx="1" type="body"/>
          </p:nvPr>
        </p:nvSpPr>
        <p:spPr>
          <a:xfrm>
            <a:off x="228600" y="1066800"/>
            <a:ext cx="8610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TestIface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static void main(String args[])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Callback  c = new Client();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c.callback(42);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 can be used to access the callback() method,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 can not access any other members of the Client class.</a:t>
            </a:r>
            <a:endParaRPr/>
          </a:p>
        </p:txBody>
      </p:sp>
      <p:sp>
        <p:nvSpPr>
          <p:cNvPr id="337" name="Google Shape;337;p5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/>
          <p:nvPr>
            <p:ph idx="1" type="body"/>
          </p:nvPr>
        </p:nvSpPr>
        <p:spPr>
          <a:xfrm>
            <a:off x="304800" y="8382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 Another implementation of Callback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AnotherClient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implements Callback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void callback(int p)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System.out.println("Another version of callback“+(p+10));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43" name="Google Shape;343;p5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 txBox="1"/>
          <p:nvPr>
            <p:ph idx="1" type="body"/>
          </p:nvPr>
        </p:nvSpPr>
        <p:spPr>
          <a:xfrm>
            <a:off x="228600" y="6858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TestIface2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static void main(String args[])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Callback c = new Client();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AnotherClient ob = new AnotherClient();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c.callback(42);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c = ob; // c now refers to AnotherClient object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c.callback(42);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 callback called with 42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another version of callback 52.</a:t>
            </a:r>
            <a:endParaRPr/>
          </a:p>
        </p:txBody>
      </p:sp>
      <p:sp>
        <p:nvSpPr>
          <p:cNvPr id="349" name="Google Shape;349;p5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8"/>
          <p:cNvSpPr txBox="1"/>
          <p:nvPr>
            <p:ph type="title"/>
          </p:nvPr>
        </p:nvSpPr>
        <p:spPr>
          <a:xfrm>
            <a:off x="152400" y="533400"/>
            <a:ext cx="899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Partial Implementations</a:t>
            </a:r>
            <a:endParaRPr/>
          </a:p>
        </p:txBody>
      </p:sp>
      <p:sp>
        <p:nvSpPr>
          <p:cNvPr id="355" name="Google Shape;355;p58"/>
          <p:cNvSpPr txBox="1"/>
          <p:nvPr>
            <p:ph idx="1" type="body"/>
          </p:nvPr>
        </p:nvSpPr>
        <p:spPr>
          <a:xfrm>
            <a:off x="228600" y="1066800"/>
            <a:ext cx="8610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class includes an interface but does not fully implement the methods defined by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interface, then that class must be declared as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abstract.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 Incomplete implements Callback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int a, b;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void show()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System.out.println(a + " " + b);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// ...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</p:txBody>
      </p:sp>
      <p:sp>
        <p:nvSpPr>
          <p:cNvPr id="356" name="Google Shape;356;p5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9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Nested interface</a:t>
            </a:r>
            <a:endParaRPr/>
          </a:p>
        </p:txBody>
      </p:sp>
      <p:sp>
        <p:nvSpPr>
          <p:cNvPr id="362" name="Google Shape;362;p59"/>
          <p:cNvSpPr txBox="1"/>
          <p:nvPr>
            <p:ph idx="1" type="body"/>
          </p:nvPr>
        </p:nvSpPr>
        <p:spPr>
          <a:xfrm>
            <a:off x="228600" y="1143000"/>
            <a:ext cx="8458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interface can be declared as member of a class or another interface. Such </a:t>
            </a:r>
            <a:endParaRPr/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is  called a member interface.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Ex:   class A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public interface 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voud disp();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}</a:t>
            </a:r>
            <a:endParaRPr/>
          </a:p>
        </p:txBody>
      </p:sp>
      <p:sp>
        <p:nvSpPr>
          <p:cNvPr id="363" name="Google Shape;363;p5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0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Nested interface</a:t>
            </a:r>
            <a:endParaRPr/>
          </a:p>
        </p:txBody>
      </p:sp>
      <p:sp>
        <p:nvSpPr>
          <p:cNvPr id="369" name="Google Shape;369;p60"/>
          <p:cNvSpPr txBox="1"/>
          <p:nvPr>
            <p:ph idx="1" type="body"/>
          </p:nvPr>
        </p:nvSpPr>
        <p:spPr>
          <a:xfrm>
            <a:off x="228600" y="1143000"/>
            <a:ext cx="8458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Interfaces (or classes) can have only public and default access specifiers when declared outside any other class. </a:t>
            </a:r>
            <a:endParaRPr/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interface declared in a class can either be default, public, protected not private. </a:t>
            </a:r>
            <a:endParaRPr/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implementing the interface, we mention the interface as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c_name.i_name </a:t>
            </a:r>
            <a:endParaRPr/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 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c_name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is the name of the class in which it is nested and 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i_name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is the name of the interface itself</a:t>
            </a:r>
            <a:endParaRPr/>
          </a:p>
        </p:txBody>
      </p:sp>
      <p:sp>
        <p:nvSpPr>
          <p:cNvPr id="370" name="Google Shape;370;p6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1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Nested interface</a:t>
            </a:r>
            <a:endParaRPr/>
          </a:p>
        </p:txBody>
      </p:sp>
      <p:sp>
        <p:nvSpPr>
          <p:cNvPr id="376" name="Google Shape;376;p61"/>
          <p:cNvSpPr txBox="1"/>
          <p:nvPr>
            <p:ph idx="1" type="body"/>
          </p:nvPr>
        </p:nvSpPr>
        <p:spPr>
          <a:xfrm>
            <a:off x="228600" y="1143000"/>
            <a:ext cx="8458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Test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interface Yes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{         void show();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Testing implements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Test.Yes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  public void show()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{        System.out.println("show method of interface");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}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2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Nested interface</a:t>
            </a:r>
            <a:endParaRPr/>
          </a:p>
        </p:txBody>
      </p:sp>
      <p:sp>
        <p:nvSpPr>
          <p:cNvPr id="383" name="Google Shape;383;p62"/>
          <p:cNvSpPr txBox="1"/>
          <p:nvPr>
            <p:ph idx="1" type="body"/>
          </p:nvPr>
        </p:nvSpPr>
        <p:spPr>
          <a:xfrm>
            <a:off x="228600" y="1143000"/>
            <a:ext cx="8458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A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public static void main(String[] args)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{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Test.Yes obj;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Testing t = new Testing();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obj=t;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obj.show();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84" name="Google Shape;384;p6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3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Applying Interfaces</a:t>
            </a:r>
            <a:endParaRPr/>
          </a:p>
        </p:txBody>
      </p:sp>
      <p:sp>
        <p:nvSpPr>
          <p:cNvPr id="390" name="Google Shape;390;p63"/>
          <p:cNvSpPr txBox="1"/>
          <p:nvPr>
            <p:ph idx="1" type="body"/>
          </p:nvPr>
        </p:nvSpPr>
        <p:spPr>
          <a:xfrm>
            <a:off x="304800" y="1371600"/>
            <a:ext cx="86106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Define an integer stack interface.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IntStack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void push(int item);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store an item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 pop();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retrieve an item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91" name="Google Shape;391;p6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4"/>
          <p:cNvSpPr txBox="1"/>
          <p:nvPr>
            <p:ph idx="1" type="body"/>
          </p:nvPr>
        </p:nvSpPr>
        <p:spPr>
          <a:xfrm>
            <a:off x="228600" y="5334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FixedStack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implements IntStack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private int stck[];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private int tos;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FixedStack(int size)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{      stck = new int[size];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tos = -1;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public void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(int item)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{      if(tos==stck.length-1) // use length member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System.out.println("Stack is full.");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else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stck[++tos] = item;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}</a:t>
            </a:r>
            <a:endParaRPr/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6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695450"/>
            <a:ext cx="83820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5"/>
          <p:cNvSpPr txBox="1"/>
          <p:nvPr>
            <p:ph idx="1" type="body"/>
          </p:nvPr>
        </p:nvSpPr>
        <p:spPr>
          <a:xfrm>
            <a:off x="152400" y="685800"/>
            <a:ext cx="8686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// Pop an item from the stack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int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pop()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if(tos &lt; 0)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{            System.out.println("Stack underflow.");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return 0;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else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return stck[tos--];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03" name="Google Shape;403;p6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6"/>
          <p:cNvSpPr txBox="1"/>
          <p:nvPr>
            <p:ph idx="1" type="body"/>
          </p:nvPr>
        </p:nvSpPr>
        <p:spPr>
          <a:xfrm>
            <a:off x="228600" y="609600"/>
            <a:ext cx="6324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IFTest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   public static void main(String args[])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{          FixedStack mystack1 = new FixedStack(5);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FixedStack mystack2 = new FixedStack(8);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for(int i=0; i&lt;5; i++) mystack1.push(i);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for(int i=0; i&lt;8; i++) mystack2.push(i);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System.out.println("Stack in mystack1:");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for(int i=0; i&lt;5; i++)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System.out.println(mystack1.pop());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System.out.println("Stack in mystack2:");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for(int i=0; i&lt;8; i++)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System.out.println(mystack2.pop());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09" name="Google Shape;409;p6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7"/>
          <p:cNvSpPr txBox="1"/>
          <p:nvPr>
            <p:ph type="title"/>
          </p:nvPr>
        </p:nvSpPr>
        <p:spPr>
          <a:xfrm>
            <a:off x="152400" y="533400"/>
            <a:ext cx="899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Variables in Interfaces</a:t>
            </a:r>
            <a:endParaRPr/>
          </a:p>
        </p:txBody>
      </p:sp>
      <p:sp>
        <p:nvSpPr>
          <p:cNvPr id="415" name="Google Shape;415;p67"/>
          <p:cNvSpPr txBox="1"/>
          <p:nvPr>
            <p:ph idx="1" type="body"/>
          </p:nvPr>
        </p:nvSpPr>
        <p:spPr>
          <a:xfrm>
            <a:off x="228600" y="8382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use interfaces to import shared constants into multiple classes.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interface SharedConstants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                int NO = 0;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int YES = 1;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int MAYBE = 2;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int LATER = 3;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A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implements  SharedConstants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    int x;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A() {   x=1;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void  fun()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{          if (x &gt; 1 ) return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else return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 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16" name="Google Shape;416;p6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8"/>
          <p:cNvSpPr txBox="1"/>
          <p:nvPr>
            <p:ph type="title"/>
          </p:nvPr>
        </p:nvSpPr>
        <p:spPr>
          <a:xfrm>
            <a:off x="152400" y="685800"/>
            <a:ext cx="8991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Interfaces Can Be Extended</a:t>
            </a:r>
            <a:endParaRPr/>
          </a:p>
        </p:txBody>
      </p:sp>
      <p:sp>
        <p:nvSpPr>
          <p:cNvPr id="422" name="Google Shape;422;p68"/>
          <p:cNvSpPr txBox="1"/>
          <p:nvPr>
            <p:ph idx="1" type="body"/>
          </p:nvPr>
        </p:nvSpPr>
        <p:spPr>
          <a:xfrm>
            <a:off x="228600" y="1066800"/>
            <a:ext cx="8686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A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void meth1();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B extends A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void meth2();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23" name="Google Shape;423;p6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9"/>
          <p:cNvSpPr txBox="1"/>
          <p:nvPr>
            <p:ph idx="1" type="body"/>
          </p:nvPr>
        </p:nvSpPr>
        <p:spPr>
          <a:xfrm>
            <a:off x="228600" y="762000"/>
            <a:ext cx="8382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This class must implement all of A and B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MyClass implements B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public void meth1()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{              System.out.println("Implement meth1().");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}	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public void meth2()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{             System.out.println("Implement meth2().");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69850" lvl="0" marL="190500" marR="0" rtl="0" algn="l"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6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0"/>
          <p:cNvSpPr txBox="1"/>
          <p:nvPr>
            <p:ph idx="1" type="body"/>
          </p:nvPr>
        </p:nvSpPr>
        <p:spPr>
          <a:xfrm>
            <a:off x="228600" y="685800"/>
            <a:ext cx="8458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      public static void main(String arg[])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{               MyClass ob = new MyClass();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    ob.meth1();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   ob.meth2();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Any class that implements an interface must implement all methods defined by that  interface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35" name="Google Shape;435;p7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1"/>
          <p:cNvSpPr txBox="1"/>
          <p:nvPr>
            <p:ph idx="1" type="body"/>
          </p:nvPr>
        </p:nvSpPr>
        <p:spPr>
          <a:xfrm>
            <a:off x="309562" y="1371600"/>
            <a:ext cx="8524875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an interface Area with following method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findArea(int, int);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two class namely Rectangle and Triagle which implements Area interface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 java program to find the area of rectangle and triangle.</a:t>
            </a:r>
            <a:endParaRPr/>
          </a:p>
        </p:txBody>
      </p:sp>
      <p:sp>
        <p:nvSpPr>
          <p:cNvPr id="441" name="Google Shape;441;p7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2"/>
          <p:cNvSpPr txBox="1"/>
          <p:nvPr>
            <p:ph idx="1" type="body"/>
          </p:nvPr>
        </p:nvSpPr>
        <p:spPr>
          <a:xfrm>
            <a:off x="228600" y="533400"/>
            <a:ext cx="403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Area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</a:t>
            </a:r>
            <a:r>
              <a:rPr b="0" i="0" lang="en-US" sz="1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float findArea(int x, int y);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Rectangle implements Area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 float findArea(int x, int y)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return (x*y);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69850" lvl="0" marL="190500" marR="0" rtl="0" algn="l">
              <a:spcBef>
                <a:spcPts val="7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7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72"/>
          <p:cNvSpPr txBox="1"/>
          <p:nvPr/>
        </p:nvSpPr>
        <p:spPr>
          <a:xfrm>
            <a:off x="4953000" y="2590800"/>
            <a:ext cx="3733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Triangle implements Area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 float findArea(int x, int y)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return (0.5*x*y);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cxnSp>
        <p:nvCxnSpPr>
          <p:cNvPr id="449" name="Google Shape;449;p72"/>
          <p:cNvCxnSpPr/>
          <p:nvPr/>
        </p:nvCxnSpPr>
        <p:spPr>
          <a:xfrm>
            <a:off x="4343400" y="533400"/>
            <a:ext cx="0" cy="55895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ransition spd="med">
    <p:fade thruBlk="1"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3"/>
          <p:cNvSpPr txBox="1"/>
          <p:nvPr>
            <p:ph idx="1" type="body"/>
          </p:nvPr>
        </p:nvSpPr>
        <p:spPr>
          <a:xfrm>
            <a:off x="228600" y="6858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interfacePrg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Rectangle r = new Rectangle();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Triangle  t = new Triangle();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Area a;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a= r;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System.out.println("Area of rectangle ="+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a.findArea(10,20)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a= t;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System.out.println("Area of triangle ="+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a.findArea(5,10)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55" name="Google Shape;455;p7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4"/>
          <p:cNvSpPr txBox="1"/>
          <p:nvPr>
            <p:ph idx="1" type="body"/>
          </p:nvPr>
        </p:nvSpPr>
        <p:spPr>
          <a:xfrm>
            <a:off x="309562" y="1371600"/>
            <a:ext cx="8524875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an interface Vehicle with 2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numberOfSeats();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void numberOfWheel();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two class namely car and bike which implements vehicle interface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61" name="Google Shape;461;p7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7787" y="1247775"/>
            <a:ext cx="6448425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450" y="904875"/>
            <a:ext cx="8283575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838200"/>
            <a:ext cx="80010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212" y="762000"/>
            <a:ext cx="8537575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2_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