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72" r:id="rId4"/>
    <p:sldId id="784" r:id="rId5"/>
    <p:sldId id="998" r:id="rId6"/>
    <p:sldId id="935" r:id="rId7"/>
    <p:sldId id="943" r:id="rId8"/>
    <p:sldId id="1002" r:id="rId9"/>
    <p:sldId id="1003" r:id="rId10"/>
    <p:sldId id="940" r:id="rId11"/>
    <p:sldId id="941" r:id="rId12"/>
    <p:sldId id="942" r:id="rId13"/>
    <p:sldId id="936" r:id="rId14"/>
    <p:sldId id="938" r:id="rId15"/>
    <p:sldId id="948" r:id="rId16"/>
    <p:sldId id="951" r:id="rId17"/>
    <p:sldId id="947" r:id="rId18"/>
    <p:sldId id="944" r:id="rId19"/>
    <p:sldId id="981" r:id="rId20"/>
    <p:sldId id="992" r:id="rId21"/>
    <p:sldId id="980" r:id="rId22"/>
    <p:sldId id="995" r:id="rId2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B7F1EB-A493-4FE6-9CDF-2EBD33A1D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1C7113B-F8C4-450A-ADB8-1801C1C606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7AF4389-A540-4967-B724-042E8A0AA3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A2122F1-B9F5-43B3-BDAE-DD359E4EC9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A949C271-E849-40C7-8177-0E5870D7DC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A76C907-97E0-4230-BE5F-D18612AB2C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ABBB927-7FCB-473B-879E-596197EC7D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5F5A64A-5F57-4810-B113-19ECE80CFBF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9A83DC0-3BC9-4250-9137-7617BF2656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71951B8-2C34-4676-B792-50D23151F6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9912CCE-9E4B-4008-A68C-8AFA6926B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F7B53947-D067-46AC-A65F-FA5799E588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1C7114-8CA1-4654-B589-40A242C87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7B212E-C9A6-4BF4-8DE4-7511D1B9D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D2D83-247C-4FBA-B034-064F76046D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0BE5C-6CD8-4EF6-9509-E535E90999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84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7B7017-4BE8-4B32-A6C4-BF07231BD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AB2C85-3045-4184-8B7E-30A2096DE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E072D-2E7F-4B2D-A209-EFB084D7D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37861-5E77-42D9-BDEB-6F56B9167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742F6-D02C-45CD-844D-702F9CFFC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ADA92F-DE74-4C4C-AA12-664283439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A7F8E-B3E8-46D6-892A-9A6ECE341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158A9-9CCC-4CFB-8EDA-532F8D52C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45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D01979-9674-4D25-8E76-C81D56441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C120C-8249-4C62-B981-ADFA1BA0B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577E1F-3691-4D49-A712-F6FB13D3C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FA4E2-A775-4701-8758-0212EBBCE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91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B3A955-11CA-4A01-BE7D-CA9D6F304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33CCEA-D465-4A90-BAD3-02B892911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1B5D32-74D9-4985-A0F2-A47498AFDA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01451-3213-4047-854A-1C3F203F55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1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FD43A-81C8-4F69-B3A5-914029E2F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46A5B-2891-4B0D-BC95-7E989CCF5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02590-C91A-42B5-BEB7-A06366B2E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7D1D4-5F07-4FD1-BEC0-A1357F6556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1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9847C2-B874-4692-A615-1C3203E94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B6C79C-E024-4E76-A471-1C17DD88F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A4C131-0FB6-419E-9FCD-4B749BB16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72109-6A52-493B-9DEA-C6509A70F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95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D85929-C2DF-44D0-8195-D8EDDE598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F93EBD-C776-44D4-895C-0A4B6D18C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CC01B5-0452-4B7C-88B9-B20BF69F3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B4447-E47F-43E8-8697-EBA4DAC8F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D1D2DB-A65A-4963-BF98-5EAF380305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A3AFDE-B3B8-4E34-98D0-CE3EE9CEE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72743D-F4E9-43BD-92E2-184DB324E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A5131-3AA2-48B0-AFFD-675453C2C4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5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24F7-38FA-4C94-804B-721F5EE0F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5C434-F5A8-46B5-8E71-89336A275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8972C-F744-489A-9552-4F1DF638B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C7D79-BD81-4F89-ACBF-8E50DF730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7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C7F35-2537-40CD-8F3E-3D90DF3AB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E26BE-0F5F-4B3E-A1C5-4DF0D6C0B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3FAED-A77C-49E8-9D89-586F4DCB1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A0666-663D-470E-ADF9-D55CCAEA2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B6C5C0-C276-41AA-844B-4C68AC2B1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2A725E-FECE-4844-A6D9-F862BA0EF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C9F53F-0398-4108-9496-87DE0CB444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D34BDE-BEB2-4949-9CA0-3E361CEF9A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49D4F6-FCD5-43B0-93C6-EBB4114BEF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CCAE1A7-F927-4712-96E0-8F4D2CBD79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EA18DC7-6C42-42C0-B7A6-6357411B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EF47274A-CC6A-43F2-9934-B3005504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443275EA-DF4A-4F07-AD00-F8E7FF025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79B245D1-B88A-4A00-99F8-F9BC7CF9CA9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084388"/>
            <a:ext cx="7772400" cy="2227262"/>
          </a:xfrm>
        </p:spPr>
        <p:txBody>
          <a:bodyPr/>
          <a:lstStyle/>
          <a:p>
            <a:br>
              <a:rPr lang="en-IN" altLang="en-US" sz="3600" b="1"/>
            </a:br>
            <a:r>
              <a:rPr lang="en-IN" altLang="en-US" sz="3600" b="1"/>
              <a:t>Data Communications</a:t>
            </a:r>
            <a:endParaRPr lang="en-US" alt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8D0E5B9-A202-42FB-B78B-35D4BD4C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6C673D9C-4EAE-4EF5-B1CC-85B10E0E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4936D73-F19D-4C61-A4BF-45BAD222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BiPolar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3317" name="Rectangle 1">
            <a:extLst>
              <a:ext uri="{FF2B5EF4-FFF2-40B4-BE49-F238E27FC236}">
                <a16:creationId xmlns:a16="http://schemas.microsoft.com/office/drawing/2014/main" id="{CF868904-E9BA-432F-BD3B-6DE12165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277938"/>
            <a:ext cx="82565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Bipolar encoding uses three levels.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ie positive, zero and negative.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Zero level represent binary ‘0’ and alternating positive and negative voltage represents binary ‘1’.</a:t>
            </a: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74BF1376-A8EA-42E1-A4B0-E3E94A3E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41E9234D-7AE9-41F3-B05D-CF506D63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BA168BB-3A63-4EC8-8006-6D05F41D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33438"/>
            <a:ext cx="824706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dirty="0"/>
              <a:t>POLAR-NRZ (NON-RETURN TO ZERO) </a:t>
            </a:r>
          </a:p>
          <a:p>
            <a:pPr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It uses 2 different voltage levels – one positive and other is negative.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Voltage level is constant during bit interval.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NRZ scheme has two variants: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                             NRZ- L</a:t>
            </a:r>
          </a:p>
          <a:p>
            <a:pPr marL="0" indent="0" algn="just">
              <a:buFontTx/>
              <a:buNone/>
              <a:defRPr/>
            </a:pPr>
            <a:r>
              <a:rPr lang="en-US" sz="1800" dirty="0"/>
              <a:t>                               NRZ - 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4461E97-08CB-4BC3-99BA-B09A4E32A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AD871F1B-CA45-4F64-BC25-60B1195D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2408173-E9DC-4A5C-8DD9-2F81EC62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33438"/>
            <a:ext cx="82470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dirty="0"/>
              <a:t>NRZ-L 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1F0A1D11-AAD0-49A1-8FD2-65C16E13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538288"/>
            <a:ext cx="710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NRZ-L changes voltage level at when a different bit is encountered </a:t>
            </a:r>
            <a:endParaRPr lang="en-US" altLang="en-US" sz="1800"/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B236E4DB-513F-47A0-8D53-A1E9A99E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630488"/>
            <a:ext cx="7034213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77B92CD-F4F3-4793-8A1A-34C3647F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62A8F1ED-B36C-4EFE-941A-467B7063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6BB3F54-2717-43A2-B2F3-E345F8DE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833438"/>
            <a:ext cx="824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NRZ - I </a:t>
            </a:r>
            <a:endParaRPr lang="en-US" altLang="en-US" sz="18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873820E1-C972-4333-93E7-7FF773AF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538288"/>
            <a:ext cx="7107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NRZ-I changes voltage when a 1 is encountered. 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6E63B176-8044-4D00-B936-CE582946D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60675"/>
            <a:ext cx="70104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12EB8BF4-6027-484B-9460-AC6FDA19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65DCDC72-EA9F-45EC-9705-D1387CC0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A9F60E7-3545-48AD-B99D-55E3CB6E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608013"/>
            <a:ext cx="7246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POLAR-RZ (RETURN TO ZERO)</a:t>
            </a:r>
          </a:p>
        </p:txBody>
      </p:sp>
      <p:sp>
        <p:nvSpPr>
          <p:cNvPr id="17413" name="TextBox 1">
            <a:extLst>
              <a:ext uri="{FF2B5EF4-FFF2-40B4-BE49-F238E27FC236}">
                <a16:creationId xmlns:a16="http://schemas.microsoft.com/office/drawing/2014/main" id="{F0B88F56-B223-459E-B7CF-2464D66F3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200150"/>
            <a:ext cx="79486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/>
              <a:t>Synchronization is the major concern in previous  techniques (NRZ)</a:t>
            </a:r>
          </a:p>
          <a:p>
            <a:pPr>
              <a:spcBef>
                <a:spcPct val="0"/>
              </a:spcBef>
            </a:pPr>
            <a:endParaRPr lang="en-US" altLang="en-US" sz="1800"/>
          </a:p>
          <a:p>
            <a:pPr>
              <a:spcBef>
                <a:spcPct val="0"/>
              </a:spcBef>
            </a:pPr>
            <a:r>
              <a:rPr lang="en-US" altLang="en-US" sz="1800"/>
              <a:t>To overcome that we can  use RZ encoding</a:t>
            </a:r>
          </a:p>
          <a:p>
            <a:pPr>
              <a:spcBef>
                <a:spcPct val="0"/>
              </a:spcBef>
            </a:pPr>
            <a:endParaRPr lang="en-US" altLang="en-US" sz="1800"/>
          </a:p>
          <a:p>
            <a:pPr>
              <a:spcBef>
                <a:spcPct val="0"/>
              </a:spcBef>
            </a:pPr>
            <a:r>
              <a:rPr lang="en-US" altLang="en-US" sz="1800"/>
              <a:t>Here to ensure synchronization, there must be signal transition in each bit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B2355C17-5755-495B-B987-03FBA512F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236913"/>
            <a:ext cx="66421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FB795812-B8C4-4DDA-92A4-6B163F960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5300E909-4378-443C-A3F3-8A7B5E31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81EA430-DF73-451B-B0CB-58440476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701675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MANCHESTER (Biphase) ENCODING</a:t>
            </a:r>
            <a:endParaRPr lang="en-US" altLang="en-US" sz="1800"/>
          </a:p>
        </p:txBody>
      </p:sp>
      <p:pic>
        <p:nvPicPr>
          <p:cNvPr id="18437" name="Picture 5" descr="D:\cd_chpt_03\LN2E0328.jpg">
            <a:extLst>
              <a:ext uri="{FF2B5EF4-FFF2-40B4-BE49-F238E27FC236}">
                <a16:creationId xmlns:a16="http://schemas.microsoft.com/office/drawing/2014/main" id="{5D1B7909-6852-42CF-A83E-D2F8EEF5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18"/>
          <a:stretch>
            <a:fillRect/>
          </a:stretch>
        </p:blipFill>
        <p:spPr bwMode="auto">
          <a:xfrm>
            <a:off x="808038" y="3352800"/>
            <a:ext cx="6678612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1">
            <a:extLst>
              <a:ext uri="{FF2B5EF4-FFF2-40B4-BE49-F238E27FC236}">
                <a16:creationId xmlns:a16="http://schemas.microsoft.com/office/drawing/2014/main" id="{5A65459E-1046-4E08-9827-4676D5BF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71613"/>
            <a:ext cx="8143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600"/>
              <a:t>there is a transition at the middle of each bit period.</a:t>
            </a:r>
          </a:p>
          <a:p>
            <a:pPr algn="just">
              <a:spcBef>
                <a:spcPct val="0"/>
              </a:spcBef>
            </a:pPr>
            <a:endParaRPr lang="en-US" altLang="en-US" sz="1600"/>
          </a:p>
          <a:p>
            <a:pPr algn="just">
              <a:spcBef>
                <a:spcPct val="0"/>
              </a:spcBef>
            </a:pPr>
            <a:r>
              <a:rPr lang="en-US" altLang="en-US" sz="1600"/>
              <a:t>The mid bit transition serves as a clocking mechanism and also as data:</a:t>
            </a:r>
          </a:p>
          <a:p>
            <a:pPr algn="just">
              <a:spcBef>
                <a:spcPct val="0"/>
              </a:spcBef>
            </a:pPr>
            <a:endParaRPr lang="en-US" altLang="en-US" sz="1600"/>
          </a:p>
          <a:p>
            <a:pPr lvl="1" algn="just">
              <a:spcBef>
                <a:spcPct val="0"/>
              </a:spcBef>
            </a:pPr>
            <a:r>
              <a:rPr lang="en-US" altLang="en-US" sz="1600"/>
              <a:t> a low-to-high transition represents a 1,</a:t>
            </a:r>
          </a:p>
          <a:p>
            <a:pPr lvl="1" algn="just">
              <a:spcBef>
                <a:spcPct val="0"/>
              </a:spcBef>
            </a:pPr>
            <a:r>
              <a:rPr lang="en-US" altLang="en-US" sz="1600"/>
              <a:t> a high-to-low transition represents a 0.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0EF77C89-68DC-426F-ABB2-8502F017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8980A7B2-1EEA-44EE-9FE6-B56A197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C273317-BA9F-4B5A-ABDB-3B8B801A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701675"/>
            <a:ext cx="5414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DIFFERENTIAL MANCHESTER ENCODING</a:t>
            </a:r>
            <a:endParaRPr lang="en-US" altLang="en-US" sz="1800"/>
          </a:p>
        </p:txBody>
      </p:sp>
      <p:sp>
        <p:nvSpPr>
          <p:cNvPr id="19461" name="TextBox 1">
            <a:extLst>
              <a:ext uri="{FF2B5EF4-FFF2-40B4-BE49-F238E27FC236}">
                <a16:creationId xmlns:a16="http://schemas.microsoft.com/office/drawing/2014/main" id="{BAE40CC4-AA20-4B45-8AAE-19CC0F360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468438"/>
            <a:ext cx="85645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There is always a transition at the middle of the bit, </a:t>
            </a:r>
            <a:r>
              <a:rPr lang="en-US" altLang="en-US" sz="1800">
                <a:solidFill>
                  <a:srgbClr val="FF0000"/>
                </a:solidFill>
              </a:rPr>
              <a:t>but the bit values are determined at the beginning of the bit.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If the next bit is 0, there is a transition.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If the next bit is 1, there is none.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9477B1A5-C910-4302-866E-8A792176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352800"/>
            <a:ext cx="692467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4CB3756-08D8-419F-A29D-297C5B5E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5E3B7C4-1FD3-4206-BA2B-A3525709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1A74A64-066E-4A50-80E5-6A3CC1C8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58800"/>
            <a:ext cx="54149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Bipolar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Bipolar AMI (Amplitude  Mark Inversion)</a:t>
            </a:r>
            <a:endParaRPr lang="en-US" altLang="en-US" sz="1800"/>
          </a:p>
        </p:txBody>
      </p:sp>
      <p:sp>
        <p:nvSpPr>
          <p:cNvPr id="20485" name="TextBox 1">
            <a:extLst>
              <a:ext uri="{FF2B5EF4-FFF2-40B4-BE49-F238E27FC236}">
                <a16:creationId xmlns:a16="http://schemas.microsoft.com/office/drawing/2014/main" id="{5665E17D-5319-4023-BA8B-CB6E36B1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39900"/>
            <a:ext cx="814228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Bipolar AMI uses 3 voltage levels.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The zero level is used to represent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Binary 1’s are represented by alternating positive and negative voltage.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Loss of synchronization for long sequence of 0’s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sz="1800"/>
          </a:p>
        </p:txBody>
      </p:sp>
      <p:pic>
        <p:nvPicPr>
          <p:cNvPr id="20486" name="Picture 3">
            <a:extLst>
              <a:ext uri="{FF2B5EF4-FFF2-40B4-BE49-F238E27FC236}">
                <a16:creationId xmlns:a16="http://schemas.microsoft.com/office/drawing/2014/main" id="{040C868B-0B57-4AEC-99BF-54E682C7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144963"/>
            <a:ext cx="5324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B5BAF6FF-2F5A-4CBB-8781-973E4E52A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CCD7853E-4364-4273-B763-1CF4D6BF4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F4B257B-6528-4C79-A314-DC979F19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58800"/>
            <a:ext cx="54149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Bipolar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Bipolar AMI (Amplitude  Mark Inversion)</a:t>
            </a:r>
            <a:endParaRPr lang="en-US" altLang="en-US" sz="1800"/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6DEFDAC2-4D31-43A1-865D-365B4A9D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276475"/>
            <a:ext cx="7799387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93D1797-1D00-4C6B-954D-25FE62F6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136E1855-2BB1-4E30-8BA0-F28A5D8BA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EE8ECA0-3F1F-4288-9E29-78FA59BE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549275"/>
            <a:ext cx="54149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Bipolar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Pseudoternary</a:t>
            </a:r>
            <a:endParaRPr lang="en-US" altLang="en-US" sz="1800"/>
          </a:p>
        </p:txBody>
      </p:sp>
      <p:sp>
        <p:nvSpPr>
          <p:cNvPr id="22533" name="TextBox 1">
            <a:extLst>
              <a:ext uri="{FF2B5EF4-FFF2-40B4-BE49-F238E27FC236}">
                <a16:creationId xmlns:a16="http://schemas.microsoft.com/office/drawing/2014/main" id="{D09E1697-F7E6-4B55-8769-9227AF34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39900"/>
            <a:ext cx="814228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/>
              <a:t>Same as AMI, but alternating positive and negative pulses occur for 0 instead of 1.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F90D2C8-060A-40D9-832F-C7317A4D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631998F-7E4D-40B4-844B-BCF05BC54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FFA59-1B79-4BF2-8085-7AA432026758}"/>
              </a:ext>
            </a:extLst>
          </p:cNvPr>
          <p:cNvSpPr/>
          <p:nvPr/>
        </p:nvSpPr>
        <p:spPr>
          <a:xfrm>
            <a:off x="385763" y="542925"/>
            <a:ext cx="45418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spc="-30" dirty="0"/>
              <a:t>Analog </a:t>
            </a:r>
            <a:r>
              <a:rPr lang="en-US" sz="1800" spc="-35" dirty="0"/>
              <a:t>Signaling </a:t>
            </a:r>
            <a:r>
              <a:rPr lang="en-US" sz="1800" spc="-40" dirty="0"/>
              <a:t>of </a:t>
            </a:r>
            <a:r>
              <a:rPr lang="en-US" sz="1800" spc="-30" dirty="0"/>
              <a:t>Analog </a:t>
            </a:r>
            <a:r>
              <a:rPr lang="en-US" sz="1800" spc="-60" dirty="0"/>
              <a:t>and </a:t>
            </a:r>
            <a:r>
              <a:rPr lang="en-US" sz="1800" spc="-5" dirty="0"/>
              <a:t>Digital</a:t>
            </a:r>
            <a:r>
              <a:rPr lang="en-US" sz="1800" spc="380" dirty="0"/>
              <a:t> </a:t>
            </a:r>
            <a:r>
              <a:rPr lang="en-US" sz="1800" spc="-10" dirty="0"/>
              <a:t>Data</a:t>
            </a:r>
            <a:endParaRPr lang="en-US" sz="1800" dirty="0"/>
          </a:p>
        </p:txBody>
      </p:sp>
      <p:sp>
        <p:nvSpPr>
          <p:cNvPr id="5125" name="object 36">
            <a:extLst>
              <a:ext uri="{FF2B5EF4-FFF2-40B4-BE49-F238E27FC236}">
                <a16:creationId xmlns:a16="http://schemas.microsoft.com/office/drawing/2014/main" id="{E8F3A467-DED8-47F4-A02E-5D8C2A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1149350"/>
            <a:ext cx="3859213" cy="1963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2FF3B-F09F-49A3-B8BD-58BC1327F183}"/>
              </a:ext>
            </a:extLst>
          </p:cNvPr>
          <p:cNvSpPr/>
          <p:nvPr/>
        </p:nvSpPr>
        <p:spPr>
          <a:xfrm>
            <a:off x="385763" y="3451225"/>
            <a:ext cx="44846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spc="-5" dirty="0"/>
              <a:t>Digital </a:t>
            </a:r>
            <a:r>
              <a:rPr lang="en-US" sz="1800" spc="-35" dirty="0"/>
              <a:t>Signaling </a:t>
            </a:r>
            <a:r>
              <a:rPr lang="en-US" sz="1800" spc="-40" dirty="0"/>
              <a:t>of </a:t>
            </a:r>
            <a:r>
              <a:rPr lang="en-US" sz="1800" spc="-30" dirty="0"/>
              <a:t>Analog </a:t>
            </a:r>
            <a:r>
              <a:rPr lang="en-US" sz="1800" spc="-60" dirty="0"/>
              <a:t>and </a:t>
            </a:r>
            <a:r>
              <a:rPr lang="en-US" sz="1800" spc="-5" dirty="0"/>
              <a:t>Digital</a:t>
            </a:r>
            <a:r>
              <a:rPr lang="en-US" sz="1800" spc="360" dirty="0"/>
              <a:t> </a:t>
            </a:r>
            <a:r>
              <a:rPr lang="en-US" sz="1800" spc="-10" dirty="0"/>
              <a:t>Data</a:t>
            </a:r>
            <a:endParaRPr lang="en-US" sz="1800" dirty="0"/>
          </a:p>
        </p:txBody>
      </p:sp>
      <p:sp>
        <p:nvSpPr>
          <p:cNvPr id="5127" name="object 36">
            <a:extLst>
              <a:ext uri="{FF2B5EF4-FFF2-40B4-BE49-F238E27FC236}">
                <a16:creationId xmlns:a16="http://schemas.microsoft.com/office/drawing/2014/main" id="{0F4F2DE8-90D9-4B86-B841-979D2CAF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014788"/>
            <a:ext cx="3859213" cy="2346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07D40F6F-951A-4ED8-A356-622D062B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AF520268-5648-42E6-A640-5ED4C93C9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D84198A6-F513-4AA1-A27B-CD500A25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276475"/>
            <a:ext cx="8043863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>
            <a:extLst>
              <a:ext uri="{FF2B5EF4-FFF2-40B4-BE49-F238E27FC236}">
                <a16:creationId xmlns:a16="http://schemas.microsoft.com/office/drawing/2014/main" id="{55A4099E-B605-40C5-A661-764E4ABC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974725"/>
            <a:ext cx="8488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Ten-Bold"/>
              </a:rPr>
              <a:t>Table 5.3 </a:t>
            </a:r>
            <a:r>
              <a:rPr lang="en-US" altLang="en-US" sz="1600">
                <a:latin typeface="TimesTen-Roman"/>
              </a:rPr>
              <a:t>Normalized Signal Transition Rate of Various Digital Signal Encoding Schemes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73ECE3A6-AE96-4873-9C19-195EC0F67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B862B92-1E35-4CAB-98A7-F91B612D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F60AAB0-EAE1-4CCC-AA36-EC6D2C31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Line Coding 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1D24EFC-A92D-404F-8051-AA28AF76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277938"/>
            <a:ext cx="824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/>
              <a:t> The process for converting digital data into digital signal. </a:t>
            </a:r>
          </a:p>
        </p:txBody>
      </p:sp>
      <p:pic>
        <p:nvPicPr>
          <p:cNvPr id="6150" name="Picture 1">
            <a:extLst>
              <a:ext uri="{FF2B5EF4-FFF2-40B4-BE49-F238E27FC236}">
                <a16:creationId xmlns:a16="http://schemas.microsoft.com/office/drawing/2014/main" id="{80D8EEEA-AF58-45B3-B1BE-C207258C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776538"/>
            <a:ext cx="71961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1F04E18-7C00-487B-9841-267D9136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F14B8A43-0672-4F8C-8F3E-547F28E4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616DD73-3A0A-410E-9610-9BF37F98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Line Coding 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46BC4C6-98AE-46C0-B8BF-53F462BB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100138"/>
            <a:ext cx="8247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800"/>
              <a:t>There are three types of line coding schemes available: </a:t>
            </a: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2C145D9E-2F54-4F3A-B911-F1816BA0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38438"/>
            <a:ext cx="659923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70A45BDD-F576-4FC3-B792-4429F834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F7C4B9BC-3CF2-4ED8-A3A0-75EBDBA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6BD51E9-A49C-4919-9EEA-4C21847C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418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Signal level and Data level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CA94AF6-A957-485D-999C-942238A2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277938"/>
            <a:ext cx="8410575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signal level :  </a:t>
            </a:r>
            <a:r>
              <a:rPr lang="en-US" altLang="en-US" sz="1800"/>
              <a:t>Number of values allowed in a particular signal. (voltage level)</a:t>
            </a:r>
          </a:p>
          <a:p>
            <a:pPr algn="just">
              <a:buFontTx/>
              <a:buNone/>
            </a:pPr>
            <a:endParaRPr lang="en-US" altLang="en-US" sz="1800"/>
          </a:p>
          <a:p>
            <a:pPr algn="just">
              <a:buFontTx/>
              <a:buNone/>
            </a:pPr>
            <a:r>
              <a:rPr lang="en-US" altLang="en-US" sz="1800" b="1"/>
              <a:t>Data level : </a:t>
            </a:r>
            <a:r>
              <a:rPr lang="en-US" altLang="en-US" sz="1800"/>
              <a:t>Number of values to represent data.  For binary two values 0 and 1.</a:t>
            </a:r>
          </a:p>
        </p:txBody>
      </p:sp>
      <p:pic>
        <p:nvPicPr>
          <p:cNvPr id="8198" name="Picture 1">
            <a:extLst>
              <a:ext uri="{FF2B5EF4-FFF2-40B4-BE49-F238E27FC236}">
                <a16:creationId xmlns:a16="http://schemas.microsoft.com/office/drawing/2014/main" id="{E1243308-B30F-4689-8BEE-EF6D61BD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789238"/>
            <a:ext cx="397827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2">
            <a:extLst>
              <a:ext uri="{FF2B5EF4-FFF2-40B4-BE49-F238E27FC236}">
                <a16:creationId xmlns:a16="http://schemas.microsoft.com/office/drawing/2014/main" id="{AD48FA30-155D-495B-8120-A9AB01D5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949825"/>
            <a:ext cx="396557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92E77E4A-DDEF-40C0-976C-30EAE3556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FD13EF6-7CC2-4AC0-B0DA-7D9962494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C3ECB9D-CA0D-4240-82B0-CB60431D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Pulse rate and bit rate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9221" name="Rectangle 1">
            <a:extLst>
              <a:ext uri="{FF2B5EF4-FFF2-40B4-BE49-F238E27FC236}">
                <a16:creationId xmlns:a16="http://schemas.microsoft.com/office/drawing/2014/main" id="{719E5547-7854-4C64-A5DC-C9EF50EF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277938"/>
            <a:ext cx="8256587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/>
              <a:t>Pulse rate </a:t>
            </a:r>
            <a:r>
              <a:rPr lang="en-US" altLang="en-US" sz="2000"/>
              <a:t>: number of pulses per second.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/>
              <a:t>Bit rate </a:t>
            </a:r>
            <a:r>
              <a:rPr lang="en-US" altLang="en-US" sz="2000"/>
              <a:t>: number of bits per second.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If one pulse corresponds to one bit then pulse rate equal to bit rate.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If the pulse carries more than  1 bit, then pulse rate is lower than bit rate.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      bit rate  = pulse rate X log</a:t>
            </a:r>
            <a:r>
              <a:rPr lang="en-US" altLang="en-US" sz="2000" baseline="-25000"/>
              <a:t>2</a:t>
            </a:r>
            <a:r>
              <a:rPr lang="en-US" altLang="en-US" sz="2000"/>
              <a:t> L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712C78C8-033F-4BCC-B8C4-EAF4997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26F7E3A0-98E8-4168-92CD-F927312D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EC1978A-83FB-45EA-95BB-00AF3AE3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Self synchronization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0245" name="TextBox 2">
            <a:extLst>
              <a:ext uri="{FF2B5EF4-FFF2-40B4-BE49-F238E27FC236}">
                <a16:creationId xmlns:a16="http://schemas.microsoft.com/office/drawing/2014/main" id="{F4E8722C-1D2E-458D-94DB-0B81CDDC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547813"/>
            <a:ext cx="8526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There is enough  timing information in the transmitted data that keep the sender and receiver  synchronized.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0CC8B5AE-E549-4FEC-B8A8-BBF0E0713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BC223B7D-EE3A-4717-859B-EA1FE1B81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D5147AB-BAFA-4A8A-A6F7-DF5A030F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Uni Polar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1269" name="Rectangle 1">
            <a:extLst>
              <a:ext uri="{FF2B5EF4-FFF2-40B4-BE49-F238E27FC236}">
                <a16:creationId xmlns:a16="http://schemas.microsoft.com/office/drawing/2014/main" id="{0104B6CC-CFD8-4F8F-9947-4668E543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277938"/>
            <a:ext cx="8256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All the signal levels are on one side of the time axis, either above or below.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  1       -    high voltage is transmitted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  0      -    no voltage is transmitted.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153C0877-FDEC-41B3-9F59-104DE495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524250"/>
            <a:ext cx="4724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9095451-8673-4DCF-913D-C0C98F0B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A434946F-5D38-4DED-A885-6C9DC71E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400" b="1">
              <a:solidFill>
                <a:srgbClr val="3333CC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3736351-441C-4AC0-895A-EC3592FDA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647700"/>
            <a:ext cx="314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/>
              <a:t>Polar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0661AC-0C38-40CE-A769-7F4BFA5181BE}"/>
              </a:ext>
            </a:extLst>
          </p:cNvPr>
          <p:cNvSpPr/>
          <p:nvPr/>
        </p:nvSpPr>
        <p:spPr>
          <a:xfrm>
            <a:off x="363538" y="1277938"/>
            <a:ext cx="8256587" cy="3262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/>
              <a:t>In polar schemes, the voltages are on both sides of the time axis. 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Polar encodings are available in four types: </a:t>
            </a:r>
          </a:p>
          <a:p>
            <a:pPr algn="just">
              <a:defRPr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Polar-NRZ ( Non Return to Zero)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Polar-RZ (Return to Zero)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Manchester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Differential  Manchester.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4" ma:contentTypeDescription="Create a new document." ma:contentTypeScope="" ma:versionID="d3d34bb1beb6cd4699b4fc403bb2042b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2528350dd90dd061c7aef9aecbe74264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760018-7628-4179-B268-E1B3BA959D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E9A50-AF05-411B-9F16-4A1ED203C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20440</TotalTime>
  <Words>574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</vt:lpstr>
      <vt:lpstr> Data Communications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raghavendra achar</cp:lastModifiedBy>
  <cp:revision>1970</cp:revision>
  <dcterms:created xsi:type="dcterms:W3CDTF">2009-06-28T04:21:19Z</dcterms:created>
  <dcterms:modified xsi:type="dcterms:W3CDTF">2020-08-27T08:41:16Z</dcterms:modified>
</cp:coreProperties>
</file>