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72" r:id="rId4"/>
    <p:sldId id="882" r:id="rId5"/>
    <p:sldId id="878" r:id="rId6"/>
    <p:sldId id="813" r:id="rId7"/>
    <p:sldId id="814" r:id="rId8"/>
    <p:sldId id="880" r:id="rId9"/>
    <p:sldId id="881" r:id="rId10"/>
    <p:sldId id="818" r:id="rId11"/>
    <p:sldId id="820" r:id="rId12"/>
    <p:sldId id="823" r:id="rId13"/>
    <p:sldId id="826" r:id="rId14"/>
    <p:sldId id="607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3EB6D58-1593-4662-A171-1B0B712B4F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C24622-E9F9-424A-84DD-ADE0151E30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4236EAB-3260-4175-9561-8EDB722601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2B798D1C-C6C2-4F77-9A10-2473B6959C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86039DA2-0DBF-47F8-9734-CD46ABA8BA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781760-4DA8-43E5-95FE-42638B62A5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1F54E1B-8BDB-4AE8-A5DA-3074D1EDB9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B68C39-0F6E-4732-BAA1-1912C911683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1E3BA95-140A-4A11-9BA9-F72DCC8F3A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7E39D17-A1E2-4472-8039-0447C7FAE5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0E65DCB-1822-4A57-A879-A81718B0E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37C860D-D7F6-490C-8AB6-2C1CCE9F72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D7649E-EC16-4F53-8A34-165707AAA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F0F258-0998-400A-BA2A-80310574A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16C0C-7819-4ED6-B166-9A39C6290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97C10-5C6B-495D-BCCF-A760414A3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49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84F012-C016-4BBC-96EB-8810A115C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E67B39-6D39-43E5-9FF6-EF6CA1E91E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CADE41-2DE8-43F0-BAF9-30EFC4E32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AA5BA-F755-44AA-AADE-E3107E45A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46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2A336D-84CF-45F9-BFF9-F8491F979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24F9E3-EEAF-4EAE-952A-D885BF851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200A0F-96C7-47A9-ACB4-7220ED466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6F667-E4D7-41B3-965B-ED2A2E4170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2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8374F5-C018-408C-8CF5-0F5BC0DFD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BF6185-CC24-404F-AF5D-F0A755832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6BBFA7-96A6-4088-9E8D-0C355EB37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DFE7C-917B-4E4E-88FC-324D3D97C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41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9E94F4-8F1B-4F82-ADC7-36B3B2700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0C146E-8DEB-4F84-9D30-41D3D6523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FB52E7-8B47-4347-8707-7DC37A3F9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EAB39-A46E-49C9-A18C-EEBEB6C9B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22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A3C24-201D-4051-9FC2-3A7FC61AC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FE780-2476-4777-8D15-B2B5AD903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5D58A-BEC1-4CA0-8048-C60292041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37B1B-80CF-4333-A910-5583C02E7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2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67DADF-A1D4-439F-B1CB-883FE6380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717DF3-6026-44A2-9F7F-3AC734C90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196D26-0DAF-46AD-917B-AFEAF2106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2CA99-3E91-4F53-A0BA-5F8C7D48F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08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608C72-582C-4D61-80BB-E82F6803C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DD1B6D-D25A-4F8C-AC99-D2281AC8C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C4FA37-B073-4021-B84C-87D12D2B0A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20F8F-8390-48EC-BA04-67036A296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8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8ECF6B-5675-4906-84BF-5DC4FA8E94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CE63FC-D494-44D6-8683-47F55C5FA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D12BEA-7568-4A69-A865-4C95F795C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BDBED-5B34-4E81-B64B-50CE9F3E0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9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157B4-EBAB-43E8-8D1B-09FA8309B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A311A-8D14-43F0-B631-DB9031734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FCEE7-1D72-4379-B3C7-4A33EECC1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85EDC-F446-40A6-AAE3-C19E5C374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57CE5-8679-4038-B963-3954FDBFB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90140-64CD-4CAC-9B6B-D2B764D58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27EF8-FFC3-4D65-9619-2C8A35C6E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BC139-180D-4BF0-842A-5D76268C1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3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DBF293-CB05-4DC8-B54B-4B9A19E5E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EAD975-4D95-486D-9AAD-D04B2945C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57DDC3-A22F-46D4-B410-AFCF62F4A1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4FA154-B314-4571-BF2A-21BA8FF717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D13334-D5C5-4332-9FD5-9862FABCE8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7242865-2C40-44E4-98CD-3A21414234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0FE4EC01-5790-4CB3-9591-C94C1D31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83FB5577-3DB0-4A14-B9DF-4708E4D4B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E54D4C72-DF78-4961-997C-51180C9D9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54B154B8-4684-406D-9398-334E6E88C57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084388"/>
            <a:ext cx="7772400" cy="2227262"/>
          </a:xfrm>
        </p:spPr>
        <p:txBody>
          <a:bodyPr/>
          <a:lstStyle/>
          <a:p>
            <a:br>
              <a:rPr lang="en-IN" altLang="en-US" sz="3600" b="1"/>
            </a:br>
            <a:r>
              <a:rPr lang="en-IN" altLang="en-US" sz="3600" b="1"/>
              <a:t>Data Communications</a:t>
            </a:r>
            <a:endParaRPr lang="en-US" alt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112E5272-A519-47C4-8685-D29EB7D6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73AC10A6-BCD9-40BD-91E2-FFCAD899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F96E9-B61D-4526-8AF8-C5412B10F3E3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0A423F4E-833A-4BB3-8789-9EF5ED98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267200"/>
            <a:ext cx="8697913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600"/>
              <a:t>Starts with a preamble called a flag.</a:t>
            </a:r>
          </a:p>
          <a:p>
            <a:pPr algn="just">
              <a:spcBef>
                <a:spcPct val="0"/>
              </a:spcBef>
            </a:pPr>
            <a:endParaRPr lang="en-US" altLang="en-US" sz="1600"/>
          </a:p>
          <a:p>
            <a:pPr algn="just">
              <a:spcBef>
                <a:spcPct val="0"/>
              </a:spcBef>
            </a:pPr>
            <a:r>
              <a:rPr lang="en-US" altLang="en-US" sz="1600"/>
              <a:t>Same flag is used as a postamble. </a:t>
            </a:r>
          </a:p>
          <a:p>
            <a:pPr algn="just">
              <a:spcBef>
                <a:spcPct val="0"/>
              </a:spcBef>
            </a:pPr>
            <a:endParaRPr lang="en-US" altLang="en-US" sz="1600"/>
          </a:p>
          <a:p>
            <a:pPr algn="just">
              <a:spcBef>
                <a:spcPct val="0"/>
              </a:spcBef>
            </a:pPr>
            <a:r>
              <a:rPr lang="en-US" altLang="en-US" sz="1600"/>
              <a:t>Receiver looks for the occurrence of the flag pattern to signal the start of a frame.</a:t>
            </a:r>
          </a:p>
          <a:p>
            <a:pPr algn="just">
              <a:spcBef>
                <a:spcPct val="0"/>
              </a:spcBef>
            </a:pPr>
            <a:endParaRPr lang="en-US" altLang="en-US" sz="1600"/>
          </a:p>
          <a:p>
            <a:pPr algn="just">
              <a:spcBef>
                <a:spcPct val="0"/>
              </a:spcBef>
            </a:pPr>
            <a:r>
              <a:rPr lang="en-US" altLang="en-US" sz="1600"/>
              <a:t>The data plus preamble, postamble, and control information are called a </a:t>
            </a:r>
            <a:r>
              <a:rPr lang="en-US" altLang="en-US" sz="1600" b="1">
                <a:solidFill>
                  <a:srgbClr val="FF0000"/>
                </a:solidFill>
              </a:rPr>
              <a:t>frame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3318" name="Picture 1">
            <a:extLst>
              <a:ext uri="{FF2B5EF4-FFF2-40B4-BE49-F238E27FC236}">
                <a16:creationId xmlns:a16="http://schemas.microsoft.com/office/drawing/2014/main" id="{B3D14236-739B-4F6E-BD23-5B16C8E0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836738"/>
            <a:ext cx="86725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>
            <a:extLst>
              <a:ext uri="{FF2B5EF4-FFF2-40B4-BE49-F238E27FC236}">
                <a16:creationId xmlns:a16="http://schemas.microsoft.com/office/drawing/2014/main" id="{2EADBDD8-7FE3-4182-ADA2-0E18DE0A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221038"/>
            <a:ext cx="3767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>
                <a:latin typeface="TimesTen-Bold"/>
              </a:rPr>
              <a:t>Figure 6.2 </a:t>
            </a:r>
            <a:r>
              <a:rPr lang="fr-FR" altLang="en-US" sz="1600">
                <a:latin typeface="TimesTen-Roman"/>
              </a:rPr>
              <a:t>Synchronous Frame Format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9DD31F68-26F6-465E-82FE-27DD9AD2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97D99C99-E1BF-4D67-B16E-CC0A6D8E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0EE40-AFB2-46E7-A6BB-B917ECCD0FE2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EAC87-8030-40C8-BF3A-50FFC116830A}"/>
              </a:ext>
            </a:extLst>
          </p:cNvPr>
          <p:cNvSpPr/>
          <p:nvPr/>
        </p:nvSpPr>
        <p:spPr>
          <a:xfrm>
            <a:off x="306388" y="1379538"/>
            <a:ext cx="8531225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HDLC , contains 48 bits of control, preamble, and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postamble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algn="just"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If each black  has 1000-character =1000 * 8 =8000 bits of data.</a:t>
            </a: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percentage overhead of only  </a:t>
            </a:r>
            <a:r>
              <a:rPr lang="en-US" sz="1800" dirty="0"/>
              <a:t>48/8048 * 100% = 0.6%.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5BBA06B-0B18-479D-842F-A74E2D19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8B1CCC3C-A99A-4CFB-8F96-9B37B027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EAD29D45-82A0-4336-AA60-EBBB7A9F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85BB0E97-8812-4379-98F0-2ADF534B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95300"/>
            <a:ext cx="81153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				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/>
              <a:t>				</a:t>
            </a:r>
            <a:r>
              <a:rPr lang="en-US" altLang="en-US" b="1"/>
              <a:t>END</a:t>
            </a:r>
            <a:endParaRPr lang="en-I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383E7FA-A9DA-4F19-BB9B-3F82AA150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8E5BDA22-AC6A-4303-B7E8-F4E0C48E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C7B20-CF83-45F5-9E5F-F7A7E1E1C2B3}"/>
              </a:ext>
            </a:extLst>
          </p:cNvPr>
          <p:cNvSpPr txBox="1"/>
          <p:nvPr/>
        </p:nvSpPr>
        <p:spPr>
          <a:xfrm>
            <a:off x="482600" y="422275"/>
            <a:ext cx="7469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ASYNCHRONOUS AND SYNCHRONOUS TRANSMISSION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11869C87-AAB3-4217-B953-5C0CD2CB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1CFDBA6F-08A5-48BB-8895-FCFA7F98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A0EAB98-2BFA-40F4-B567-341BB3EE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536700"/>
            <a:ext cx="860266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2000"/>
              <a:t>The transmission of a stream of bits from one device to another  involves cooperation  between the two sides. </a:t>
            </a:r>
          </a:p>
          <a:p>
            <a:pPr algn="just">
              <a:spcBef>
                <a:spcPct val="0"/>
              </a:spcBef>
            </a:pPr>
            <a:endParaRPr lang="en-US" altLang="en-US" sz="2000"/>
          </a:p>
          <a:p>
            <a:pPr algn="just">
              <a:spcBef>
                <a:spcPct val="0"/>
              </a:spcBef>
            </a:pPr>
            <a:endParaRPr lang="en-US" altLang="en-US" sz="2000"/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lvl="1" algn="just">
              <a:spcBef>
                <a:spcPct val="0"/>
              </a:spcBef>
            </a:pPr>
            <a:r>
              <a:rPr lang="en-US" altLang="en-US" sz="2000"/>
              <a:t>asynchronous transmission</a:t>
            </a:r>
          </a:p>
          <a:p>
            <a:pPr lvl="1" algn="just">
              <a:spcBef>
                <a:spcPct val="0"/>
              </a:spcBef>
            </a:pPr>
            <a:endParaRPr lang="en-US" altLang="en-US" sz="2000"/>
          </a:p>
          <a:p>
            <a:pPr lvl="1" algn="just">
              <a:spcBef>
                <a:spcPct val="0"/>
              </a:spcBef>
            </a:pPr>
            <a:r>
              <a:rPr lang="en-US" altLang="en-US" sz="2000"/>
              <a:t>synchronous transmission</a:t>
            </a:r>
          </a:p>
          <a:p>
            <a:pPr algn="just">
              <a:spcBef>
                <a:spcPct val="0"/>
              </a:spcBef>
            </a:pPr>
            <a:endParaRPr lang="en-US" altLang="en-US" sz="1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31923-F052-49DC-9921-2A5C3331F0CE}"/>
              </a:ext>
            </a:extLst>
          </p:cNvPr>
          <p:cNvSpPr txBox="1"/>
          <p:nvPr/>
        </p:nvSpPr>
        <p:spPr>
          <a:xfrm>
            <a:off x="482600" y="422275"/>
            <a:ext cx="74691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ASYNCHRONOUS AND SYNCHRONOUS TRANSMISSION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F374D9B6-6094-40B3-B794-48985360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EAED9A7E-F726-4F2A-851D-CADE3F11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06AC-E506-4B46-8191-3C51CAA79D5B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Asynchronous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84BE67E6-8012-4277-9862-6ABDB31FB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201738"/>
            <a:ext cx="86042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defRPr/>
            </a:pPr>
            <a:r>
              <a:rPr lang="en-US" sz="1800" dirty="0"/>
              <a:t>Avoid the timing problem by not sending long, uninterrupted streams of bits.</a:t>
            </a:r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algn="just">
              <a:spcBef>
                <a:spcPct val="0"/>
              </a:spcBef>
              <a:defRPr/>
            </a:pPr>
            <a:r>
              <a:rPr lang="en-US" sz="1800" dirty="0"/>
              <a:t>data are transmitted one character at a time.</a:t>
            </a:r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algn="just">
              <a:spcBef>
                <a:spcPct val="0"/>
              </a:spcBef>
              <a:defRPr/>
            </a:pPr>
            <a:r>
              <a:rPr lang="en-US" sz="1800" dirty="0"/>
              <a:t>Timing must only be maintained within each character.</a:t>
            </a:r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marL="0" indent="0" algn="just">
              <a:spcBef>
                <a:spcPct val="0"/>
              </a:spcBef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90408AEA-1A10-4B39-891C-391E47783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7232A5A1-AF83-4526-9F7E-B22FE6D6E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5784E-141C-4094-A6D4-8F8D0FB92C9D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Asynchronous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56B59B90-1890-4959-8BA6-C7D9DB23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14575"/>
            <a:ext cx="74517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CBD7BC4C-00FC-43A9-9774-878E53B5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098D7E0D-E1FF-47C0-A6B8-F02C4465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F09D-1C97-4C7E-A2A4-3135B3E3DB26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Asynchronous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221" name="Picture 1">
            <a:extLst>
              <a:ext uri="{FF2B5EF4-FFF2-40B4-BE49-F238E27FC236}">
                <a16:creationId xmlns:a16="http://schemas.microsoft.com/office/drawing/2014/main" id="{F660D47B-FF4C-4120-AD44-5384A8A4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2122488"/>
            <a:ext cx="746918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189D417A-5B81-4E57-9E89-951F93A80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5DD3F8DC-745E-4FFA-834C-62B3EABE6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76DDA-FD10-41DC-B4BF-F56C0169FCDE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Asynchronous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FE826242-6519-4C8D-ABE0-506BE81E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317625"/>
            <a:ext cx="76612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">
            <a:extLst>
              <a:ext uri="{FF2B5EF4-FFF2-40B4-BE49-F238E27FC236}">
                <a16:creationId xmlns:a16="http://schemas.microsoft.com/office/drawing/2014/main" id="{C2C5B185-6865-4D56-A474-C31BB986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4554538"/>
            <a:ext cx="79168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Ten-Roman"/>
              </a:rPr>
              <a:t>data rate of 10,000 bits per second (10 kbps);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600">
              <a:latin typeface="TimesTen-Roman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Ten-Roman"/>
              </a:rPr>
              <a:t>each bit is of 0.1 millisecond (ms), or duration.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600">
              <a:latin typeface="TimesTen-Roman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Ten-Roman"/>
              </a:rPr>
              <a:t>Assume that the receiver is fast by 6%, or          per bit time.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600">
              <a:latin typeface="TimesTen-Roman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Ten-Roman"/>
              </a:rPr>
              <a:t>Thus, the receiver samples the incoming character every</a:t>
            </a:r>
            <a:endParaRPr lang="en-US" altLang="en-US" sz="1600"/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38B2BBF0-89EF-4A73-92D9-E93FB9B9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5514975"/>
            <a:ext cx="3952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">
            <a:extLst>
              <a:ext uri="{FF2B5EF4-FFF2-40B4-BE49-F238E27FC236}">
                <a16:creationId xmlns:a16="http://schemas.microsoft.com/office/drawing/2014/main" id="{4A4B0BA1-4505-446D-9AE8-D32A5AAB8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132513"/>
            <a:ext cx="458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79DF69D-243A-4C78-93CC-4ADA2D65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A2982AE9-661E-4FD3-AEF3-210B39FE3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FDC95-C67D-43BE-9031-7F2D90990386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Asynchronous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8B57176D-A491-4A98-B4C9-9BE8EC6F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230313"/>
            <a:ext cx="86042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defRPr/>
            </a:pPr>
            <a:r>
              <a:rPr lang="en-US" sz="1800" dirty="0"/>
              <a:t>simple and but requires an overhead of two to three bits per character. </a:t>
            </a:r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algn="just">
              <a:spcBef>
                <a:spcPct val="0"/>
              </a:spcBef>
              <a:defRPr/>
            </a:pPr>
            <a:endParaRPr lang="en-US" sz="1800" dirty="0"/>
          </a:p>
          <a:p>
            <a:pPr algn="just">
              <a:spcBef>
                <a:spcPct val="0"/>
              </a:spcBef>
              <a:defRPr/>
            </a:pPr>
            <a:r>
              <a:rPr lang="en-US" sz="1800" dirty="0"/>
              <a:t>For 8-bit character the overhead is 20%. </a:t>
            </a:r>
          </a:p>
          <a:p>
            <a:pPr marL="0" indent="0" algn="just">
              <a:spcBef>
                <a:spcPct val="0"/>
              </a:spcBef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CDEACC35-26E7-49A7-808C-71C520099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BFEECA6E-E136-4664-9286-D8AB28C2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E5C02-FB75-4EC2-86D3-F6B2D902E4F7}"/>
              </a:ext>
            </a:extLst>
          </p:cNvPr>
          <p:cNvSpPr txBox="1"/>
          <p:nvPr/>
        </p:nvSpPr>
        <p:spPr>
          <a:xfrm>
            <a:off x="482600" y="422275"/>
            <a:ext cx="7469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Synchronous Transmission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AD4CCA08-86E7-414B-BC90-14D8D58F9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504950"/>
            <a:ext cx="86042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800"/>
              <a:t>Block of bits is transmitted </a:t>
            </a:r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algn="just">
              <a:spcBef>
                <a:spcPct val="0"/>
              </a:spcBef>
            </a:pPr>
            <a:r>
              <a:rPr lang="en-US" altLang="en-US" sz="1800"/>
              <a:t>To prevent timing drift  clocks must be synchronized.</a:t>
            </a:r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algn="just">
              <a:spcBef>
                <a:spcPct val="0"/>
              </a:spcBef>
            </a:pPr>
            <a:r>
              <a:rPr lang="en-US" altLang="en-US" sz="1800"/>
              <a:t>One possibility is to provide a separate clock line.</a:t>
            </a:r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lvl="1" algn="just">
              <a:spcBef>
                <a:spcPct val="0"/>
              </a:spcBef>
            </a:pPr>
            <a:r>
              <a:rPr lang="en-US" altLang="en-US" sz="1400"/>
              <a:t>works well over short distances.</a:t>
            </a:r>
          </a:p>
          <a:p>
            <a:pPr lvl="1" algn="just">
              <a:spcBef>
                <a:spcPct val="0"/>
              </a:spcBef>
            </a:pPr>
            <a:endParaRPr lang="en-US" altLang="en-US" sz="1800"/>
          </a:p>
          <a:p>
            <a:pPr algn="just">
              <a:spcBef>
                <a:spcPct val="0"/>
              </a:spcBef>
            </a:pPr>
            <a:endParaRPr lang="en-US" altLang="en-US" sz="1800"/>
          </a:p>
          <a:p>
            <a:pPr algn="just">
              <a:spcBef>
                <a:spcPct val="0"/>
              </a:spcBef>
            </a:pPr>
            <a:r>
              <a:rPr lang="en-US" altLang="en-US" sz="1800"/>
              <a:t>Other alternative is to embed the clocking information in the data signal. </a:t>
            </a:r>
          </a:p>
          <a:p>
            <a:pPr lvl="1" algn="just">
              <a:spcBef>
                <a:spcPct val="0"/>
              </a:spcBef>
            </a:pPr>
            <a:endParaRPr lang="en-US" altLang="en-US" sz="1400"/>
          </a:p>
          <a:p>
            <a:pPr algn="just">
              <a:spcBef>
                <a:spcPct val="0"/>
              </a:spcBef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8" ma:contentTypeDescription="Create a new document." ma:contentTypeScope="" ma:versionID="e7b80a531a75cdaaa67e65be7d4941b0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8fd4b7537f6591f22927ed1c678897d3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3BC3EA-57C0-4D05-AE92-A1E521612C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FCFDD8-9F49-4ACF-8FE5-8056BEB7D6B3}"/>
</file>

<file path=customXml/itemProps3.xml><?xml version="1.0" encoding="utf-8"?>
<ds:datastoreItem xmlns:ds="http://schemas.openxmlformats.org/officeDocument/2006/customXml" ds:itemID="{8CFB8AE8-2D4B-4EC4-A133-AFE095E181FC}"/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18108</TotalTime>
  <Words>293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</vt:lpstr>
      <vt:lpstr> Data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raghavendra achar</cp:lastModifiedBy>
  <cp:revision>1850</cp:revision>
  <dcterms:created xsi:type="dcterms:W3CDTF">2009-06-28T04:21:19Z</dcterms:created>
  <dcterms:modified xsi:type="dcterms:W3CDTF">2020-09-17T08:44:26Z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