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9"/>
  </p:notesMasterIdLst>
  <p:handoutMasterIdLst>
    <p:handoutMasterId r:id="rId50"/>
  </p:handoutMasterIdLst>
  <p:sldIdLst>
    <p:sldId id="272" r:id="rId4"/>
    <p:sldId id="809" r:id="rId5"/>
    <p:sldId id="810" r:id="rId6"/>
    <p:sldId id="841" r:id="rId7"/>
    <p:sldId id="811" r:id="rId8"/>
    <p:sldId id="812" r:id="rId9"/>
    <p:sldId id="847" r:id="rId10"/>
    <p:sldId id="813" r:id="rId11"/>
    <p:sldId id="848" r:id="rId12"/>
    <p:sldId id="815" r:id="rId13"/>
    <p:sldId id="816" r:id="rId14"/>
    <p:sldId id="817" r:id="rId15"/>
    <p:sldId id="851" r:id="rId16"/>
    <p:sldId id="818" r:id="rId17"/>
    <p:sldId id="819" r:id="rId18"/>
    <p:sldId id="820" r:id="rId19"/>
    <p:sldId id="842" r:id="rId20"/>
    <p:sldId id="821" r:id="rId21"/>
    <p:sldId id="822" r:id="rId22"/>
    <p:sldId id="838" r:id="rId23"/>
    <p:sldId id="849" r:id="rId24"/>
    <p:sldId id="823" r:id="rId25"/>
    <p:sldId id="824" r:id="rId26"/>
    <p:sldId id="825" r:id="rId27"/>
    <p:sldId id="845" r:id="rId28"/>
    <p:sldId id="826" r:id="rId29"/>
    <p:sldId id="850" r:id="rId30"/>
    <p:sldId id="827" r:id="rId31"/>
    <p:sldId id="828" r:id="rId32"/>
    <p:sldId id="846" r:id="rId33"/>
    <p:sldId id="829" r:id="rId34"/>
    <p:sldId id="830" r:id="rId35"/>
    <p:sldId id="833" r:id="rId36"/>
    <p:sldId id="834" r:id="rId37"/>
    <p:sldId id="835" r:id="rId38"/>
    <p:sldId id="836" r:id="rId39"/>
    <p:sldId id="837" r:id="rId40"/>
    <p:sldId id="840" r:id="rId41"/>
    <p:sldId id="860" r:id="rId42"/>
    <p:sldId id="858" r:id="rId43"/>
    <p:sldId id="852" r:id="rId44"/>
    <p:sldId id="854" r:id="rId45"/>
    <p:sldId id="855" r:id="rId46"/>
    <p:sldId id="856" r:id="rId47"/>
    <p:sldId id="853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A28BA-BBEC-1853-B1F4-4C821C23E2E5}" v="1" dt="2020-10-13T13:09:57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 LOHIA - 190907284" userId="S::garv.lohia@learner.manipal.edu::b33198c8-b4a5-40a5-be41-d609481411e1" providerId="AD" clId="Web-{959A28BA-BBEC-1853-B1F4-4C821C23E2E5}"/>
    <pc:docChg chg="modSld">
      <pc:chgData name="GARV LOHIA - 190907284" userId="S::garv.lohia@learner.manipal.edu::b33198c8-b4a5-40a5-be41-d609481411e1" providerId="AD" clId="Web-{959A28BA-BBEC-1853-B1F4-4C821C23E2E5}" dt="2020-10-13T13:09:57.358" v="0" actId="14100"/>
      <pc:docMkLst>
        <pc:docMk/>
      </pc:docMkLst>
      <pc:sldChg chg="modSp">
        <pc:chgData name="GARV LOHIA - 190907284" userId="S::garv.lohia@learner.manipal.edu::b33198c8-b4a5-40a5-be41-d609481411e1" providerId="AD" clId="Web-{959A28BA-BBEC-1853-B1F4-4C821C23E2E5}" dt="2020-10-13T13:09:57.358" v="0" actId="14100"/>
        <pc:sldMkLst>
          <pc:docMk/>
          <pc:sldMk cId="0" sldId="830"/>
        </pc:sldMkLst>
        <pc:picChg chg="mod">
          <ac:chgData name="GARV LOHIA - 190907284" userId="S::garv.lohia@learner.manipal.edu::b33198c8-b4a5-40a5-be41-d609481411e1" providerId="AD" clId="Web-{959A28BA-BBEC-1853-B1F4-4C821C23E2E5}" dt="2020-10-13T13:09:57.358" v="0" actId="14100"/>
          <ac:picMkLst>
            <pc:docMk/>
            <pc:sldMk cId="0" sldId="830"/>
            <ac:picMk id="35846" creationId="{A30711CB-ACF3-4556-A231-04143E6507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EF91E50-11C4-406C-96CF-74E708EDE0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E5A5749-0A81-4C8A-9758-CB96ACB3BA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6DED1D3-CEF3-4879-86A5-FC89B3D290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AFE5DDA0-0B68-461C-BC59-DFCF39F490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DE46F776-5A06-4356-BBDD-1FFC4BF59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8D1DBA-C6B3-4ACA-B052-655356C9AB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9AB385-2728-43A5-B1E2-914ABDC67D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4F9684C-7AEE-4E30-8BA0-3CED2BF6D5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3684BD-9453-4D23-97CB-13256D9960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6DF9B22-4433-4E47-B191-EC463F24D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5D465F8-75A3-4EC8-BBA2-FD150BD24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813A299B-283C-43D0-AC4D-4FFBE21094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8B8476-16A8-4F20-A48C-AFAB7CA8D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A0E6B4-61B3-497E-A17E-5C75EB571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6F9933-55BD-4371-B255-B30BA8BFB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14DD0-C8A3-4215-AE5A-206352550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2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FF8280-535F-4CFB-BF58-06772C57C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BB9D0F-9A92-47BE-BF29-526D57357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C4707-FDF4-42E3-8F4E-B70AE2B01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5E1CC-8A85-4266-A793-53330D000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73A196-1FD6-48C3-AB1B-7FF587FDED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85513B-6D88-43CB-A45B-E975B8A83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DF896-104D-454F-BCAA-8E444B6D1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38EB1-C89B-4C21-806C-F7E30D7BD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B94148-4B88-4C0B-A87B-EE2C9EA1D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9AD317-C5D9-4876-9426-EE942CFF6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C0AE3C-50C0-4550-A78A-019AD2C5A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E7987-583D-43C0-AA11-7FC9518DF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6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1EC0C1-9DC0-4C92-AD66-7A7038040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A2E6EF-3CCD-439A-B0E2-BA1CADD53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D5E1D4-91E5-4822-ACDA-32349FE98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FBA26-886E-4CAC-B5BB-D32D66D97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463B6-4E43-46B8-AB46-E68CBDC6B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67FB6-1DE0-4C98-A58A-C2A99D2BF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F8B36-BA52-4985-ABC3-23FDF9473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A607C-0132-4997-933D-3E48AF182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80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126D61-8E28-4809-B2A8-0210A5C7F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D6A616-76A5-49F4-BA5B-5DD161732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40555A-78D1-4287-B0C7-F64E6317BC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8F90C-F47E-4BF3-88BE-BB3B17BD0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2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E95FB1-E187-4154-89CD-2378BBFCD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DCD954-E097-4257-BB15-B59B37A42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2A14BC-3C53-47E0-860B-AAFF4263C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C901F-8133-4096-9F8F-BCD08997E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27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9F3B14-D7E9-445E-980F-44EC0A9B3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21270C-B9DD-48E4-8350-31D9F814D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372BE-E2C4-4EB0-A9E0-B0C20E26D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570A9-B7AB-417B-BEFD-5F5BB80DC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8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FF9F7-1B42-4516-A5F7-19BB6E634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B42CE-AE98-4C32-AE5B-09F033836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F9CAE-7AA6-4928-9D03-CB1BF2DA8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DB8B1-E761-40C4-BE16-E05AE4412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3BC44-9073-4E21-B561-8EE981161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F237-2450-4587-9F14-241E4D4B7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1220E-10AB-4129-9E15-D93EB0A28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601E2-B22F-4489-A772-D4F81AD24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2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E1457B-65E5-4A4C-96D3-9CF71A9CF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019D74-20FC-4270-B97E-C271C7D50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232FC25-6C60-4D43-A0AB-78D4264349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C1A636-5181-45F5-B3AB-9CBE5E91EC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0ADD4C-AAFF-4861-969F-78B3A114F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E1EDEAC-88BF-4422-A06C-50D999F4E0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F7BCA50-87BA-4EAC-B86E-2D1D0046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271CC860-0EDB-4B4E-8C65-DC22B3AC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0AE82C96-C5FC-40D9-9815-7AEBF67DD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25FDA2BF-057C-4959-8A7B-0749F7A4DDB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084388"/>
            <a:ext cx="7772400" cy="2227262"/>
          </a:xfrm>
        </p:spPr>
        <p:txBody>
          <a:bodyPr/>
          <a:lstStyle/>
          <a:p>
            <a:br>
              <a:rPr lang="en-IN" altLang="en-US" sz="3600" b="1"/>
            </a:br>
            <a:r>
              <a:rPr lang="en-IN" altLang="en-US" sz="3600" b="1"/>
              <a:t>Data Communications</a:t>
            </a:r>
            <a:endParaRPr lang="en-US" alt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56FDEDB6-7953-4C79-AE15-C7CA5B1DA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A767F18-9241-40C1-B2EA-8B3A471A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A4A25-4313-4808-85F8-746D8CA32B4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0E9A158-2620-4361-8BDA-47927B0D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977900"/>
            <a:ext cx="82184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Frame Structure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Header : </a:t>
            </a:r>
            <a:r>
              <a:rPr lang="en-US" sz="1800" dirty="0"/>
              <a:t>The flag, address, and control fields before the information field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Trailer : </a:t>
            </a:r>
            <a:r>
              <a:rPr lang="en-US" sz="1800" dirty="0"/>
              <a:t>The FCS and flag fields following the information field.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3318" name="Picture 1">
            <a:extLst>
              <a:ext uri="{FF2B5EF4-FFF2-40B4-BE49-F238E27FC236}">
                <a16:creationId xmlns:a16="http://schemas.microsoft.com/office/drawing/2014/main" id="{64F15872-4E42-4B31-930B-7252803C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621088"/>
            <a:ext cx="767238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762E86C9-3124-4F37-8735-7236145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AE67462A-A30B-424A-B8E5-3AA957EBF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064F-A72D-4A0D-BEFF-332B3BD46E90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EEF03BF6-1862-4C06-AEB3-276C6FD7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168400"/>
            <a:ext cx="860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Frame Structure</a:t>
            </a:r>
          </a:p>
        </p:txBody>
      </p:sp>
      <p:pic>
        <p:nvPicPr>
          <p:cNvPr id="14342" name="Picture 1">
            <a:extLst>
              <a:ext uri="{FF2B5EF4-FFF2-40B4-BE49-F238E27FC236}">
                <a16:creationId xmlns:a16="http://schemas.microsoft.com/office/drawing/2014/main" id="{4CECE051-5EBA-499D-9554-955446D1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181100"/>
            <a:ext cx="50958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F3F05CDE-C681-4187-B5B4-2298DA555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B76EF0C5-C912-4068-9E8F-6D2CD9B4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E44F4-302C-45D1-93CC-DB8D2799573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64CD4694-7EA8-4994-9047-626FDD78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81063"/>
            <a:ext cx="8564562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  Flag Fields 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1800" dirty="0"/>
              <a:t>Flag fields delimit the frame at both ends with the unique pattern 01111110.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A single flag may be used as the closing flag for one frame and the opening flag for the next.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 flag sequence to synchronize on the start of a frame. </a:t>
            </a:r>
          </a:p>
          <a:p>
            <a:pPr algn="just">
              <a:defRPr/>
            </a:pPr>
            <a:endParaRPr lang="en-US" sz="1800" dirty="0"/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33E0CB10-76AB-4D1F-82BB-57476E57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418138"/>
            <a:ext cx="4838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5864C117-BEF3-4988-878D-7005B417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FFB46EFA-7F3D-4770-87C5-575A5961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04A7D-A7DB-4513-9493-9CDB190A245A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845D6222-ACEE-4CB7-A5D1-90FB8035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81063"/>
            <a:ext cx="8564562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  Flag Fields 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1800" dirty="0"/>
              <a:t>Appearance of pattern 01111110 somewhere inside the frame  </a:t>
            </a:r>
            <a:r>
              <a:rPr lang="en-US" sz="1800" dirty="0">
                <a:solidFill>
                  <a:srgbClr val="FF0000"/>
                </a:solidFill>
              </a:rPr>
              <a:t>destroy synchronization. 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856BC2BB-A2CD-4FF6-8528-1640C9493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049713"/>
            <a:ext cx="4838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3EFC685-DA9A-4926-BDE8-76DA7A1E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FAC8DDF0-D0E2-49F5-A42C-BC9851EC9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61307-5D26-4C16-A9C3-8FCA8B4436E0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9B66054-DE70-4280-BF67-4CDAB754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3775"/>
            <a:ext cx="86026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en-US" sz="1800" dirty="0"/>
              <a:t>Solution :   </a:t>
            </a:r>
            <a:r>
              <a:rPr lang="en-US" sz="1800" dirty="0">
                <a:solidFill>
                  <a:srgbClr val="FF0000"/>
                </a:solidFill>
              </a:rPr>
              <a:t>bit stuffing </a:t>
            </a:r>
            <a:r>
              <a:rPr lang="en-US" sz="1800" dirty="0"/>
              <a:t>. </a:t>
            </a:r>
          </a:p>
          <a:p>
            <a:pPr algn="just"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@ sender : </a:t>
            </a:r>
          </a:p>
          <a:p>
            <a:pPr algn="just">
              <a:defRPr/>
            </a:pPr>
            <a:r>
              <a:rPr lang="en-US" sz="1800" dirty="0"/>
              <a:t>For all bits between the starting and ending flags, the transmitter </a:t>
            </a:r>
            <a:r>
              <a:rPr lang="en-US" sz="1800" dirty="0">
                <a:solidFill>
                  <a:srgbClr val="FF0000"/>
                </a:solidFill>
              </a:rPr>
              <a:t>inserts an extra 0 bit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each occurrence of </a:t>
            </a:r>
            <a:r>
              <a:rPr lang="en-US" sz="1800" dirty="0">
                <a:solidFill>
                  <a:srgbClr val="FF0000"/>
                </a:solidFill>
              </a:rPr>
              <a:t>five 1s </a:t>
            </a:r>
            <a:r>
              <a:rPr lang="en-US" sz="1800" dirty="0"/>
              <a:t>in the frame. </a:t>
            </a:r>
          </a:p>
          <a:p>
            <a:pPr algn="just"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@Receiver</a:t>
            </a:r>
          </a:p>
          <a:p>
            <a:pPr algn="just">
              <a:defRPr/>
            </a:pPr>
            <a:r>
              <a:rPr lang="en-US" sz="1800" dirty="0"/>
              <a:t>When a pattern of five 1s appears, the sixth bit is examined.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 If this bit is 0, it is deleted. If the sixth bit is a 1 and the seventh bit is a 0, the combination is accepted as a flag.</a:t>
            </a:r>
          </a:p>
          <a:p>
            <a:pPr marL="0" indent="0" algn="just">
              <a:buFontTx/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This property is known as </a:t>
            </a:r>
            <a:r>
              <a:rPr lang="en-US" sz="1800" b="1" dirty="0">
                <a:solidFill>
                  <a:srgbClr val="FF0000"/>
                </a:solidFill>
              </a:rPr>
              <a:t>data transparency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BC82AE9-8BFA-4DE6-9D17-99BAC792D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F756962-906A-4B01-B838-AD092BA6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515D0-51BE-463A-A578-BDC6C43B849E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9D190156-039A-42ED-86FE-74E07D39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960438"/>
            <a:ext cx="8266112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/>
              <a:t>In the first two cases, the extra 0 is not strictly necessary.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but is necessary for the operation of the algorithm.</a:t>
            </a:r>
            <a:endParaRPr lang="en-US" sz="1800" b="1" dirty="0"/>
          </a:p>
        </p:txBody>
      </p:sp>
      <p:pic>
        <p:nvPicPr>
          <p:cNvPr id="18438" name="Picture 1">
            <a:extLst>
              <a:ext uri="{FF2B5EF4-FFF2-40B4-BE49-F238E27FC236}">
                <a16:creationId xmlns:a16="http://schemas.microsoft.com/office/drawing/2014/main" id="{E8665A95-DC6E-4B3B-A224-9CD66A05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68563"/>
            <a:ext cx="7896225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AEE1705A-DC83-4C55-AD30-ED125F1B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48AC4466-7FFE-41D4-9AFB-AEAF4C65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08D64-B4EB-4418-90D1-81A4B2C09B55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9339C537-C2DB-428D-9CAE-4A9E2C56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448675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Address Field </a:t>
            </a:r>
          </a:p>
          <a:p>
            <a:pPr algn="just">
              <a:defRPr/>
            </a:pPr>
            <a:r>
              <a:rPr lang="en-US" sz="1800" dirty="0"/>
              <a:t>Identifies the secondary station.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Not needed for point-to-point links but  included for the sake of uniformity.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 Usually 8 bits long, an extended format may be used.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leftmost bit of each octet is 1 or 0.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remaining 7 bits of each octet form part of the address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2C770214-0078-4417-B10D-84931129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5148263"/>
            <a:ext cx="75946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67E624C-CCB7-44F4-B1DF-9E32E77E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6EA43F4C-5AF3-4736-9A6A-A02E59C6C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7E780-C046-4F9E-96F9-CDF21DABF22B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3BD03651-099F-446A-B513-34172C41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44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Frame Structure : </a:t>
            </a:r>
            <a:r>
              <a:rPr lang="en-US" altLang="en-US" sz="2000" b="1">
                <a:solidFill>
                  <a:srgbClr val="FF0000"/>
                </a:solidFill>
              </a:rPr>
              <a:t>Address Field </a:t>
            </a:r>
          </a:p>
        </p:txBody>
      </p:sp>
      <p:sp>
        <p:nvSpPr>
          <p:cNvPr id="20486" name="Rectangle 1">
            <a:extLst>
              <a:ext uri="{FF2B5EF4-FFF2-40B4-BE49-F238E27FC236}">
                <a16:creationId xmlns:a16="http://schemas.microsoft.com/office/drawing/2014/main" id="{163C4EFF-1322-471B-A466-D7356186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22463"/>
            <a:ext cx="7783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800"/>
              <a:t>The address 11111111 is  used to allow the primary to broadcast.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8CDBD6D4-7A2E-4611-928D-EC4968B61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BCC7C3F4-CF2E-4FA4-B0EA-5319CCA2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86478-1BD6-4C39-835A-EC93BDF7DE8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8CC25197-8F3A-4BB7-90B5-D90223011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906463"/>
            <a:ext cx="841057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Frame Structure : </a:t>
            </a:r>
            <a:r>
              <a:rPr lang="en-US" sz="2000" b="1" dirty="0">
                <a:solidFill>
                  <a:srgbClr val="FF0000"/>
                </a:solidFill>
              </a:rPr>
              <a:t>Control Field 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Defines </a:t>
            </a:r>
            <a:r>
              <a:rPr lang="en-US" sz="1800" dirty="0">
                <a:solidFill>
                  <a:srgbClr val="FF0000"/>
                </a:solidFill>
              </a:rPr>
              <a:t>3 types of frames</a:t>
            </a:r>
            <a:r>
              <a:rPr lang="en-US" sz="1800" dirty="0"/>
              <a:t>, each with a different control field format. </a:t>
            </a:r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Information frames </a:t>
            </a:r>
            <a:r>
              <a:rPr lang="en-US" sz="1800" dirty="0">
                <a:solidFill>
                  <a:srgbClr val="FF0000"/>
                </a:solidFill>
              </a:rPr>
              <a:t>(I-frames).</a:t>
            </a:r>
          </a:p>
          <a:p>
            <a:pPr marL="457200" lvl="1" indent="0" algn="just">
              <a:buFontTx/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Supervisory frames </a:t>
            </a:r>
            <a:r>
              <a:rPr lang="en-US" sz="1800" dirty="0">
                <a:solidFill>
                  <a:srgbClr val="FF0000"/>
                </a:solidFill>
              </a:rPr>
              <a:t>(S-frames) </a:t>
            </a:r>
            <a:r>
              <a:rPr lang="en-US" sz="1800" dirty="0"/>
              <a:t>provide the ARQ mechanism when piggybacking is not used.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Unnumbered frames </a:t>
            </a:r>
            <a:r>
              <a:rPr lang="en-US" sz="1800" dirty="0">
                <a:solidFill>
                  <a:srgbClr val="FF0000"/>
                </a:solidFill>
              </a:rPr>
              <a:t>(U-frames) </a:t>
            </a:r>
            <a:r>
              <a:rPr lang="en-US" sz="1800" dirty="0"/>
              <a:t>provide supplemental link control functions.</a:t>
            </a:r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id="{570DF24A-035D-4ABB-B667-14A520D9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5157788"/>
            <a:ext cx="488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46ED99BD-8C81-4860-B467-17FB62881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EB6FDC70-3445-4AA3-AC10-4535FE9D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00565-6039-4EB6-BB9C-44C129F4838F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3EA89EBF-AF80-4836-B629-CB9380D0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5350"/>
            <a:ext cx="84105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Control Field </a:t>
            </a:r>
          </a:p>
          <a:p>
            <a:pPr algn="just">
              <a:defRPr/>
            </a:pPr>
            <a:r>
              <a:rPr lang="en-US" sz="1800" dirty="0"/>
              <a:t>The first one or two bits of the control field serves to identify the frame type.</a:t>
            </a:r>
          </a:p>
        </p:txBody>
      </p:sp>
      <p:pic>
        <p:nvPicPr>
          <p:cNvPr id="22534" name="Picture 1">
            <a:extLst>
              <a:ext uri="{FF2B5EF4-FFF2-40B4-BE49-F238E27FC236}">
                <a16:creationId xmlns:a16="http://schemas.microsoft.com/office/drawing/2014/main" id="{4E3BD336-6FC4-41E7-B9C3-CC00FFB6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95825"/>
            <a:ext cx="6491288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>
            <a:extLst>
              <a:ext uri="{FF2B5EF4-FFF2-40B4-BE49-F238E27FC236}">
                <a16:creationId xmlns:a16="http://schemas.microsoft.com/office/drawing/2014/main" id="{E4B6C013-76B1-471E-B9A5-0FF4E311D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35188"/>
            <a:ext cx="61864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6F395C69-F65B-4373-995D-A7047555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E7735EB-3BEE-4B4D-A46D-D7985018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E33C8-0506-48ED-9BB5-9729D12CA65B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0B714022-369B-49CD-8869-08A9C371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159250"/>
            <a:ext cx="8602662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/>
              <a:t>Data link control protocol.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Developed by  ISO. 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Basis for many other important data link control protocols.</a:t>
            </a:r>
          </a:p>
          <a:p>
            <a:endParaRPr lang="en-US" altLang="en-US" sz="1400" b="1"/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74B9327D-54D5-41B6-A40E-006C6375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484313"/>
            <a:ext cx="5848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71AAB12A-C17D-4A06-8453-F3A2D9E4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AC09CBDC-7166-4FDA-B7DB-FEA9EA5A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4495A-EA02-4D47-BABE-AB9CE846CF40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A37811B9-3A6C-446D-BD39-021C913B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5350"/>
            <a:ext cx="8410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Control Field 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poll/final (P/F) bit.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In command frames, </a:t>
            </a:r>
            <a:r>
              <a:rPr lang="en-US" sz="1800" dirty="0">
                <a:solidFill>
                  <a:srgbClr val="FF0000"/>
                </a:solidFill>
              </a:rPr>
              <a:t>P bit is set to 1 </a:t>
            </a:r>
            <a:r>
              <a:rPr lang="en-US" sz="1800" dirty="0"/>
              <a:t>to solicit (poll) a response frame.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In response frames, </a:t>
            </a:r>
            <a:r>
              <a:rPr lang="en-US" sz="1800" dirty="0">
                <a:solidFill>
                  <a:srgbClr val="FF0000"/>
                </a:solidFill>
              </a:rPr>
              <a:t>F bit  set to 1 </a:t>
            </a:r>
            <a:r>
              <a:rPr lang="en-US" sz="1800" dirty="0"/>
              <a:t>to indicate the response frame transmitted as a result of a soliciting command.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30F2E6A8-A38F-4D21-86AC-D2A9118E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427538"/>
            <a:ext cx="618648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C5122D33-C98D-4BFF-8FC7-5C6A3DF20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4F2231D-377D-4E4C-B2AD-D0B8D81E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924A-73DE-48C8-8C79-C8FC93BCE4F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BFF1897B-84A1-4AE5-9629-9054A77C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5350"/>
            <a:ext cx="8410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Control Field 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1800" dirty="0"/>
              <a:t>The basic control field for S- and I-frames uses 3-bit sequence numbers.</a:t>
            </a:r>
          </a:p>
          <a:p>
            <a:pPr marL="0" indent="0" algn="just">
              <a:buFontTx/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With the appropriate set-mode command, an extended control field can be used for S- and I-frames that employs 7-bit sequence numbers. </a:t>
            </a:r>
          </a:p>
          <a:p>
            <a:pPr algn="just">
              <a:defRPr/>
            </a:pPr>
            <a:endParaRPr lang="en-US" sz="1800" u="sng" dirty="0"/>
          </a:p>
          <a:p>
            <a:pPr algn="just">
              <a:defRPr/>
            </a:pPr>
            <a:r>
              <a:rPr lang="en-US" sz="1800" dirty="0"/>
              <a:t>U-frames always contain an 8-bit control field.</a:t>
            </a:r>
            <a:endParaRPr lang="en-US" sz="1800" b="1" dirty="0"/>
          </a:p>
        </p:txBody>
      </p:sp>
      <p:pic>
        <p:nvPicPr>
          <p:cNvPr id="24582" name="Picture 2">
            <a:extLst>
              <a:ext uri="{FF2B5EF4-FFF2-40B4-BE49-F238E27FC236}">
                <a16:creationId xmlns:a16="http://schemas.microsoft.com/office/drawing/2014/main" id="{92AB24C4-D5E8-4735-90A3-84D87A7A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192588"/>
            <a:ext cx="618648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E0CC55ED-BB99-4337-BC31-79C25471F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3BE323C3-FBBD-479A-8E82-60A9C78B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DC30-5D52-4AEC-AA49-C07AC6266D1D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61721BC-B022-401C-AA07-0DA30529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41057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Information Field 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1800" dirty="0"/>
              <a:t>The information field is present only in I-frames and some U-frames.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consist of an integral number of octets.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length is variable up to some system defined maximum.</a:t>
            </a:r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endParaRPr lang="en-US" sz="1800" b="1" dirty="0"/>
          </a:p>
          <a:p>
            <a:pPr marL="0" indent="0">
              <a:buFontTx/>
              <a:buNone/>
              <a:defRPr/>
            </a:pPr>
            <a:r>
              <a:rPr lang="en-US" sz="1800" b="1" dirty="0"/>
              <a:t>Frame Check Sequence Field </a:t>
            </a:r>
          </a:p>
          <a:p>
            <a:pPr marL="0" indent="0">
              <a:buFontTx/>
              <a:buNone/>
              <a:defRPr/>
            </a:pPr>
            <a:endParaRPr lang="en-US" sz="1800" b="1" dirty="0"/>
          </a:p>
          <a:p>
            <a:pPr algn="just">
              <a:defRPr/>
            </a:pPr>
            <a:r>
              <a:rPr lang="en-US" sz="1800" dirty="0"/>
              <a:t>FCS is an error detecting code calculated from the remaining bits of the frame, exclusive of flags.</a:t>
            </a:r>
          </a:p>
          <a:p>
            <a:pPr algn="just"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353747E4-0202-43A0-8EE2-93F89122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07DC383A-175D-4E00-BD0C-04F9E2B0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10E49-D62E-4B57-8513-8F8A2B95529A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478B6DE7-F1C6-4FE3-ABE5-6F57C3F8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Frame Structure : </a:t>
            </a:r>
            <a:r>
              <a:rPr lang="en-US" sz="2000" b="1" dirty="0">
                <a:solidFill>
                  <a:srgbClr val="FF0000"/>
                </a:solidFill>
              </a:rPr>
              <a:t>Operation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1800" dirty="0"/>
              <a:t>Consists of the exchange of I-frames, S-frames, and U-frames between two stations.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600" dirty="0"/>
              <a:t>Various commands &amp; responses defined for these frame types are listed in Table 7.1..</a:t>
            </a:r>
            <a:endParaRPr lang="en-US" sz="1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CBE8120C-7C71-42A9-B81B-1ADB8F39C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C44B443E-A800-4C8F-8A3D-50091109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97A55-8E49-4D67-B848-4FA113BE7FA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9A0B8D97-0CF2-4A42-BB1B-35C7AF20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896938"/>
            <a:ext cx="86026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Frame Structure</a:t>
            </a:r>
          </a:p>
          <a:p>
            <a:pPr>
              <a:buFontTx/>
              <a:buNone/>
            </a:pPr>
            <a:r>
              <a:rPr lang="en-US" altLang="en-US" sz="2000" b="1"/>
              <a:t>Operation</a:t>
            </a:r>
          </a:p>
        </p:txBody>
      </p:sp>
      <p:pic>
        <p:nvPicPr>
          <p:cNvPr id="27654" name="Picture 1">
            <a:extLst>
              <a:ext uri="{FF2B5EF4-FFF2-40B4-BE49-F238E27FC236}">
                <a16:creationId xmlns:a16="http://schemas.microsoft.com/office/drawing/2014/main" id="{3D491D01-592E-43FC-AC27-C129D1489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665288"/>
            <a:ext cx="533876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2">
            <a:extLst>
              <a:ext uri="{FF2B5EF4-FFF2-40B4-BE49-F238E27FC236}">
                <a16:creationId xmlns:a16="http://schemas.microsoft.com/office/drawing/2014/main" id="{879C153B-D2A5-4237-A227-4AFC45A3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1363663"/>
            <a:ext cx="4248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Ten-Bold"/>
              </a:rPr>
              <a:t>Table 7.1 </a:t>
            </a:r>
            <a:r>
              <a:rPr lang="en-US" altLang="en-US" sz="1600">
                <a:latin typeface="TimesTen-Roman"/>
              </a:rPr>
              <a:t>HDLC Commands and Responses</a:t>
            </a: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42322230-9ECA-4055-969F-E0FE9203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D9FDA896-B807-416D-A95C-67432E0B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5BBCB-124B-4D38-B0F3-74CEDA0C288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1BFEB6F5-3D81-474F-AE2B-3F425F67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Operation</a:t>
            </a:r>
          </a:p>
          <a:p>
            <a:pPr algn="just">
              <a:defRPr/>
            </a:pPr>
            <a:r>
              <a:rPr lang="en-US" sz="1800" dirty="0"/>
              <a:t>The operation of HDLC involves </a:t>
            </a:r>
            <a:r>
              <a:rPr lang="en-US" sz="1800" dirty="0">
                <a:solidFill>
                  <a:srgbClr val="FF0000"/>
                </a:solidFill>
              </a:rPr>
              <a:t>three phases</a:t>
            </a:r>
            <a:r>
              <a:rPr lang="en-US" sz="1800" dirty="0"/>
              <a:t>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Initialization : </a:t>
            </a:r>
            <a:r>
              <a:rPr lang="en-US" sz="1800" dirty="0"/>
              <a:t>During this phase, the options that are to be used are agreed upon.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Exchange : </a:t>
            </a:r>
            <a:r>
              <a:rPr lang="en-US" sz="1800" dirty="0"/>
              <a:t>the two sides exchange user data and the control information to exercise flow and error control.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Termination :  </a:t>
            </a:r>
            <a:r>
              <a:rPr lang="en-US" sz="1800" dirty="0"/>
              <a:t>one of the two sides signals the </a:t>
            </a:r>
            <a:r>
              <a:rPr lang="en-US" sz="1800" dirty="0">
                <a:solidFill>
                  <a:srgbClr val="FF0000"/>
                </a:solidFill>
              </a:rPr>
              <a:t>termination</a:t>
            </a:r>
            <a:r>
              <a:rPr lang="en-US" sz="1800" dirty="0"/>
              <a:t> of the operation.</a:t>
            </a:r>
            <a:endParaRPr lang="en-US" sz="1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C3C231BB-3F37-44E4-8943-B42E38F6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5F652B40-0011-4352-93E6-05FD8BA9B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BC467-EB87-47F0-A92E-88BAB6D0A9EC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76C1509-758B-493A-8435-A9604561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Frame Structure : </a:t>
            </a:r>
            <a:r>
              <a:rPr lang="en-US" altLang="en-US" sz="2000" b="1">
                <a:solidFill>
                  <a:srgbClr val="FF0000"/>
                </a:solidFill>
              </a:rPr>
              <a:t>Operation</a:t>
            </a: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Initialization </a:t>
            </a:r>
          </a:p>
          <a:p>
            <a:pPr>
              <a:buFontTx/>
              <a:buNone/>
            </a:pPr>
            <a:endParaRPr lang="en-US" altLang="en-US" sz="2000" b="1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@sender</a:t>
            </a:r>
          </a:p>
          <a:p>
            <a:pPr algn="just">
              <a:buFontTx/>
              <a:buNone/>
            </a:pPr>
            <a:r>
              <a:rPr lang="en-US" altLang="en-US" sz="1800"/>
              <a:t>Either side may request initialization by issuing </a:t>
            </a:r>
            <a:r>
              <a:rPr lang="en-US" altLang="en-US" sz="1800">
                <a:solidFill>
                  <a:srgbClr val="FF0000"/>
                </a:solidFill>
              </a:rPr>
              <a:t>one of the six setmode commands</a:t>
            </a:r>
            <a:r>
              <a:rPr lang="en-US" altLang="en-US" sz="1800"/>
              <a:t>. </a:t>
            </a:r>
          </a:p>
          <a:p>
            <a:pPr algn="just">
              <a:buFontTx/>
              <a:buNone/>
            </a:pPr>
            <a:endParaRPr lang="en-US" altLang="en-US" sz="1800"/>
          </a:p>
          <a:p>
            <a:pPr algn="just">
              <a:buFontTx/>
              <a:buNone/>
            </a:pPr>
            <a:r>
              <a:rPr lang="en-US" altLang="en-US" sz="1800"/>
              <a:t>This command serves 3 purposes:</a:t>
            </a:r>
          </a:p>
          <a:p>
            <a:pPr lvl="1">
              <a:lnSpc>
                <a:spcPct val="150000"/>
              </a:lnSpc>
              <a:buFontTx/>
              <a:buAutoNum type="arabicPeriod"/>
            </a:pPr>
            <a:r>
              <a:rPr lang="en-US" altLang="en-US" sz="1800"/>
              <a:t>It signals the other side that initialization is requested.</a:t>
            </a:r>
          </a:p>
          <a:p>
            <a:pPr lvl="1">
              <a:lnSpc>
                <a:spcPct val="150000"/>
              </a:lnSpc>
              <a:buFontTx/>
              <a:buAutoNum type="arabicPeriod"/>
            </a:pPr>
            <a:r>
              <a:rPr lang="en-US" altLang="en-US" sz="1800"/>
              <a:t>It specifies which of the three modes (NRM,  ABM,  ARM) is requested.</a:t>
            </a:r>
          </a:p>
          <a:p>
            <a:pPr lvl="1">
              <a:lnSpc>
                <a:spcPct val="150000"/>
              </a:lnSpc>
              <a:buFontTx/>
              <a:buAutoNum type="arabicPeriod"/>
            </a:pPr>
            <a:r>
              <a:rPr lang="en-US" altLang="en-US" sz="1800"/>
              <a:t>It specifies whether 3- or 7-bit sequence numbers are to be used.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SNRM, SNRME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SARM, SARME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SABM, SABME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9025B05C-19BD-4545-A2DD-165C2F4E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C984902C-3C43-4A1A-A8DC-AA4068E5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3D7D2-6C2A-4782-BA27-9EA937D7CD1A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95AC2CF3-3EA4-402A-8813-91617FFF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Frame Structure : </a:t>
            </a:r>
            <a:r>
              <a:rPr lang="en-US" altLang="en-US" sz="2000" b="1">
                <a:solidFill>
                  <a:srgbClr val="FF0000"/>
                </a:solidFill>
              </a:rPr>
              <a:t>Operation</a:t>
            </a: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Initialization 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@Receiver</a:t>
            </a:r>
          </a:p>
          <a:p>
            <a:pPr algn="just">
              <a:buFontTx/>
              <a:buNone/>
            </a:pPr>
            <a:r>
              <a:rPr lang="en-US" altLang="en-US" sz="1800"/>
              <a:t>If the other side accepts this request, then it transmits an </a:t>
            </a:r>
            <a:r>
              <a:rPr lang="en-US" altLang="en-US" sz="1800">
                <a:solidFill>
                  <a:srgbClr val="FF0000"/>
                </a:solidFill>
              </a:rPr>
              <a:t>unnumbered acknowledged (UA) </a:t>
            </a:r>
            <a:r>
              <a:rPr lang="en-US" altLang="en-US" sz="1800"/>
              <a:t>frame back to the initiating side.</a:t>
            </a:r>
          </a:p>
          <a:p>
            <a:pPr algn="just">
              <a:buFontTx/>
              <a:buNone/>
            </a:pPr>
            <a:endParaRPr lang="en-US" altLang="en-US" sz="1800"/>
          </a:p>
          <a:p>
            <a:pPr algn="just">
              <a:buFontTx/>
              <a:buNone/>
            </a:pPr>
            <a:r>
              <a:rPr lang="en-US" altLang="en-US" sz="1800"/>
              <a:t> If the request is rejected, then a </a:t>
            </a:r>
            <a:r>
              <a:rPr lang="en-US" altLang="en-US" sz="1800">
                <a:solidFill>
                  <a:srgbClr val="FF0000"/>
                </a:solidFill>
              </a:rPr>
              <a:t>disconnected mode (DM) </a:t>
            </a:r>
            <a:r>
              <a:rPr lang="en-US" altLang="en-US" sz="1800"/>
              <a:t>frame is sent.</a:t>
            </a:r>
          </a:p>
          <a:p>
            <a:pPr algn="just">
              <a:buFontTx/>
              <a:buNone/>
            </a:pPr>
            <a:endParaRPr lang="en-US" altLang="en-US" sz="1800" b="1"/>
          </a:p>
          <a:p>
            <a:pPr algn="just">
              <a:buFontTx/>
              <a:buNone/>
            </a:pPr>
            <a:endParaRPr lang="en-US" altLang="en-US" sz="1800" b="1"/>
          </a:p>
          <a:p>
            <a:pPr algn="just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UA</a:t>
            </a:r>
          </a:p>
          <a:p>
            <a:pPr algn="just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DM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EB73519-BAD8-454E-B5C9-17CB46B7C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7105D577-A87C-45F8-9C2B-9C150395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87FFB-17E4-47B1-9704-D83F5F92BA9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82F4969E-0CFB-4C7D-9C19-96DA99A70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4105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Frame Structure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Data Transfer </a:t>
            </a:r>
          </a:p>
          <a:p>
            <a:pPr algn="just">
              <a:defRPr/>
            </a:pPr>
            <a:r>
              <a:rPr lang="en-US" sz="1800" dirty="0"/>
              <a:t>When the initialization is accepted, then a logical connection is established.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Both sides may send user data in </a:t>
            </a:r>
            <a:r>
              <a:rPr lang="en-US" sz="1800" dirty="0" err="1">
                <a:solidFill>
                  <a:srgbClr val="FF0000"/>
                </a:solidFill>
              </a:rPr>
              <a:t>Iframes</a:t>
            </a:r>
            <a:r>
              <a:rPr lang="en-US" sz="1800" dirty="0"/>
              <a:t>, starting with sequence number 0.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N(S)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N(R) </a:t>
            </a:r>
            <a:r>
              <a:rPr lang="en-US" sz="1800" dirty="0"/>
              <a:t>fields of the I-frame are sequence numbers that support flow control and error control.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N(R) is the acknowledgment for I-frames received;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it enables the HDLC module to indicate which number I-frame it expects to receive next.</a:t>
            </a:r>
            <a:endParaRPr lang="en-US" sz="1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8E76F459-6906-44E7-A3C0-E08DEC344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49B2FEE4-8561-4626-A25B-F2F0AA8F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1A627-BB5E-4289-948A-4DDA251FB168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81FDDFF7-FB34-4DE1-A6F2-D10D3A87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Data Transfer 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S-frames</a:t>
            </a:r>
            <a:r>
              <a:rPr lang="en-US" sz="1800" dirty="0"/>
              <a:t> are also used for flow control and error control.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receive ready </a:t>
            </a:r>
            <a:r>
              <a:rPr lang="en-US" sz="1800" dirty="0">
                <a:solidFill>
                  <a:srgbClr val="FF0000"/>
                </a:solidFill>
              </a:rPr>
              <a:t>(RR) </a:t>
            </a:r>
            <a:r>
              <a:rPr lang="en-US" sz="1800" dirty="0"/>
              <a:t>frame acknowledges the last I-frame received by indicating the next I-frame expected.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Receive not ready</a:t>
            </a:r>
            <a:r>
              <a:rPr lang="en-US" sz="1800" dirty="0">
                <a:solidFill>
                  <a:srgbClr val="FF0000"/>
                </a:solidFill>
              </a:rPr>
              <a:t> (RNR) </a:t>
            </a:r>
            <a:r>
              <a:rPr lang="en-US" sz="1800" dirty="0"/>
              <a:t>acknowledges an I-frame, as with RR, but also asks the peer entity to suspend transmission of I-frames.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When the entity that issued RNR is again ready, it sends an RR.</a:t>
            </a:r>
          </a:p>
          <a:p>
            <a:pPr algn="just"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RR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RNR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12C0B900-35DF-4B15-9EF9-C207FBA9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20186FD-C729-49D9-80CA-0690102B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F940F-5657-431E-AD69-46CDA0599BE2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04044DAA-8F05-4B5D-BFB0-CA775A96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969963"/>
            <a:ext cx="86026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Basic Characteristics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lnSpc>
                <a:spcPct val="150000"/>
              </a:lnSpc>
              <a:defRPr/>
            </a:pPr>
            <a:r>
              <a:rPr lang="en-US" sz="2000" dirty="0"/>
              <a:t>HDLC defines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three types of stations</a:t>
            </a:r>
            <a:r>
              <a:rPr lang="en-US" sz="2000" dirty="0"/>
              <a:t>,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two link configurations</a:t>
            </a:r>
            <a:r>
              <a:rPr lang="en-US" sz="2000" dirty="0"/>
              <a:t>, and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three data transfer modes </a:t>
            </a:r>
            <a:r>
              <a:rPr lang="en-US" sz="2000" dirty="0"/>
              <a:t>of operation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  <a:p>
            <a:pPr marL="457200" lvl="1" indent="0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D3C17625-0713-4C5E-8F3B-079965F0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270522C0-621D-4C8E-93AD-5F95CDDA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B1C9E-6FCA-4809-9D8A-6FD5AAE38CF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E97CB0E9-825B-472F-A4A4-3503D9280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Frame Structure</a:t>
            </a:r>
          </a:p>
          <a:p>
            <a:pPr marL="0" indent="0">
              <a:buFontTx/>
              <a:buNone/>
              <a:defRPr/>
            </a:pPr>
            <a:r>
              <a:rPr lang="en-US" sz="2000" b="1" dirty="0"/>
              <a:t>Data Transfer 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REJ</a:t>
            </a:r>
            <a:r>
              <a:rPr lang="en-US" sz="1800" dirty="0"/>
              <a:t> initiates the go-back-N ARQ.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It indicates that the last I-frame received has been rejected and that retransmission of all I-frames beginning with number N(R) is required.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Selective reject </a:t>
            </a:r>
            <a:r>
              <a:rPr lang="en-US" sz="1800" dirty="0">
                <a:solidFill>
                  <a:srgbClr val="FF0000"/>
                </a:solidFill>
              </a:rPr>
              <a:t>(SREJ) </a:t>
            </a:r>
            <a:r>
              <a:rPr lang="en-US" sz="1800" dirty="0"/>
              <a:t>is used to request retransmission of just a single frame.</a:t>
            </a:r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endParaRPr lang="en-US" sz="1800" b="1" dirty="0"/>
          </a:p>
          <a:p>
            <a:pPr marL="0" indent="0" algn="just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REJ</a:t>
            </a:r>
          </a:p>
          <a:p>
            <a:pPr marL="0" indent="0" algn="just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SREJ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923C795D-A801-40EF-8454-8B75DD592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443B232D-DC1E-4B52-B6DF-B3AFACAC5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0802-BC9F-4981-9AD4-F38BEB9CE01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826F4DD-D8A9-4E27-9A15-E201BF36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60266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Disconnect </a:t>
            </a:r>
          </a:p>
          <a:p>
            <a:pPr algn="just">
              <a:defRPr/>
            </a:pPr>
            <a:r>
              <a:rPr lang="en-US" sz="1800" dirty="0"/>
              <a:t>Either HDLC module can initiate a disconnect, if there is some sort of fault, or at the request of its higher-layer user.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 HDLC issues a disconnect by sending a disconnect </a:t>
            </a:r>
            <a:r>
              <a:rPr lang="en-US" sz="1800" dirty="0">
                <a:solidFill>
                  <a:srgbClr val="FF0000"/>
                </a:solidFill>
              </a:rPr>
              <a:t>(DISC) </a:t>
            </a:r>
            <a:r>
              <a:rPr lang="en-US" sz="1800" dirty="0"/>
              <a:t>frame.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remote entity must accept the disconnect by replying with a </a:t>
            </a:r>
            <a:r>
              <a:rPr lang="en-US" sz="1800" dirty="0">
                <a:solidFill>
                  <a:srgbClr val="FF0000"/>
                </a:solidFill>
              </a:rPr>
              <a:t>UA </a:t>
            </a:r>
            <a:r>
              <a:rPr lang="en-US" sz="1800" dirty="0"/>
              <a:t>and informing its layer 3 user that the connection has been terminated. </a:t>
            </a:r>
          </a:p>
          <a:p>
            <a:pPr algn="just">
              <a:defRPr/>
            </a:pPr>
            <a:endParaRPr lang="en-US" sz="1800" b="1" dirty="0"/>
          </a:p>
          <a:p>
            <a:pPr algn="just">
              <a:defRPr/>
            </a:pPr>
            <a:endParaRPr lang="en-US" sz="1800" b="1" dirty="0"/>
          </a:p>
          <a:p>
            <a:pPr marL="0" indent="0" algn="just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DISC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6A5F4BBE-1164-4A58-8931-B434736B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F100AC24-964B-4996-9EAD-BC447A85C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65844-5574-4BA4-A736-9CAD415F481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8E2AD6C-3639-4907-81A6-E316E697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368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Examples of Operation </a:t>
            </a: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A30711CB-ACF3-4556-A231-04143E65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90638"/>
            <a:ext cx="6503617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2">
            <a:extLst>
              <a:ext uri="{FF2B5EF4-FFF2-40B4-BE49-F238E27FC236}">
                <a16:creationId xmlns:a16="http://schemas.microsoft.com/office/drawing/2014/main" id="{DB1520A0-5C79-423F-A27A-2606447D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6215063"/>
            <a:ext cx="3913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Ten-Bold"/>
              </a:rPr>
              <a:t>Figure 7.9 </a:t>
            </a:r>
            <a:r>
              <a:rPr lang="en-US" altLang="en-US" sz="1600">
                <a:latin typeface="TimesTen-Roman"/>
              </a:rPr>
              <a:t>Examples of HDLC Operation</a:t>
            </a:r>
            <a:endParaRPr lang="en-US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EC97FD2-B492-40B7-8681-B03F6F4A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A2EDC7CF-060A-47EB-870F-80A9D72C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6E017-02D3-4520-9563-63291C5244C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C43B5CC1-48A6-4D0A-AAF4-CE1C08D9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83724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/>
              <a:t>Figure 7.9a shows the frames involved in link setup and disconnect. </a:t>
            </a:r>
          </a:p>
          <a:p>
            <a:pPr algn="just"/>
            <a:endParaRPr lang="en-US" altLang="en-US" sz="1600"/>
          </a:p>
        </p:txBody>
      </p:sp>
      <p:pic>
        <p:nvPicPr>
          <p:cNvPr id="36870" name="Picture 1">
            <a:extLst>
              <a:ext uri="{FF2B5EF4-FFF2-40B4-BE49-F238E27FC236}">
                <a16:creationId xmlns:a16="http://schemas.microsoft.com/office/drawing/2014/main" id="{94C08A88-FAC6-413B-AD41-7858068F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476375"/>
            <a:ext cx="36099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230E6333-7B14-461E-8FE1-24697841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F19C7B42-EB65-4056-B0BB-A81C4B76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B97B6-8E2B-4093-8618-07E39C4A09D8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74A8B59-D2C1-4D2D-B3B0-BAF8276D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7450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/>
              <a:t>Figure 7.9b illustrates the full-duplex exchange of I-frames.</a:t>
            </a:r>
          </a:p>
        </p:txBody>
      </p:sp>
      <p:pic>
        <p:nvPicPr>
          <p:cNvPr id="37894" name="Picture 1">
            <a:extLst>
              <a:ext uri="{FF2B5EF4-FFF2-40B4-BE49-F238E27FC236}">
                <a16:creationId xmlns:a16="http://schemas.microsoft.com/office/drawing/2014/main" id="{A86AD6BE-B270-480B-B7BE-F0E9FF44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479550"/>
            <a:ext cx="3071812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FC127824-3DC6-4595-851C-B1740EE79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27E68666-4B2C-4101-BEC5-BD03292E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27647-CF98-4B19-B002-0CBC038EF936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BB139E50-535B-4B82-9CE1-645766F0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5837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/>
              <a:t>Figure 7.9c shows an operation involving a busy condition. </a:t>
            </a:r>
          </a:p>
        </p:txBody>
      </p:sp>
      <p:pic>
        <p:nvPicPr>
          <p:cNvPr id="38918" name="Picture 1">
            <a:extLst>
              <a:ext uri="{FF2B5EF4-FFF2-40B4-BE49-F238E27FC236}">
                <a16:creationId xmlns:a16="http://schemas.microsoft.com/office/drawing/2014/main" id="{011940E1-37A4-4A78-8C74-E52FB51D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392238"/>
            <a:ext cx="2535238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A00FDF27-3BC8-4746-8175-F93B2689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E25C32AD-2378-434F-8BA5-0CD6DB4F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21DB0-F5FA-4396-8C9B-A41FFAFB0E79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0D0F984E-875E-476F-9F54-7B2EBCB6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7104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/>
              <a:t>Figure 7.9d shows error recovery using the REJ command. </a:t>
            </a:r>
          </a:p>
        </p:txBody>
      </p:sp>
      <p:pic>
        <p:nvPicPr>
          <p:cNvPr id="39942" name="Picture 2">
            <a:extLst>
              <a:ext uri="{FF2B5EF4-FFF2-40B4-BE49-F238E27FC236}">
                <a16:creationId xmlns:a16="http://schemas.microsoft.com/office/drawing/2014/main" id="{2560B266-C168-4F47-AA12-567919BD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230313"/>
            <a:ext cx="20732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8337B0A5-1E47-4202-89CD-AEEE70F6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34C2AB5F-EC64-4DEE-9AE5-32589E9A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2F2F-E029-43B0-891C-3DF223968D88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35DC821F-1BB4-42C4-AD2E-DC509083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92175"/>
            <a:ext cx="6413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/>
              <a:t>Error recovery using a timeout is shown in Figure 7.9e. </a:t>
            </a:r>
          </a:p>
        </p:txBody>
      </p:sp>
      <p:pic>
        <p:nvPicPr>
          <p:cNvPr id="40966" name="Picture 1">
            <a:extLst>
              <a:ext uri="{FF2B5EF4-FFF2-40B4-BE49-F238E27FC236}">
                <a16:creationId xmlns:a16="http://schemas.microsoft.com/office/drawing/2014/main" id="{3F87E46A-0754-4F28-81AC-C6B39CC8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92225"/>
            <a:ext cx="2949575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D3DC6313-7CD7-4DED-8298-5FE60D836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64FCB1EA-9E8D-46BA-992F-65DB2B4B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FE765FA1-B849-46B8-AD31-E33FE7A3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66D90A-8B1C-46A6-BF66-E1CF03866581}"/>
              </a:ext>
            </a:extLst>
          </p:cNvPr>
          <p:cNvSpPr txBox="1">
            <a:spLocks/>
          </p:cNvSpPr>
          <p:nvPr/>
        </p:nvSpPr>
        <p:spPr bwMode="auto">
          <a:xfrm>
            <a:off x="304800" y="623888"/>
            <a:ext cx="8645525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US" sz="1800" kern="0" dirty="0"/>
              <a:t>A system uses the Go Back – N  ARQ Protocol. If each frame carries 1000 bits of data, how long does it take to send 1 million bits of data if the distance between the sender and receiver is 5000 Km and the propagation speed is 2 x 10</a:t>
            </a:r>
            <a:r>
              <a:rPr lang="en-US" sz="1800" kern="0" baseline="30000" dirty="0"/>
              <a:t>8</a:t>
            </a:r>
            <a:r>
              <a:rPr lang="en-US" sz="1800" kern="0" dirty="0"/>
              <a:t> m?</a:t>
            </a:r>
          </a:p>
          <a:p>
            <a:pPr algn="just">
              <a:defRPr/>
            </a:pPr>
            <a:endParaRPr lang="en-US" sz="1800" kern="0" dirty="0"/>
          </a:p>
          <a:p>
            <a:pPr algn="just">
              <a:defRPr/>
            </a:pPr>
            <a:r>
              <a:rPr lang="en-US" sz="1800" dirty="0"/>
              <a:t>Consider window size of 7.Ignore the overhead due to the header and trailer. (Assume transmission time of frame=1ms)</a:t>
            </a:r>
            <a:endParaRPr lang="en-US" sz="1800" kern="0" dirty="0"/>
          </a:p>
          <a:p>
            <a:pPr algn="just">
              <a:defRPr/>
            </a:pPr>
            <a:r>
              <a:rPr lang="en-US" sz="1800" kern="0" dirty="0"/>
              <a:t> Ignore waiting, and processing delays.  Assume no data or control frame is lost or damaged.</a:t>
            </a:r>
          </a:p>
          <a:p>
            <a:pPr algn="just">
              <a:defRPr/>
            </a:pPr>
            <a:r>
              <a:rPr lang="en-US" sz="1800" kern="0" dirty="0">
                <a:solidFill>
                  <a:srgbClr val="FF0000"/>
                </a:solidFill>
              </a:rPr>
              <a:t>solution</a:t>
            </a:r>
          </a:p>
          <a:p>
            <a:pPr algn="just">
              <a:defRPr/>
            </a:pPr>
            <a:endParaRPr lang="en-US" sz="2000" kern="0" dirty="0"/>
          </a:p>
          <a:p>
            <a:pPr algn="just">
              <a:defRPr/>
            </a:pPr>
            <a:endParaRPr lang="en-US" sz="2000" kern="0" dirty="0"/>
          </a:p>
          <a:p>
            <a:pPr algn="just">
              <a:defRPr/>
            </a:pPr>
            <a:endParaRPr lang="en-US" sz="2000" kern="0" dirty="0"/>
          </a:p>
          <a:p>
            <a:pPr algn="just">
              <a:defRPr/>
            </a:pPr>
            <a:endParaRPr lang="en-US" sz="2000" kern="0" dirty="0"/>
          </a:p>
          <a:p>
            <a:pPr algn="just">
              <a:defRPr/>
            </a:pPr>
            <a:endParaRPr lang="en-US" sz="2000" kern="0" dirty="0"/>
          </a:p>
        </p:txBody>
      </p:sp>
      <p:sp>
        <p:nvSpPr>
          <p:cNvPr id="41990" name="TextBox 3">
            <a:extLst>
              <a:ext uri="{FF2B5EF4-FFF2-40B4-BE49-F238E27FC236}">
                <a16:creationId xmlns:a16="http://schemas.microsoft.com/office/drawing/2014/main" id="{5F43D98D-F19E-4E8C-B1E8-BE775375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3467100"/>
            <a:ext cx="5030787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Tprop = 5000x10</a:t>
            </a:r>
            <a:r>
              <a:rPr lang="en-US" altLang="en-US" baseline="30000"/>
              <a:t>3</a:t>
            </a:r>
            <a:r>
              <a:rPr lang="en-US" altLang="en-US"/>
              <a:t> / 2x10</a:t>
            </a:r>
            <a:r>
              <a:rPr lang="en-US" altLang="en-US" baseline="30000"/>
              <a:t>8</a:t>
            </a:r>
            <a:r>
              <a:rPr lang="en-US" altLang="en-US"/>
              <a:t>  = 25 ms</a:t>
            </a:r>
          </a:p>
          <a:p>
            <a:endParaRPr lang="en-US" altLang="en-US"/>
          </a:p>
          <a:p>
            <a:r>
              <a:rPr lang="en-US" altLang="en-US"/>
              <a:t>We  need to send w = 7 frame.</a:t>
            </a:r>
          </a:p>
          <a:p>
            <a:r>
              <a:rPr lang="en-US" altLang="en-US"/>
              <a:t>1000000/7000  = 143 windows</a:t>
            </a:r>
          </a:p>
          <a:p>
            <a:r>
              <a:rPr lang="en-US" altLang="en-US"/>
              <a:t>Trnsmission time of window = 7 x 1ms  = 7ms</a:t>
            </a:r>
          </a:p>
          <a:p>
            <a:r>
              <a:rPr lang="en-US" altLang="en-US"/>
              <a:t>Delay for 1 window = t</a:t>
            </a:r>
            <a:r>
              <a:rPr lang="en-US" altLang="en-US" baseline="-25000"/>
              <a:t>wframe</a:t>
            </a:r>
            <a:r>
              <a:rPr lang="en-US" altLang="en-US"/>
              <a:t> + 2 t</a:t>
            </a:r>
            <a:r>
              <a:rPr lang="en-US" altLang="en-US" baseline="-25000"/>
              <a:t>prop</a:t>
            </a:r>
          </a:p>
          <a:p>
            <a:r>
              <a:rPr lang="en-US" altLang="en-US" sz="2000" baseline="-25000"/>
              <a:t>                                               = 7 +50</a:t>
            </a:r>
          </a:p>
          <a:p>
            <a:endParaRPr lang="en-US" altLang="en-US" baseline="-25000"/>
          </a:p>
          <a:p>
            <a:endParaRPr lang="en-US" altLang="en-US" baseline="-25000"/>
          </a:p>
          <a:p>
            <a:endParaRPr lang="en-US" altLang="en-US" sz="2000" baseline="-25000"/>
          </a:p>
          <a:p>
            <a:r>
              <a:rPr lang="en-US" altLang="en-US" sz="2000" baseline="-25000"/>
              <a:t>Delay for 143 windows = 143 X 57 ms</a:t>
            </a:r>
          </a:p>
          <a:p>
            <a:r>
              <a:rPr lang="en-US" altLang="en-US" sz="2000" baseline="-25000"/>
              <a:t>                                     = 8.1 second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A9EFF40-8200-4793-AD84-A4868944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82CD2716-10F6-4A1D-806D-1753A73FE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2437E1B4-F0C3-4B8E-BA1F-E5FC8F1B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4B26D2D5-76E6-4CC1-8A9B-0574CDDD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79463"/>
            <a:ext cx="78390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/>
              <a:t>Using 5-bit sequence numbers, what is the maximum size of the sender  windows for each of the following protocols?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   a. Stop-and-Wait ARQ        ans :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   b. Go-Back-NARQ                       2</a:t>
            </a:r>
            <a:r>
              <a:rPr lang="en-US" altLang="en-US" sz="1600" baseline="30000"/>
              <a:t>5</a:t>
            </a:r>
            <a:r>
              <a:rPr lang="en-US" altLang="en-US" sz="1600"/>
              <a:t> 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   c. Selective-Repeat ARQ              2</a:t>
            </a:r>
            <a:r>
              <a:rPr lang="en-US" altLang="en-US" sz="1600" baseline="-25000"/>
              <a:t>5-1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81C850E-801F-4B7E-A119-F0DA9E59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BA1FCE40-D70E-4E85-A8E5-61A80299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EA9CC-76C4-4056-9885-05CEFB741A2F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538221A8-F432-4526-A7FC-71F667B2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969963"/>
            <a:ext cx="8602662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The three station types are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Primary station: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Responsible for controlling the operation of the link.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Frames issued by the primary are called </a:t>
            </a:r>
            <a:r>
              <a:rPr lang="en-US" sz="1600" dirty="0">
                <a:solidFill>
                  <a:srgbClr val="FF0000"/>
                </a:solidFill>
              </a:rPr>
              <a:t>commands</a:t>
            </a:r>
            <a:r>
              <a:rPr lang="en-US" sz="1600" dirty="0"/>
              <a:t>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Secondary station: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Operates under the control of the primary station.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Frames issued by a secondary are called </a:t>
            </a:r>
            <a:r>
              <a:rPr lang="en-US" sz="1600" dirty="0">
                <a:solidFill>
                  <a:srgbClr val="FF0000"/>
                </a:solidFill>
              </a:rPr>
              <a:t>responses</a:t>
            </a:r>
            <a:r>
              <a:rPr lang="en-US" sz="1600" dirty="0"/>
              <a:t>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The primary maintains a separate logical link with each secondary station on the line.</a:t>
            </a:r>
          </a:p>
          <a:p>
            <a:pPr algn="just">
              <a:defRPr/>
            </a:pPr>
            <a:endParaRPr lang="en-US" sz="1600" b="1" dirty="0"/>
          </a:p>
          <a:p>
            <a:pPr algn="just">
              <a:defRPr/>
            </a:pPr>
            <a:r>
              <a:rPr lang="en-US" sz="1800" b="1" dirty="0">
                <a:solidFill>
                  <a:srgbClr val="FF0000"/>
                </a:solidFill>
              </a:rPr>
              <a:t>Combined station: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Combines the features of primary and secondary.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600" dirty="0"/>
              <a:t>A combined station may issue both commands and responses.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90985585-64E2-4A88-8D4B-42BC241C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DBB215A9-3BFA-4C22-8712-641223C6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38356ADB-1740-49C6-A49C-919537B97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4037" name="Rectangle 1">
            <a:extLst>
              <a:ext uri="{FF2B5EF4-FFF2-40B4-BE49-F238E27FC236}">
                <a16:creationId xmlns:a16="http://schemas.microsoft.com/office/drawing/2014/main" id="{3559A7F3-FF5E-42B3-9A60-49B114C0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246188"/>
            <a:ext cx="80279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/>
              <a:t>A sender sends a series of frame to the same destination using 5-bit sequence numbers. If the sequence number starts with 0, what is the sequence number after sending 100 frame?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/>
              <a:t>101%32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45EC4CFF-595E-4FEA-9205-A18F142B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04D6FBDD-0F81-4EC8-8908-C4E6F3B8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79E3D598-8879-41DA-A94F-35094069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5061" name="Rectangle 1">
            <a:extLst>
              <a:ext uri="{FF2B5EF4-FFF2-40B4-BE49-F238E27FC236}">
                <a16:creationId xmlns:a16="http://schemas.microsoft.com/office/drawing/2014/main" id="{EC14025B-05B9-47A9-99AE-9F29A4F0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47788"/>
            <a:ext cx="852963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 Consider a scenario where the receiver expecting 5th frame and sending receive ready frame to the sender.  Write the 8 bit control field (in binary) of HDLC acknowledgement frame for the same. </a:t>
            </a:r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CF930CAB-2914-4B63-91D9-63A3B1051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7FEC1362-2560-4361-A5AD-C3CE652BA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45D5539F-6BDE-4A9F-870A-1AFE2873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782A13D3-FE62-4D32-AAB3-0B50AAD4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090613"/>
            <a:ext cx="8531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 Consider a scenario where the receiver is busy and already received 4 frame. The receiver sends receive not ready frame to the sender.  Write the 8 bit control field (in binary) of HDLC acknowledgement frame for the same. </a:t>
            </a:r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01F0B369-379D-43C1-A56B-42E10599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2CC07BEA-CC01-4BFE-B521-9A843DEC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26EC8DE6-900B-4523-B918-395A43F9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7109" name="Rectangle 1">
            <a:extLst>
              <a:ext uri="{FF2B5EF4-FFF2-40B4-BE49-F238E27FC236}">
                <a16:creationId xmlns:a16="http://schemas.microsoft.com/office/drawing/2014/main" id="{1D8FC6C6-AA7F-4D03-9C5A-1A145D02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168400"/>
            <a:ext cx="8104187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  Consider a scenario where the sender is sending a 5</a:t>
            </a:r>
            <a:r>
              <a:rPr lang="en-IN" altLang="en-US" sz="16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frame, which is damaged and not received.  When it receives a subsequent frames, it replies to the sender by sending the REJ frame to the sender. Write the 8 bit control field (in binary) of HDLC frame for frame sent by the receiver the same. ( Assume Go Back N error control mechanism is used ) </a:t>
            </a:r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6E802F46-D247-4D24-AAC3-2C3EE53E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02FF79F1-8A50-4042-AE65-6E137785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2F4398BC-D982-4B4C-8318-CC0262D2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0383D1A8-9392-404D-9AC5-D2EAC27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57325"/>
            <a:ext cx="829945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 Consider a scenario where the sender is sending a 5</a:t>
            </a:r>
            <a:r>
              <a:rPr lang="en-IN" altLang="en-US" sz="1600" baseline="30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frame, which is damaged and not received.  When it receives a subsequent frame, it replies to the sender by sending the SREJ frame to the sender. Write the 8 bit control field (in binary) of HDLC frame for frame sent by the receiver the same. ( Assume  Selective Reject  error control mechanism is used ) </a:t>
            </a:r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BF033492-AA2E-4C35-94BF-234BA4EC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653CBDE-CBA1-4BDF-AF67-04439EF9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1B10659E-89E9-44F5-AAF0-EFC31FB93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DEDCCBDD-FF72-4225-A15F-0EBA301E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95300"/>
            <a:ext cx="81153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				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/>
              <a:t>				</a:t>
            </a:r>
            <a:r>
              <a:rPr lang="en-US" altLang="en-US" b="1"/>
              <a:t>END</a:t>
            </a:r>
            <a:endParaRPr lang="en-IN" altLang="en-US" b="1"/>
          </a:p>
        </p:txBody>
      </p:sp>
      <p:sp>
        <p:nvSpPr>
          <p:cNvPr id="49158" name="TextBox 1">
            <a:extLst>
              <a:ext uri="{FF2B5EF4-FFF2-40B4-BE49-F238E27FC236}">
                <a16:creationId xmlns:a16="http://schemas.microsoft.com/office/drawing/2014/main" id="{D06ED837-DBDF-44C6-B0C8-C3B6CECF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5618163"/>
            <a:ext cx="211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4E3BC2C3-6BAE-49D7-8B66-8EAC3530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CD4F71A-FF36-4496-91C3-10F880D5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D1B4B-EFB4-42C2-8A3F-DD3219A54081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A70B26F-CECA-4B68-BADE-7253F5A3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168400"/>
            <a:ext cx="8602663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The two link configurations are</a:t>
            </a:r>
          </a:p>
          <a:p>
            <a:endParaRPr lang="en-US" altLang="en-US" sz="2000"/>
          </a:p>
          <a:p>
            <a:endParaRPr lang="en-US" altLang="en-US" sz="2000"/>
          </a:p>
          <a:p>
            <a:pPr algn="just"/>
            <a:r>
              <a:rPr lang="en-US" altLang="en-US" sz="1800" b="1">
                <a:solidFill>
                  <a:srgbClr val="FF0000"/>
                </a:solidFill>
              </a:rPr>
              <a:t>Unbalanced configuration: </a:t>
            </a:r>
            <a:r>
              <a:rPr lang="en-US" altLang="en-US" sz="1800"/>
              <a:t>Consists of one primary and one or more secondary stations and supports both full-duplex and half-duplex transmission.</a:t>
            </a:r>
          </a:p>
          <a:p>
            <a:pPr algn="just"/>
            <a:endParaRPr lang="en-US" altLang="en-US" sz="1800"/>
          </a:p>
          <a:p>
            <a:pPr algn="just"/>
            <a:endParaRPr lang="en-US" altLang="en-US" sz="1800"/>
          </a:p>
          <a:p>
            <a:pPr algn="just"/>
            <a:r>
              <a:rPr lang="en-US" altLang="en-US" sz="1800" b="1">
                <a:solidFill>
                  <a:srgbClr val="FF0000"/>
                </a:solidFill>
              </a:rPr>
              <a:t>Balanced configuration: </a:t>
            </a:r>
            <a:r>
              <a:rPr lang="en-US" altLang="en-US" sz="1800"/>
              <a:t>Consists of two combined stations and supports both full-duplex and half-duplex transmission.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2C27E7F-60AD-4B87-BB7D-4F7F3185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9409499-F81A-43B7-B4F1-2FB5AE88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3DAE9-4411-4532-860A-E34E95C8236F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61999F90-2EB6-4898-ABBE-AEBAB5B2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892175"/>
            <a:ext cx="86026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The three data transfer modes are</a:t>
            </a:r>
          </a:p>
          <a:p>
            <a:endParaRPr lang="en-US" altLang="en-US" sz="2000"/>
          </a:p>
          <a:p>
            <a:pPr algn="just"/>
            <a:r>
              <a:rPr lang="en-US" altLang="en-US" sz="1800" b="1">
                <a:solidFill>
                  <a:srgbClr val="FF0000"/>
                </a:solidFill>
              </a:rPr>
              <a:t>Normal response mode (NRM): </a:t>
            </a:r>
          </a:p>
          <a:p>
            <a:pPr lvl="1" algn="just"/>
            <a:r>
              <a:rPr lang="en-US" altLang="en-US" sz="1600">
                <a:solidFill>
                  <a:srgbClr val="FF0000"/>
                </a:solidFill>
              </a:rPr>
              <a:t>Used with an unbalanced </a:t>
            </a:r>
            <a:r>
              <a:rPr lang="en-US" altLang="en-US" sz="1600"/>
              <a:t>configuration. </a:t>
            </a:r>
          </a:p>
          <a:p>
            <a:pPr lvl="1" algn="just"/>
            <a:r>
              <a:rPr lang="en-US" altLang="en-US" sz="1600"/>
              <a:t>The primary may initiate data transfer to a secondary, but a secondary may only transmit data in response to a command from the primary.</a:t>
            </a:r>
          </a:p>
          <a:p>
            <a:pPr lvl="1" algn="just"/>
            <a:endParaRPr lang="en-US" altLang="en-US" sz="1600"/>
          </a:p>
          <a:p>
            <a:pPr algn="just"/>
            <a:r>
              <a:rPr lang="en-US" altLang="en-US" sz="1800" b="1">
                <a:solidFill>
                  <a:srgbClr val="FF0000"/>
                </a:solidFill>
              </a:rPr>
              <a:t>Asynchronous balanced mode (ABM): </a:t>
            </a:r>
          </a:p>
          <a:p>
            <a:pPr lvl="1" algn="just"/>
            <a:r>
              <a:rPr lang="en-US" altLang="en-US" sz="1600">
                <a:solidFill>
                  <a:srgbClr val="FF0000"/>
                </a:solidFill>
              </a:rPr>
              <a:t>Used with a balanced </a:t>
            </a:r>
            <a:r>
              <a:rPr lang="en-US" altLang="en-US" sz="1600"/>
              <a:t>configuration. </a:t>
            </a:r>
          </a:p>
          <a:p>
            <a:pPr lvl="1" algn="just"/>
            <a:r>
              <a:rPr lang="en-US" altLang="en-US" sz="1600"/>
              <a:t>Either combined station may initiate transmission without receiving permission from the other combined station.</a:t>
            </a:r>
          </a:p>
          <a:p>
            <a:pPr algn="just"/>
            <a:endParaRPr lang="en-US" altLang="en-US" sz="1800"/>
          </a:p>
          <a:p>
            <a:pPr algn="just"/>
            <a:r>
              <a:rPr lang="en-US" altLang="en-US" sz="1800" b="1">
                <a:solidFill>
                  <a:srgbClr val="FF0000"/>
                </a:solidFill>
              </a:rPr>
              <a:t>Asynchronous response mode (ARM): </a:t>
            </a:r>
          </a:p>
          <a:p>
            <a:pPr lvl="1" algn="just"/>
            <a:r>
              <a:rPr lang="en-US" altLang="en-US" sz="1600">
                <a:solidFill>
                  <a:srgbClr val="FF0000"/>
                </a:solidFill>
              </a:rPr>
              <a:t>Used with an unbalanced </a:t>
            </a:r>
            <a:r>
              <a:rPr lang="en-US" altLang="en-US" sz="1600"/>
              <a:t>configuration. </a:t>
            </a:r>
          </a:p>
          <a:p>
            <a:pPr lvl="1" algn="just"/>
            <a:r>
              <a:rPr lang="en-US" altLang="en-US" sz="1600"/>
              <a:t>The secondary may initiate transmission without explicit permission of the primary. </a:t>
            </a:r>
          </a:p>
          <a:p>
            <a:pPr lvl="1" algn="just"/>
            <a:r>
              <a:rPr lang="en-US" altLang="en-US" sz="1600"/>
              <a:t>The primary still retains responsibility for the line, including initialization, error recovery, and logical disconnection.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7746295D-6EB5-4E2D-B913-30764AA2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03694D9B-2820-44CD-8BC1-F8C73CD5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F46E8-6118-4911-BEF9-382F0BD02F90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2BA094A-9256-4319-8DAF-292C3F69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168400"/>
            <a:ext cx="8602663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b="1" dirty="0"/>
              <a:t>Basic Characteristics</a:t>
            </a:r>
          </a:p>
          <a:p>
            <a:pPr marL="0" indent="0">
              <a:buFontTx/>
              <a:buNone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NRM is used on </a:t>
            </a:r>
            <a:r>
              <a:rPr lang="en-US" sz="1800" dirty="0" err="1">
                <a:solidFill>
                  <a:srgbClr val="FF0000"/>
                </a:solidFill>
              </a:rPr>
              <a:t>multidrop</a:t>
            </a:r>
            <a:r>
              <a:rPr lang="en-US" sz="1800" dirty="0">
                <a:solidFill>
                  <a:srgbClr val="FF0000"/>
                </a:solidFill>
              </a:rPr>
              <a:t> lines</a:t>
            </a:r>
            <a:r>
              <a:rPr lang="en-US" sz="1800" dirty="0"/>
              <a:t>, in which a number of terminals are connected  to a host computer. </a:t>
            </a:r>
          </a:p>
          <a:p>
            <a:pPr algn="just">
              <a:defRPr/>
            </a:pPr>
            <a:r>
              <a:rPr lang="en-US" sz="1800" dirty="0"/>
              <a:t>The computer polls each terminal for input.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ABM is the most widely used : </a:t>
            </a:r>
            <a:r>
              <a:rPr lang="en-US" sz="1800" dirty="0"/>
              <a:t> it makes more efficient use of a full-duplex point-to-point link because there is no polling overhead. 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ARM is rarely used</a:t>
            </a:r>
            <a:r>
              <a:rPr lang="en-US" sz="1800" dirty="0"/>
              <a:t>; it is applicable to some special situations in which a secondary may need to initiate transmission.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72A253B4-A083-4C3B-BFD2-582C47F8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C899E994-9C88-40B5-878F-4584AA4D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B5-49A7-4F95-A508-5A10C3A3A69A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269" name="Picture 1">
            <a:extLst>
              <a:ext uri="{FF2B5EF4-FFF2-40B4-BE49-F238E27FC236}">
                <a16:creationId xmlns:a16="http://schemas.microsoft.com/office/drawing/2014/main" id="{F08A9554-8076-4A6F-8B0F-6E1F1EE6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393825"/>
            <a:ext cx="7373937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4C6BDE5-D670-48FB-AC93-5D9A887E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1A7E498-F900-4EB2-B961-027B2410A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0F3EC-A236-4E37-B74A-20DD1C50EB77}"/>
              </a:ext>
            </a:extLst>
          </p:cNvPr>
          <p:cNvSpPr txBox="1"/>
          <p:nvPr/>
        </p:nvSpPr>
        <p:spPr>
          <a:xfrm>
            <a:off x="347663" y="492125"/>
            <a:ext cx="61833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HIGH-LEVEL DATA LINK CONTROL (HDLC)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363945CC-F0E7-418D-A3A2-CF460AD7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70025"/>
            <a:ext cx="68040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C2195-5A52-40C7-849F-8F3CD106D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B7782-1F38-4366-8129-03A79A942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20195</TotalTime>
  <Words>2181</Words>
  <Application>Microsoft Office PowerPoint</Application>
  <PresentationFormat>On-screen Show (4:3)</PresentationFormat>
  <Paragraphs>357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</vt:lpstr>
      <vt:lpstr> Data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</cp:lastModifiedBy>
  <cp:revision>1984</cp:revision>
  <dcterms:created xsi:type="dcterms:W3CDTF">2009-06-28T04:21:19Z</dcterms:created>
  <dcterms:modified xsi:type="dcterms:W3CDTF">2020-10-13T13:09:57Z</dcterms:modified>
</cp:coreProperties>
</file>