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66"/>
  </p:notesMasterIdLst>
  <p:handoutMasterIdLst>
    <p:handoutMasterId r:id="rId67"/>
  </p:handoutMasterIdLst>
  <p:sldIdLst>
    <p:sldId id="272" r:id="rId4"/>
    <p:sldId id="954" r:id="rId5"/>
    <p:sldId id="950" r:id="rId6"/>
    <p:sldId id="945" r:id="rId7"/>
    <p:sldId id="946" r:id="rId8"/>
    <p:sldId id="977" r:id="rId9"/>
    <p:sldId id="976" r:id="rId10"/>
    <p:sldId id="947" r:id="rId11"/>
    <p:sldId id="948" r:id="rId12"/>
    <p:sldId id="949" r:id="rId13"/>
    <p:sldId id="951" r:id="rId14"/>
    <p:sldId id="952" r:id="rId15"/>
    <p:sldId id="953" r:id="rId16"/>
    <p:sldId id="924" r:id="rId17"/>
    <p:sldId id="925" r:id="rId18"/>
    <p:sldId id="926" r:id="rId19"/>
    <p:sldId id="955" r:id="rId20"/>
    <p:sldId id="927" r:id="rId21"/>
    <p:sldId id="929" r:id="rId22"/>
    <p:sldId id="928" r:id="rId23"/>
    <p:sldId id="934" r:id="rId24"/>
    <p:sldId id="930" r:id="rId25"/>
    <p:sldId id="931" r:id="rId26"/>
    <p:sldId id="932" r:id="rId27"/>
    <p:sldId id="957" r:id="rId28"/>
    <p:sldId id="978" r:id="rId29"/>
    <p:sldId id="856" r:id="rId30"/>
    <p:sldId id="935" r:id="rId31"/>
    <p:sldId id="858" r:id="rId32"/>
    <p:sldId id="860" r:id="rId33"/>
    <p:sldId id="861" r:id="rId34"/>
    <p:sldId id="877" r:id="rId35"/>
    <p:sldId id="862" r:id="rId36"/>
    <p:sldId id="984" r:id="rId37"/>
    <p:sldId id="882" r:id="rId38"/>
    <p:sldId id="883" r:id="rId39"/>
    <p:sldId id="979" r:id="rId40"/>
    <p:sldId id="937" r:id="rId41"/>
    <p:sldId id="884" r:id="rId42"/>
    <p:sldId id="938" r:id="rId43"/>
    <p:sldId id="958" r:id="rId44"/>
    <p:sldId id="866" r:id="rId45"/>
    <p:sldId id="886" r:id="rId46"/>
    <p:sldId id="885" r:id="rId47"/>
    <p:sldId id="867" r:id="rId48"/>
    <p:sldId id="941" r:id="rId49"/>
    <p:sldId id="980" r:id="rId50"/>
    <p:sldId id="939" r:id="rId51"/>
    <p:sldId id="869" r:id="rId52"/>
    <p:sldId id="870" r:id="rId53"/>
    <p:sldId id="960" r:id="rId54"/>
    <p:sldId id="962" r:id="rId55"/>
    <p:sldId id="963" r:id="rId56"/>
    <p:sldId id="981" r:id="rId57"/>
    <p:sldId id="964" r:id="rId58"/>
    <p:sldId id="965" r:id="rId59"/>
    <p:sldId id="966" r:id="rId60"/>
    <p:sldId id="967" r:id="rId61"/>
    <p:sldId id="982" r:id="rId62"/>
    <p:sldId id="968" r:id="rId63"/>
    <p:sldId id="969" r:id="rId64"/>
    <p:sldId id="975" r:id="rId65"/>
  </p:sldIdLst>
  <p:sldSz cx="9144000" cy="6858000" type="screen4x3"/>
  <p:notesSz cx="7099300" cy="10234613"/>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993366"/>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24" autoAdjust="0"/>
  </p:normalViewPr>
  <p:slideViewPr>
    <p:cSldViewPr>
      <p:cViewPr varScale="1">
        <p:scale>
          <a:sx n="70" d="100"/>
          <a:sy n="70" d="100"/>
        </p:scale>
        <p:origin x="1392" y="60"/>
      </p:cViewPr>
      <p:guideLst>
        <p:guide orient="horz" pos="2160"/>
        <p:guide pos="2880"/>
      </p:guideLst>
    </p:cSldViewPr>
  </p:slideViewPr>
  <p:outlineViewPr>
    <p:cViewPr>
      <p:scale>
        <a:sx n="33" d="100"/>
        <a:sy n="33" d="100"/>
      </p:scale>
      <p:origin x="0" y="558"/>
    </p:cViewPr>
  </p:outlineViewPr>
  <p:notesTextViewPr>
    <p:cViewPr>
      <p:scale>
        <a:sx n="100" d="100"/>
        <a:sy n="100" d="100"/>
      </p:scale>
      <p:origin x="0" y="0"/>
    </p:cViewPr>
  </p:notesTextViewPr>
  <p:sorterViewPr>
    <p:cViewPr>
      <p:scale>
        <a:sx n="66" d="100"/>
        <a:sy n="66" d="100"/>
      </p:scale>
      <p:origin x="0" y="0"/>
    </p:cViewPr>
  </p:sorter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EC60C28-4A7D-4818-9D3F-2CB7AA17DA8F}"/>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24579" name="Rectangle 3">
            <a:extLst>
              <a:ext uri="{FF2B5EF4-FFF2-40B4-BE49-F238E27FC236}">
                <a16:creationId xmlns:a16="http://schemas.microsoft.com/office/drawing/2014/main" id="{72B94CBB-5F16-48A7-8FE0-FE6AC9B0988B}"/>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4580" name="Rectangle 4">
            <a:extLst>
              <a:ext uri="{FF2B5EF4-FFF2-40B4-BE49-F238E27FC236}">
                <a16:creationId xmlns:a16="http://schemas.microsoft.com/office/drawing/2014/main" id="{03728F7B-C0AF-49C0-9762-F8AB5CB23E6A}"/>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24581" name="Rectangle 5">
            <a:extLst>
              <a:ext uri="{FF2B5EF4-FFF2-40B4-BE49-F238E27FC236}">
                <a16:creationId xmlns:a16="http://schemas.microsoft.com/office/drawing/2014/main" id="{4CDE77F6-2A7D-49E4-8E4A-826B09DD9E94}"/>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fld id="{652D82B8-E50F-4032-A95C-C2AD0FE633A9}"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D0A910E-B805-4D8D-A728-6BDA0A048619}"/>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6147" name="Rectangle 3">
            <a:extLst>
              <a:ext uri="{FF2B5EF4-FFF2-40B4-BE49-F238E27FC236}">
                <a16:creationId xmlns:a16="http://schemas.microsoft.com/office/drawing/2014/main" id="{27EB09BF-FFAD-46E8-9A07-02F11229D674}"/>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052" name="Rectangle 4">
            <a:extLst>
              <a:ext uri="{FF2B5EF4-FFF2-40B4-BE49-F238E27FC236}">
                <a16:creationId xmlns:a16="http://schemas.microsoft.com/office/drawing/2014/main" id="{5C86E93E-E9DD-48BA-BC53-9B5F1CA8F9E3}"/>
              </a:ext>
            </a:extLst>
          </p:cNvPr>
          <p:cNvSpPr>
            <a:spLocks noRo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58279A44-515C-46DC-AE9D-9FE5145CC437}"/>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7AF4AEC2-AE42-4E1B-A030-1B7A083D4FCE}"/>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6151" name="Rectangle 7">
            <a:extLst>
              <a:ext uri="{FF2B5EF4-FFF2-40B4-BE49-F238E27FC236}">
                <a16:creationId xmlns:a16="http://schemas.microsoft.com/office/drawing/2014/main" id="{44A75CEF-827C-4845-A0D6-DC22EA6C6874}"/>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fld id="{33A3386C-E208-478C-899E-52133B5880C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a:extLst>
              <a:ext uri="{FF2B5EF4-FFF2-40B4-BE49-F238E27FC236}">
                <a16:creationId xmlns:a16="http://schemas.microsoft.com/office/drawing/2014/main" id="{802E7EFE-824E-4C17-8916-6A84A4F4692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999297D-5BA8-4F8E-9661-A9F61A465C0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DBE3F02-C93F-41A9-9E1C-BDED7CA050E6}"/>
              </a:ext>
            </a:extLst>
          </p:cNvPr>
          <p:cNvSpPr>
            <a:spLocks noGrp="1" noChangeArrowheads="1"/>
          </p:cNvSpPr>
          <p:nvPr>
            <p:ph type="sldNum" sz="quarter" idx="12"/>
          </p:nvPr>
        </p:nvSpPr>
        <p:spPr>
          <a:ln/>
        </p:spPr>
        <p:txBody>
          <a:bodyPr/>
          <a:lstStyle>
            <a:lvl1pPr>
              <a:defRPr/>
            </a:lvl1pPr>
          </a:lstStyle>
          <a:p>
            <a:fld id="{9D676F32-B7A1-43C8-A0CF-75288922731C}" type="slidenum">
              <a:rPr lang="en-US" altLang="en-US"/>
              <a:pPr/>
              <a:t>‹#›</a:t>
            </a:fld>
            <a:endParaRPr lang="en-US" altLang="en-US"/>
          </a:p>
        </p:txBody>
      </p:sp>
    </p:spTree>
    <p:extLst>
      <p:ext uri="{BB962C8B-B14F-4D97-AF65-F5344CB8AC3E}">
        <p14:creationId xmlns:p14="http://schemas.microsoft.com/office/powerpoint/2010/main" val="1982258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40BC82D6-2E86-416D-8FA1-82CD51ACC25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96A67E6-613C-4ED9-BCE2-A4827329DDB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5877D22-796F-4B96-A015-4BF531CE6F62}"/>
              </a:ext>
            </a:extLst>
          </p:cNvPr>
          <p:cNvSpPr>
            <a:spLocks noGrp="1" noChangeArrowheads="1"/>
          </p:cNvSpPr>
          <p:nvPr>
            <p:ph type="sldNum" sz="quarter" idx="12"/>
          </p:nvPr>
        </p:nvSpPr>
        <p:spPr>
          <a:ln/>
        </p:spPr>
        <p:txBody>
          <a:bodyPr/>
          <a:lstStyle>
            <a:lvl1pPr>
              <a:defRPr/>
            </a:lvl1pPr>
          </a:lstStyle>
          <a:p>
            <a:fld id="{DB729251-A65B-482C-8B48-25A3A23E3334}" type="slidenum">
              <a:rPr lang="en-US" altLang="en-US"/>
              <a:pPr/>
              <a:t>‹#›</a:t>
            </a:fld>
            <a:endParaRPr lang="en-US" altLang="en-US"/>
          </a:p>
        </p:txBody>
      </p:sp>
    </p:spTree>
    <p:extLst>
      <p:ext uri="{BB962C8B-B14F-4D97-AF65-F5344CB8AC3E}">
        <p14:creationId xmlns:p14="http://schemas.microsoft.com/office/powerpoint/2010/main" val="584049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4E83BFB2-98D7-4B2E-89BE-01DFF58C0DC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CA47B26-F9F4-452A-BB06-5A5B8533030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7DBF214-CD01-4CB2-AA53-23F644747EB0}"/>
              </a:ext>
            </a:extLst>
          </p:cNvPr>
          <p:cNvSpPr>
            <a:spLocks noGrp="1" noChangeArrowheads="1"/>
          </p:cNvSpPr>
          <p:nvPr>
            <p:ph type="sldNum" sz="quarter" idx="12"/>
          </p:nvPr>
        </p:nvSpPr>
        <p:spPr>
          <a:ln/>
        </p:spPr>
        <p:txBody>
          <a:bodyPr/>
          <a:lstStyle>
            <a:lvl1pPr>
              <a:defRPr/>
            </a:lvl1pPr>
          </a:lstStyle>
          <a:p>
            <a:fld id="{31EE7520-B09C-4B2F-A3E9-51C970613D4B}" type="slidenum">
              <a:rPr lang="en-US" altLang="en-US"/>
              <a:pPr/>
              <a:t>‹#›</a:t>
            </a:fld>
            <a:endParaRPr lang="en-US" altLang="en-US"/>
          </a:p>
        </p:txBody>
      </p:sp>
    </p:spTree>
    <p:extLst>
      <p:ext uri="{BB962C8B-B14F-4D97-AF65-F5344CB8AC3E}">
        <p14:creationId xmlns:p14="http://schemas.microsoft.com/office/powerpoint/2010/main" val="1888681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169FEAD8-4AB7-49E4-8A21-993F1598F4D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AAC59C5-EDBE-4415-9C37-BA17C08C93B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17209DA-ED52-496D-B225-212DE919F926}"/>
              </a:ext>
            </a:extLst>
          </p:cNvPr>
          <p:cNvSpPr>
            <a:spLocks noGrp="1" noChangeArrowheads="1"/>
          </p:cNvSpPr>
          <p:nvPr>
            <p:ph type="sldNum" sz="quarter" idx="12"/>
          </p:nvPr>
        </p:nvSpPr>
        <p:spPr>
          <a:ln/>
        </p:spPr>
        <p:txBody>
          <a:bodyPr/>
          <a:lstStyle>
            <a:lvl1pPr>
              <a:defRPr/>
            </a:lvl1pPr>
          </a:lstStyle>
          <a:p>
            <a:fld id="{FCCA0191-307C-4CCE-8E42-BD4B2983AFEE}" type="slidenum">
              <a:rPr lang="en-US" altLang="en-US"/>
              <a:pPr/>
              <a:t>‹#›</a:t>
            </a:fld>
            <a:endParaRPr lang="en-US" altLang="en-US"/>
          </a:p>
        </p:txBody>
      </p:sp>
    </p:spTree>
    <p:extLst>
      <p:ext uri="{BB962C8B-B14F-4D97-AF65-F5344CB8AC3E}">
        <p14:creationId xmlns:p14="http://schemas.microsoft.com/office/powerpoint/2010/main" val="2580421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5862762-4813-415E-B068-B4E6C05C2DC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49E9B8F-46EC-4ECF-9DFC-3C22E9397BD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8097965-BAA0-4AD1-82CC-3D704CFA74AD}"/>
              </a:ext>
            </a:extLst>
          </p:cNvPr>
          <p:cNvSpPr>
            <a:spLocks noGrp="1" noChangeArrowheads="1"/>
          </p:cNvSpPr>
          <p:nvPr>
            <p:ph type="sldNum" sz="quarter" idx="12"/>
          </p:nvPr>
        </p:nvSpPr>
        <p:spPr>
          <a:ln/>
        </p:spPr>
        <p:txBody>
          <a:bodyPr/>
          <a:lstStyle>
            <a:lvl1pPr>
              <a:defRPr/>
            </a:lvl1pPr>
          </a:lstStyle>
          <a:p>
            <a:fld id="{F03305E8-3D9F-4576-900D-7ABA1CB94DB7}" type="slidenum">
              <a:rPr lang="en-US" altLang="en-US"/>
              <a:pPr/>
              <a:t>‹#›</a:t>
            </a:fld>
            <a:endParaRPr lang="en-US" altLang="en-US"/>
          </a:p>
        </p:txBody>
      </p:sp>
    </p:spTree>
    <p:extLst>
      <p:ext uri="{BB962C8B-B14F-4D97-AF65-F5344CB8AC3E}">
        <p14:creationId xmlns:p14="http://schemas.microsoft.com/office/powerpoint/2010/main" val="1104707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023335E2-5B3E-45D1-A183-FC02845B76E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67A7760-7209-4815-8C06-5DD92CE3EED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F7BB6AF-33E5-44CB-A10C-F07C8CD1FDA3}"/>
              </a:ext>
            </a:extLst>
          </p:cNvPr>
          <p:cNvSpPr>
            <a:spLocks noGrp="1" noChangeArrowheads="1"/>
          </p:cNvSpPr>
          <p:nvPr>
            <p:ph type="sldNum" sz="quarter" idx="12"/>
          </p:nvPr>
        </p:nvSpPr>
        <p:spPr>
          <a:ln/>
        </p:spPr>
        <p:txBody>
          <a:bodyPr/>
          <a:lstStyle>
            <a:lvl1pPr>
              <a:defRPr/>
            </a:lvl1pPr>
          </a:lstStyle>
          <a:p>
            <a:fld id="{ABC9B739-2626-4C7B-8A08-944229E3ACAE}" type="slidenum">
              <a:rPr lang="en-US" altLang="en-US"/>
              <a:pPr/>
              <a:t>‹#›</a:t>
            </a:fld>
            <a:endParaRPr lang="en-US" altLang="en-US"/>
          </a:p>
        </p:txBody>
      </p:sp>
    </p:spTree>
    <p:extLst>
      <p:ext uri="{BB962C8B-B14F-4D97-AF65-F5344CB8AC3E}">
        <p14:creationId xmlns:p14="http://schemas.microsoft.com/office/powerpoint/2010/main" val="3781218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a:ext uri="{FF2B5EF4-FFF2-40B4-BE49-F238E27FC236}">
                <a16:creationId xmlns:a16="http://schemas.microsoft.com/office/drawing/2014/main" id="{D5349856-968A-41D8-B7C3-661EFAAF0AD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25C026DB-25D2-414C-AA99-5C20DA60FD1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0204835C-E617-430E-86A0-13447B2FC290}"/>
              </a:ext>
            </a:extLst>
          </p:cNvPr>
          <p:cNvSpPr>
            <a:spLocks noGrp="1" noChangeArrowheads="1"/>
          </p:cNvSpPr>
          <p:nvPr>
            <p:ph type="sldNum" sz="quarter" idx="12"/>
          </p:nvPr>
        </p:nvSpPr>
        <p:spPr>
          <a:ln/>
        </p:spPr>
        <p:txBody>
          <a:bodyPr/>
          <a:lstStyle>
            <a:lvl1pPr>
              <a:defRPr/>
            </a:lvl1pPr>
          </a:lstStyle>
          <a:p>
            <a:fld id="{024730DF-472B-4EA1-B0C0-CC191F7186F6}" type="slidenum">
              <a:rPr lang="en-US" altLang="en-US"/>
              <a:pPr/>
              <a:t>‹#›</a:t>
            </a:fld>
            <a:endParaRPr lang="en-US" altLang="en-US"/>
          </a:p>
        </p:txBody>
      </p:sp>
    </p:spTree>
    <p:extLst>
      <p:ext uri="{BB962C8B-B14F-4D97-AF65-F5344CB8AC3E}">
        <p14:creationId xmlns:p14="http://schemas.microsoft.com/office/powerpoint/2010/main" val="29625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id="{F8806E9A-C70E-4574-A580-D87204B0D2B2}"/>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C073087-9937-4C53-8DCC-C4211BF9D08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25BF01E8-14DF-45ED-98D2-9B44D3D7BB3F}"/>
              </a:ext>
            </a:extLst>
          </p:cNvPr>
          <p:cNvSpPr>
            <a:spLocks noGrp="1" noChangeArrowheads="1"/>
          </p:cNvSpPr>
          <p:nvPr>
            <p:ph type="sldNum" sz="quarter" idx="12"/>
          </p:nvPr>
        </p:nvSpPr>
        <p:spPr>
          <a:ln/>
        </p:spPr>
        <p:txBody>
          <a:bodyPr/>
          <a:lstStyle>
            <a:lvl1pPr>
              <a:defRPr/>
            </a:lvl1pPr>
          </a:lstStyle>
          <a:p>
            <a:fld id="{C570F8DE-5790-439B-812E-32543E34190C}" type="slidenum">
              <a:rPr lang="en-US" altLang="en-US"/>
              <a:pPr/>
              <a:t>‹#›</a:t>
            </a:fld>
            <a:endParaRPr lang="en-US" altLang="en-US"/>
          </a:p>
        </p:txBody>
      </p:sp>
    </p:spTree>
    <p:extLst>
      <p:ext uri="{BB962C8B-B14F-4D97-AF65-F5344CB8AC3E}">
        <p14:creationId xmlns:p14="http://schemas.microsoft.com/office/powerpoint/2010/main" val="4157857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1049520-38CA-4666-9FD8-CBF4099B725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F8A71D4C-83F9-418E-AAA7-CF422EF6D2D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9B50C228-C70E-4AE4-A3CF-542D5F8684DD}"/>
              </a:ext>
            </a:extLst>
          </p:cNvPr>
          <p:cNvSpPr>
            <a:spLocks noGrp="1" noChangeArrowheads="1"/>
          </p:cNvSpPr>
          <p:nvPr>
            <p:ph type="sldNum" sz="quarter" idx="12"/>
          </p:nvPr>
        </p:nvSpPr>
        <p:spPr>
          <a:ln/>
        </p:spPr>
        <p:txBody>
          <a:bodyPr/>
          <a:lstStyle>
            <a:lvl1pPr>
              <a:defRPr/>
            </a:lvl1pPr>
          </a:lstStyle>
          <a:p>
            <a:fld id="{54641992-A813-421D-9947-A5E1288F42DC}" type="slidenum">
              <a:rPr lang="en-US" altLang="en-US"/>
              <a:pPr/>
              <a:t>‹#›</a:t>
            </a:fld>
            <a:endParaRPr lang="en-US" altLang="en-US"/>
          </a:p>
        </p:txBody>
      </p:sp>
    </p:spTree>
    <p:extLst>
      <p:ext uri="{BB962C8B-B14F-4D97-AF65-F5344CB8AC3E}">
        <p14:creationId xmlns:p14="http://schemas.microsoft.com/office/powerpoint/2010/main" val="6126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2A4922C-26F6-47ED-AF09-5971AC34751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4D818AF-D930-4FBB-8EB6-B425F6FEB2F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B6023F1-D453-4FF9-ABCB-BA92D6768B07}"/>
              </a:ext>
            </a:extLst>
          </p:cNvPr>
          <p:cNvSpPr>
            <a:spLocks noGrp="1" noChangeArrowheads="1"/>
          </p:cNvSpPr>
          <p:nvPr>
            <p:ph type="sldNum" sz="quarter" idx="12"/>
          </p:nvPr>
        </p:nvSpPr>
        <p:spPr>
          <a:ln/>
        </p:spPr>
        <p:txBody>
          <a:bodyPr/>
          <a:lstStyle>
            <a:lvl1pPr>
              <a:defRPr/>
            </a:lvl1pPr>
          </a:lstStyle>
          <a:p>
            <a:fld id="{58B3C3D8-314F-44D0-98D3-8B625D7FEF85}" type="slidenum">
              <a:rPr lang="en-US" altLang="en-US"/>
              <a:pPr/>
              <a:t>‹#›</a:t>
            </a:fld>
            <a:endParaRPr lang="en-US" altLang="en-US"/>
          </a:p>
        </p:txBody>
      </p:sp>
    </p:spTree>
    <p:extLst>
      <p:ext uri="{BB962C8B-B14F-4D97-AF65-F5344CB8AC3E}">
        <p14:creationId xmlns:p14="http://schemas.microsoft.com/office/powerpoint/2010/main" val="538605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6B47758-273D-4B46-BA8A-F12AABEDFDA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2F2D87A-B6DE-4780-B59D-B4E859F9ABE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4C1E8D3-C9EA-4B49-A0DE-23158EBD6DD7}"/>
              </a:ext>
            </a:extLst>
          </p:cNvPr>
          <p:cNvSpPr>
            <a:spLocks noGrp="1" noChangeArrowheads="1"/>
          </p:cNvSpPr>
          <p:nvPr>
            <p:ph type="sldNum" sz="quarter" idx="12"/>
          </p:nvPr>
        </p:nvSpPr>
        <p:spPr>
          <a:ln/>
        </p:spPr>
        <p:txBody>
          <a:bodyPr/>
          <a:lstStyle>
            <a:lvl1pPr>
              <a:defRPr/>
            </a:lvl1pPr>
          </a:lstStyle>
          <a:p>
            <a:fld id="{607E3947-670F-4574-9F9E-23623801D427}" type="slidenum">
              <a:rPr lang="en-US" altLang="en-US"/>
              <a:pPr/>
              <a:t>‹#›</a:t>
            </a:fld>
            <a:endParaRPr lang="en-US" altLang="en-US"/>
          </a:p>
        </p:txBody>
      </p:sp>
    </p:spTree>
    <p:extLst>
      <p:ext uri="{BB962C8B-B14F-4D97-AF65-F5344CB8AC3E}">
        <p14:creationId xmlns:p14="http://schemas.microsoft.com/office/powerpoint/2010/main" val="3906426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D0ED355-F112-4ADE-840E-3293754DC005}"/>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42CD756-9212-43F7-91F3-4E24D34EE46F}"/>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15B0FD8-D899-4DAB-B1F6-0471BBE465A0}"/>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28DB4291-6BE1-46C7-B84D-C290AD37D7FE}"/>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a:extLst>
              <a:ext uri="{FF2B5EF4-FFF2-40B4-BE49-F238E27FC236}">
                <a16:creationId xmlns:a16="http://schemas.microsoft.com/office/drawing/2014/main" id="{A9E30AFA-9618-4997-9C20-4F8F837F9BD1}"/>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DB6E2CEF-A810-4F9B-A91B-ED6521B14C0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46B270FC-1622-4490-B48C-C4EEE6E736C8}"/>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C00000"/>
              </a:solidFill>
            </a:endParaRPr>
          </a:p>
        </p:txBody>
      </p:sp>
      <p:sp>
        <p:nvSpPr>
          <p:cNvPr id="4099" name="Text Box 4">
            <a:extLst>
              <a:ext uri="{FF2B5EF4-FFF2-40B4-BE49-F238E27FC236}">
                <a16:creationId xmlns:a16="http://schemas.microsoft.com/office/drawing/2014/main" id="{0361FB80-CF0D-459A-A5C8-5A4FE1885AB0}"/>
              </a:ext>
            </a:extLst>
          </p:cNvPr>
          <p:cNvSpPr txBox="1">
            <a:spLocks noChangeArrowheads="1"/>
          </p:cNvSpPr>
          <p:nvPr/>
        </p:nvSpPr>
        <p:spPr bwMode="auto">
          <a:xfrm>
            <a:off x="304800" y="10668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4100" name="Text Box 2">
            <a:extLst>
              <a:ext uri="{FF2B5EF4-FFF2-40B4-BE49-F238E27FC236}">
                <a16:creationId xmlns:a16="http://schemas.microsoft.com/office/drawing/2014/main" id="{2CF372EF-78DA-4D55-ADAF-0889C8E0880B}"/>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101" name="Rectangle 2">
            <a:extLst>
              <a:ext uri="{FF2B5EF4-FFF2-40B4-BE49-F238E27FC236}">
                <a16:creationId xmlns:a16="http://schemas.microsoft.com/office/drawing/2014/main" id="{8E896195-3264-43DF-B095-D6A456D3425B}"/>
              </a:ext>
            </a:extLst>
          </p:cNvPr>
          <p:cNvSpPr>
            <a:spLocks noGrp="1" noChangeArrowheads="1"/>
          </p:cNvSpPr>
          <p:nvPr>
            <p:ph type="ctrTitle" sz="quarter"/>
          </p:nvPr>
        </p:nvSpPr>
        <p:spPr>
          <a:xfrm>
            <a:off x="654050" y="2084388"/>
            <a:ext cx="7772400" cy="2227262"/>
          </a:xfrm>
        </p:spPr>
        <p:txBody>
          <a:bodyPr/>
          <a:lstStyle/>
          <a:p>
            <a:br>
              <a:rPr lang="en-IN" altLang="en-US" sz="3600" b="1"/>
            </a:br>
            <a:r>
              <a:rPr lang="en-IN" altLang="en-US" sz="3600" b="1"/>
              <a:t>Data Communications</a:t>
            </a:r>
            <a:endParaRPr lang="en-US" altLang="en-US" sz="360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423003AD-14DE-43FD-BBDA-0CAD04C26649}"/>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3315" name="Text Box 2">
            <a:extLst>
              <a:ext uri="{FF2B5EF4-FFF2-40B4-BE49-F238E27FC236}">
                <a16:creationId xmlns:a16="http://schemas.microsoft.com/office/drawing/2014/main" id="{FA8A45EB-37F8-45A9-8940-10BD929C80AA}"/>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3316" name="TextBox 3">
            <a:extLst>
              <a:ext uri="{FF2B5EF4-FFF2-40B4-BE49-F238E27FC236}">
                <a16:creationId xmlns:a16="http://schemas.microsoft.com/office/drawing/2014/main" id="{6E6DBC67-3BC9-453A-8F9B-1EC1258D85C3}"/>
              </a:ext>
            </a:extLst>
          </p:cNvPr>
          <p:cNvSpPr txBox="1">
            <a:spLocks noChangeArrowheads="1"/>
          </p:cNvSpPr>
          <p:nvPr/>
        </p:nvSpPr>
        <p:spPr bwMode="auto">
          <a:xfrm>
            <a:off x="482600" y="422275"/>
            <a:ext cx="8275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FF0000"/>
                </a:solidFill>
              </a:rPr>
              <a:t>Longitudinal Redundancy Check LRC</a:t>
            </a:r>
          </a:p>
        </p:txBody>
      </p:sp>
      <p:sp>
        <p:nvSpPr>
          <p:cNvPr id="2" name="Rectangle 1">
            <a:extLst>
              <a:ext uri="{FF2B5EF4-FFF2-40B4-BE49-F238E27FC236}">
                <a16:creationId xmlns:a16="http://schemas.microsoft.com/office/drawing/2014/main" id="{E5566BE2-9C2F-4441-916D-2BA579B1D483}"/>
              </a:ext>
            </a:extLst>
          </p:cNvPr>
          <p:cNvSpPr/>
          <p:nvPr/>
        </p:nvSpPr>
        <p:spPr>
          <a:xfrm>
            <a:off x="482600" y="1549400"/>
            <a:ext cx="8275638" cy="1722438"/>
          </a:xfrm>
          <a:prstGeom prst="rect">
            <a:avLst/>
          </a:prstGeom>
        </p:spPr>
        <p:txBody>
          <a:bodyPr>
            <a:spAutoFit/>
          </a:bodyPr>
          <a:lstStyle/>
          <a:p>
            <a:pPr marL="285750" indent="-285750" algn="just">
              <a:buFont typeface="Arial" panose="020B0604020202020204" pitchFamily="34" charset="0"/>
              <a:buChar char="•"/>
              <a:defRPr/>
            </a:pPr>
            <a:r>
              <a:rPr lang="en-US" sz="1800" dirty="0"/>
              <a:t>LRC increases the likelihood of detecting burst errors.</a:t>
            </a:r>
          </a:p>
          <a:p>
            <a:pPr marL="285750" indent="-285750" algn="just">
              <a:buFont typeface="Arial" panose="020B0604020202020204" pitchFamily="34" charset="0"/>
              <a:buChar char="•"/>
              <a:defRPr/>
            </a:pPr>
            <a:endParaRPr lang="en-US" sz="1800" dirty="0"/>
          </a:p>
          <a:p>
            <a:pPr marL="285750" indent="-285750" algn="just">
              <a:buFont typeface="Arial" panose="020B0604020202020204" pitchFamily="34" charset="0"/>
              <a:buChar char="•"/>
              <a:defRPr/>
            </a:pPr>
            <a:r>
              <a:rPr lang="en-US" sz="1800" dirty="0"/>
              <a:t>If two bits in one data units are damaged and two bits in exactly the same positions in another data unit are also damaged, the LRC checker will not detect an error.</a:t>
            </a:r>
          </a:p>
          <a:p>
            <a:pPr>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EF6383E6-2E57-4843-BD5A-57AF3A4B8C3D}"/>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4339" name="Text Box 2">
            <a:extLst>
              <a:ext uri="{FF2B5EF4-FFF2-40B4-BE49-F238E27FC236}">
                <a16:creationId xmlns:a16="http://schemas.microsoft.com/office/drawing/2014/main" id="{D6E9B156-0F32-409D-9DDA-34D1CE6C21CB}"/>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4340" name="Rectangle 2">
            <a:extLst>
              <a:ext uri="{FF2B5EF4-FFF2-40B4-BE49-F238E27FC236}">
                <a16:creationId xmlns:a16="http://schemas.microsoft.com/office/drawing/2014/main" id="{993006B2-8043-4F9E-B9A1-0F74E8F9B17A}"/>
              </a:ext>
            </a:extLst>
          </p:cNvPr>
          <p:cNvSpPr>
            <a:spLocks noChangeArrowheads="1"/>
          </p:cNvSpPr>
          <p:nvPr/>
        </p:nvSpPr>
        <p:spPr bwMode="auto">
          <a:xfrm>
            <a:off x="347663" y="406400"/>
            <a:ext cx="8448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
        <p:nvSpPr>
          <p:cNvPr id="14341" name="TextBox 2">
            <a:extLst>
              <a:ext uri="{FF2B5EF4-FFF2-40B4-BE49-F238E27FC236}">
                <a16:creationId xmlns:a16="http://schemas.microsoft.com/office/drawing/2014/main" id="{1EE8E548-D214-42F2-A133-A84549A194CD}"/>
              </a:ext>
            </a:extLst>
          </p:cNvPr>
          <p:cNvSpPr txBox="1">
            <a:spLocks noChangeArrowheads="1"/>
          </p:cNvSpPr>
          <p:nvPr/>
        </p:nvSpPr>
        <p:spPr bwMode="auto">
          <a:xfrm>
            <a:off x="461963" y="1239838"/>
            <a:ext cx="6223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t>Error detection technique.</a:t>
            </a:r>
          </a:p>
          <a:p>
            <a:pPr>
              <a:spcBef>
                <a:spcPct val="0"/>
              </a:spcBef>
              <a:buFontTx/>
              <a:buNone/>
            </a:pPr>
            <a:endParaRPr lang="en-US" altLang="en-US" sz="2000"/>
          </a:p>
          <a:p>
            <a:pPr>
              <a:spcBef>
                <a:spcPct val="0"/>
              </a:spcBef>
              <a:buFontTx/>
              <a:buNone/>
            </a:pPr>
            <a:endParaRPr lang="en-US" altLang="en-US" sz="2000"/>
          </a:p>
          <a:p>
            <a:pPr>
              <a:spcBef>
                <a:spcPct val="0"/>
              </a:spcBef>
              <a:buFontTx/>
              <a:buNone/>
            </a:pPr>
            <a:r>
              <a:rPr lang="en-US" altLang="en-US" sz="2000"/>
              <a:t>Used in network layer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24AC7F99-A1F9-449D-B63E-197B6B4B4D64}"/>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5363" name="Text Box 2">
            <a:extLst>
              <a:ext uri="{FF2B5EF4-FFF2-40B4-BE49-F238E27FC236}">
                <a16:creationId xmlns:a16="http://schemas.microsoft.com/office/drawing/2014/main" id="{A319CE2D-5A1F-42CE-A940-689482098905}"/>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5364" name="Rectangle 2">
            <a:extLst>
              <a:ext uri="{FF2B5EF4-FFF2-40B4-BE49-F238E27FC236}">
                <a16:creationId xmlns:a16="http://schemas.microsoft.com/office/drawing/2014/main" id="{973D4139-ED39-49BE-8FA5-D242E081365E}"/>
              </a:ext>
            </a:extLst>
          </p:cNvPr>
          <p:cNvSpPr>
            <a:spLocks noChangeArrowheads="1"/>
          </p:cNvSpPr>
          <p:nvPr/>
        </p:nvSpPr>
        <p:spPr bwMode="auto">
          <a:xfrm>
            <a:off x="347663" y="406400"/>
            <a:ext cx="8448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pic>
        <p:nvPicPr>
          <p:cNvPr id="15365" name="Picture 1">
            <a:extLst>
              <a:ext uri="{FF2B5EF4-FFF2-40B4-BE49-F238E27FC236}">
                <a16:creationId xmlns:a16="http://schemas.microsoft.com/office/drawing/2014/main" id="{99D09AB8-D33C-46DB-8C19-D6C95760B3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547813"/>
            <a:ext cx="7324725"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FFD183EB-1F86-4F1C-B7B4-745C08872809}"/>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6387" name="Text Box 2">
            <a:extLst>
              <a:ext uri="{FF2B5EF4-FFF2-40B4-BE49-F238E27FC236}">
                <a16:creationId xmlns:a16="http://schemas.microsoft.com/office/drawing/2014/main" id="{C27CC6A2-A7AD-4A1E-8BC1-584A6F5903D6}"/>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6388" name="Rectangle 2">
            <a:extLst>
              <a:ext uri="{FF2B5EF4-FFF2-40B4-BE49-F238E27FC236}">
                <a16:creationId xmlns:a16="http://schemas.microsoft.com/office/drawing/2014/main" id="{F2077DA5-BB44-40DF-97BF-8CEB90E59DDE}"/>
              </a:ext>
            </a:extLst>
          </p:cNvPr>
          <p:cNvSpPr>
            <a:spLocks noChangeArrowheads="1"/>
          </p:cNvSpPr>
          <p:nvPr/>
        </p:nvSpPr>
        <p:spPr bwMode="auto">
          <a:xfrm>
            <a:off x="347663" y="406400"/>
            <a:ext cx="8448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
        <p:nvSpPr>
          <p:cNvPr id="16389" name="TextBox 2">
            <a:extLst>
              <a:ext uri="{FF2B5EF4-FFF2-40B4-BE49-F238E27FC236}">
                <a16:creationId xmlns:a16="http://schemas.microsoft.com/office/drawing/2014/main" id="{C6E48B27-7B07-481C-8160-4A236E1FAB14}"/>
              </a:ext>
            </a:extLst>
          </p:cNvPr>
          <p:cNvSpPr txBox="1">
            <a:spLocks noChangeArrowheads="1"/>
          </p:cNvSpPr>
          <p:nvPr/>
        </p:nvSpPr>
        <p:spPr bwMode="auto">
          <a:xfrm>
            <a:off x="347663" y="1316038"/>
            <a:ext cx="8448675"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t>At the source the message is divided into m bit units.</a:t>
            </a:r>
          </a:p>
          <a:p>
            <a:pPr algn="just">
              <a:spcBef>
                <a:spcPct val="0"/>
              </a:spcBef>
            </a:pPr>
            <a:endParaRPr lang="en-US" altLang="en-US" sz="1800"/>
          </a:p>
          <a:p>
            <a:pPr algn="just">
              <a:spcBef>
                <a:spcPct val="0"/>
              </a:spcBef>
            </a:pPr>
            <a:endParaRPr lang="en-US" altLang="en-US" sz="1800"/>
          </a:p>
          <a:p>
            <a:pPr algn="just">
              <a:spcBef>
                <a:spcPct val="0"/>
              </a:spcBef>
            </a:pPr>
            <a:r>
              <a:rPr lang="en-US" altLang="en-US" sz="1800"/>
              <a:t>Generator creates an extra m-bit (checksum), which is sent with the message.</a:t>
            </a:r>
          </a:p>
          <a:p>
            <a:pPr algn="just">
              <a:spcBef>
                <a:spcPct val="0"/>
              </a:spcBef>
            </a:pPr>
            <a:endParaRPr lang="en-US" altLang="en-US" sz="1800"/>
          </a:p>
          <a:p>
            <a:pPr algn="just">
              <a:spcBef>
                <a:spcPct val="0"/>
              </a:spcBef>
            </a:pPr>
            <a:endParaRPr lang="en-US" altLang="en-US" sz="1800"/>
          </a:p>
          <a:p>
            <a:pPr algn="just">
              <a:spcBef>
                <a:spcPct val="0"/>
              </a:spcBef>
            </a:pPr>
            <a:r>
              <a:rPr lang="en-US" altLang="en-US" sz="1800"/>
              <a:t>At the destination, the checker creates a new checksum from the combination of the message and sent checksum.</a:t>
            </a:r>
          </a:p>
          <a:p>
            <a:pPr algn="just">
              <a:spcBef>
                <a:spcPct val="0"/>
              </a:spcBef>
            </a:pPr>
            <a:endParaRPr lang="en-US" altLang="en-US" sz="1800"/>
          </a:p>
          <a:p>
            <a:pPr algn="just">
              <a:spcBef>
                <a:spcPct val="0"/>
              </a:spcBef>
            </a:pPr>
            <a:endParaRPr lang="en-US" altLang="en-US" sz="1800"/>
          </a:p>
          <a:p>
            <a:pPr algn="just">
              <a:spcBef>
                <a:spcPct val="0"/>
              </a:spcBef>
            </a:pPr>
            <a:r>
              <a:rPr lang="en-US" altLang="en-US" sz="1800"/>
              <a:t>If the new checksum is all 0s, the message is accepted; otherwise, the message is discarded.</a:t>
            </a:r>
          </a:p>
          <a:p>
            <a:pPr>
              <a:spcBef>
                <a:spcPct val="0"/>
              </a:spcBef>
            </a:pPr>
            <a:endParaRPr lang="en-US"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EDA009D9-88DF-47A0-A8BF-4859AD6AFDAD}"/>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7411" name="Text Box 2">
            <a:extLst>
              <a:ext uri="{FF2B5EF4-FFF2-40B4-BE49-F238E27FC236}">
                <a16:creationId xmlns:a16="http://schemas.microsoft.com/office/drawing/2014/main" id="{E6578F65-1175-4ABF-8256-8861D89EA584}"/>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7412" name="Rectangle 1">
            <a:extLst>
              <a:ext uri="{FF2B5EF4-FFF2-40B4-BE49-F238E27FC236}">
                <a16:creationId xmlns:a16="http://schemas.microsoft.com/office/drawing/2014/main" id="{BE7B8638-309D-4F8B-B523-434B897EDACB}"/>
              </a:ext>
            </a:extLst>
          </p:cNvPr>
          <p:cNvSpPr>
            <a:spLocks noChangeArrowheads="1"/>
          </p:cNvSpPr>
          <p:nvPr/>
        </p:nvSpPr>
        <p:spPr bwMode="auto">
          <a:xfrm>
            <a:off x="363538" y="1941513"/>
            <a:ext cx="844867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2000">
                <a:cs typeface="Times New Roman" panose="02020603050405020304" pitchFamily="18" charset="0"/>
              </a:rPr>
              <a:t>Sending  </a:t>
            </a:r>
            <a:r>
              <a:rPr lang="en-US" altLang="en-US" sz="2000">
                <a:solidFill>
                  <a:srgbClr val="FF0000"/>
                </a:solidFill>
                <a:cs typeface="Times New Roman" panose="02020603050405020304" pitchFamily="18" charset="0"/>
              </a:rPr>
              <a:t>five 4-bit numbers  </a:t>
            </a:r>
            <a:r>
              <a:rPr lang="en-US" altLang="en-US" sz="2000">
                <a:cs typeface="Times New Roman" panose="02020603050405020304" pitchFamily="18" charset="0"/>
              </a:rPr>
              <a:t>to a destination. </a:t>
            </a:r>
          </a:p>
          <a:p>
            <a:pPr algn="just">
              <a:spcBef>
                <a:spcPct val="0"/>
              </a:spcBef>
            </a:pPr>
            <a:endParaRPr lang="en-US" altLang="en-US" sz="2000">
              <a:cs typeface="Times New Roman" panose="02020603050405020304" pitchFamily="18" charset="0"/>
            </a:endParaRPr>
          </a:p>
          <a:p>
            <a:pPr algn="just">
              <a:spcBef>
                <a:spcPct val="0"/>
              </a:spcBef>
            </a:pPr>
            <a:endParaRPr lang="en-US" altLang="en-US" sz="2000">
              <a:cs typeface="Times New Roman" panose="02020603050405020304" pitchFamily="18" charset="0"/>
            </a:endParaRPr>
          </a:p>
          <a:p>
            <a:pPr algn="just">
              <a:spcBef>
                <a:spcPct val="0"/>
              </a:spcBef>
            </a:pPr>
            <a:r>
              <a:rPr lang="en-US" altLang="en-US" sz="2000">
                <a:cs typeface="Times New Roman" panose="02020603050405020304" pitchFamily="18" charset="0"/>
              </a:rPr>
              <a:t>In addition, we send the sum of the numbers. </a:t>
            </a:r>
          </a:p>
          <a:p>
            <a:pPr algn="just">
              <a:spcBef>
                <a:spcPct val="0"/>
              </a:spcBef>
            </a:pPr>
            <a:endParaRPr lang="en-US" altLang="en-US" sz="2000">
              <a:cs typeface="Times New Roman" panose="02020603050405020304" pitchFamily="18" charset="0"/>
            </a:endParaRPr>
          </a:p>
          <a:p>
            <a:pPr algn="just">
              <a:spcBef>
                <a:spcPct val="0"/>
              </a:spcBef>
            </a:pPr>
            <a:endParaRPr lang="en-US" altLang="en-US" sz="2000">
              <a:cs typeface="Times New Roman" panose="02020603050405020304" pitchFamily="18" charset="0"/>
            </a:endParaRPr>
          </a:p>
          <a:p>
            <a:pPr algn="just">
              <a:spcBef>
                <a:spcPct val="0"/>
              </a:spcBef>
            </a:pPr>
            <a:r>
              <a:rPr lang="en-US" altLang="en-US" sz="2000">
                <a:cs typeface="Times New Roman" panose="02020603050405020304" pitchFamily="18" charset="0"/>
              </a:rPr>
              <a:t>if numbers are  </a:t>
            </a:r>
            <a:r>
              <a:rPr lang="en-US" altLang="en-US" sz="2000" b="1">
                <a:cs typeface="Times New Roman" panose="02020603050405020304" pitchFamily="18" charset="0"/>
              </a:rPr>
              <a:t>(7, 11, 12, 0, 6),  then </a:t>
            </a:r>
            <a:r>
              <a:rPr lang="en-US" altLang="en-US" sz="2000">
                <a:cs typeface="Times New Roman" panose="02020603050405020304" pitchFamily="18" charset="0"/>
              </a:rPr>
              <a:t>we </a:t>
            </a:r>
            <a:r>
              <a:rPr lang="en-US" altLang="en-US" sz="2000" b="1">
                <a:cs typeface="Times New Roman" panose="02020603050405020304" pitchFamily="18" charset="0"/>
              </a:rPr>
              <a:t>send (7, 11, 12, 0, 6, </a:t>
            </a:r>
            <a:r>
              <a:rPr lang="en-US" altLang="en-US" sz="2000" b="1">
                <a:solidFill>
                  <a:srgbClr val="FF0000"/>
                </a:solidFill>
                <a:cs typeface="Times New Roman" panose="02020603050405020304" pitchFamily="18" charset="0"/>
              </a:rPr>
              <a:t>36</a:t>
            </a:r>
            <a:r>
              <a:rPr lang="en-US" altLang="en-US" sz="2000" b="1">
                <a:cs typeface="Times New Roman" panose="02020603050405020304" pitchFamily="18" charset="0"/>
              </a:rPr>
              <a:t>)</a:t>
            </a:r>
            <a:r>
              <a:rPr lang="en-US" altLang="en-US" sz="2000">
                <a:cs typeface="Times New Roman" panose="02020603050405020304" pitchFamily="18" charset="0"/>
              </a:rPr>
              <a:t>.</a:t>
            </a:r>
          </a:p>
          <a:p>
            <a:pPr algn="just">
              <a:spcBef>
                <a:spcPct val="0"/>
              </a:spcBef>
            </a:pPr>
            <a:endParaRPr lang="en-US" altLang="en-US" sz="2000">
              <a:cs typeface="Times New Roman" panose="02020603050405020304" pitchFamily="18" charset="0"/>
            </a:endParaRPr>
          </a:p>
          <a:p>
            <a:pPr algn="just">
              <a:spcBef>
                <a:spcPct val="0"/>
              </a:spcBef>
            </a:pPr>
            <a:endParaRPr lang="en-US" altLang="en-US" sz="2000">
              <a:cs typeface="Times New Roman" panose="02020603050405020304" pitchFamily="18" charset="0"/>
            </a:endParaRPr>
          </a:p>
          <a:p>
            <a:pPr algn="just">
              <a:spcBef>
                <a:spcPct val="0"/>
              </a:spcBef>
            </a:pPr>
            <a:r>
              <a:rPr lang="en-US" altLang="en-US" sz="2000">
                <a:cs typeface="Times New Roman" panose="02020603050405020304" pitchFamily="18" charset="0"/>
              </a:rPr>
              <a:t>Receiver adds the 5 numbers and compares the result with the sum. </a:t>
            </a:r>
          </a:p>
        </p:txBody>
      </p:sp>
      <p:sp>
        <p:nvSpPr>
          <p:cNvPr id="17413" name="Rectangle 2">
            <a:extLst>
              <a:ext uri="{FF2B5EF4-FFF2-40B4-BE49-F238E27FC236}">
                <a16:creationId xmlns:a16="http://schemas.microsoft.com/office/drawing/2014/main" id="{52FC3B65-D84D-4399-9CD9-A494DC4585A5}"/>
              </a:ext>
            </a:extLst>
          </p:cNvPr>
          <p:cNvSpPr>
            <a:spLocks noChangeArrowheads="1"/>
          </p:cNvSpPr>
          <p:nvPr/>
        </p:nvSpPr>
        <p:spPr bwMode="auto">
          <a:xfrm>
            <a:off x="347663" y="406400"/>
            <a:ext cx="8448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EBE1D18F-7DBE-49D0-A5AA-D6E5C126509F}"/>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8435" name="Text Box 2">
            <a:extLst>
              <a:ext uri="{FF2B5EF4-FFF2-40B4-BE49-F238E27FC236}">
                <a16:creationId xmlns:a16="http://schemas.microsoft.com/office/drawing/2014/main" id="{D776109D-F3A4-4C4C-9310-AF663FD64B6B}"/>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2" name="Rectangle 1">
            <a:extLst>
              <a:ext uri="{FF2B5EF4-FFF2-40B4-BE49-F238E27FC236}">
                <a16:creationId xmlns:a16="http://schemas.microsoft.com/office/drawing/2014/main" id="{F9C4861F-1908-4252-8B76-D583DDAF61EB}"/>
              </a:ext>
            </a:extLst>
          </p:cNvPr>
          <p:cNvSpPr/>
          <p:nvPr/>
        </p:nvSpPr>
        <p:spPr>
          <a:xfrm>
            <a:off x="347663" y="1468438"/>
            <a:ext cx="8448675" cy="2862262"/>
          </a:xfrm>
          <a:prstGeom prst="rect">
            <a:avLst/>
          </a:prstGeom>
        </p:spPr>
        <p:txBody>
          <a:bodyPr>
            <a:spAutoFit/>
          </a:bodyPr>
          <a:lstStyle/>
          <a:p>
            <a:pPr algn="just">
              <a:defRPr/>
            </a:pPr>
            <a:r>
              <a:rPr lang="en-US" sz="1800" dirty="0">
                <a:cs typeface="Times New Roman" panose="02020603050405020304" pitchFamily="18" charset="0"/>
              </a:rPr>
              <a:t>To make the </a:t>
            </a:r>
            <a:r>
              <a:rPr lang="en-US" sz="1800" dirty="0">
                <a:solidFill>
                  <a:srgbClr val="FF0000"/>
                </a:solidFill>
                <a:cs typeface="Times New Roman" panose="02020603050405020304" pitchFamily="18" charset="0"/>
              </a:rPr>
              <a:t>job of the receiver easier</a:t>
            </a:r>
          </a:p>
          <a:p>
            <a:pPr algn="just">
              <a:defRPr/>
            </a:pPr>
            <a:endParaRPr lang="en-US" sz="1800" dirty="0">
              <a:cs typeface="Times New Roman" panose="02020603050405020304" pitchFamily="18" charset="0"/>
            </a:endParaRPr>
          </a:p>
          <a:p>
            <a:pPr marL="285750" indent="-285750" algn="just">
              <a:buFont typeface="Arial" panose="020B0604020202020204" pitchFamily="34" charset="0"/>
              <a:buChar char="•"/>
              <a:defRPr/>
            </a:pPr>
            <a:r>
              <a:rPr lang="en-US" sz="1800" dirty="0">
                <a:cs typeface="Times New Roman" panose="02020603050405020304" pitchFamily="18" charset="0"/>
              </a:rPr>
              <a:t>      Send the negative (complement) of the sum, called the </a:t>
            </a:r>
            <a:r>
              <a:rPr lang="en-US" sz="1800" dirty="0">
                <a:solidFill>
                  <a:srgbClr val="FF0000"/>
                </a:solidFill>
                <a:cs typeface="Times New Roman" panose="02020603050405020304" pitchFamily="18" charset="0"/>
              </a:rPr>
              <a:t>checksum</a:t>
            </a:r>
            <a:r>
              <a:rPr lang="en-US" sz="1800" dirty="0">
                <a:cs typeface="Times New Roman" panose="02020603050405020304" pitchFamily="18" charset="0"/>
              </a:rPr>
              <a:t>. </a:t>
            </a:r>
          </a:p>
          <a:p>
            <a:pPr marL="285750" indent="-285750" algn="just">
              <a:buFont typeface="Arial" panose="020B0604020202020204" pitchFamily="34" charset="0"/>
              <a:buChar char="•"/>
              <a:defRPr/>
            </a:pPr>
            <a:endParaRPr lang="en-US" sz="1800" dirty="0">
              <a:cs typeface="Times New Roman" panose="02020603050405020304" pitchFamily="18" charset="0"/>
            </a:endParaRPr>
          </a:p>
          <a:p>
            <a:pPr marL="285750" indent="-285750" algn="just">
              <a:buFont typeface="Arial" panose="020B0604020202020204" pitchFamily="34" charset="0"/>
              <a:buChar char="•"/>
              <a:defRPr/>
            </a:pPr>
            <a:r>
              <a:rPr lang="en-US" sz="1800" dirty="0">
                <a:cs typeface="Times New Roman" panose="02020603050405020304" pitchFamily="18" charset="0"/>
              </a:rPr>
              <a:t>     send (7, 11, 12, 0, 6, </a:t>
            </a:r>
            <a:r>
              <a:rPr lang="en-US" sz="1800" dirty="0">
                <a:solidFill>
                  <a:srgbClr val="FF0000"/>
                </a:solidFill>
                <a:cs typeface="Times New Roman" panose="02020603050405020304" pitchFamily="18" charset="0"/>
              </a:rPr>
              <a:t>−36</a:t>
            </a:r>
            <a:r>
              <a:rPr lang="en-US" sz="1800" dirty="0">
                <a:cs typeface="Times New Roman" panose="02020603050405020304" pitchFamily="18" charset="0"/>
              </a:rPr>
              <a:t>). </a:t>
            </a:r>
          </a:p>
          <a:p>
            <a:pPr marL="285750" indent="-285750" algn="just">
              <a:buFont typeface="Arial" panose="020B0604020202020204" pitchFamily="34" charset="0"/>
              <a:buChar char="•"/>
              <a:defRPr/>
            </a:pPr>
            <a:endParaRPr lang="en-US" sz="1800" dirty="0">
              <a:cs typeface="Times New Roman" panose="02020603050405020304" pitchFamily="18" charset="0"/>
            </a:endParaRPr>
          </a:p>
          <a:p>
            <a:pPr marL="285750" indent="-285750" algn="just">
              <a:buFont typeface="Arial" panose="020B0604020202020204" pitchFamily="34" charset="0"/>
              <a:buChar char="•"/>
              <a:defRPr/>
            </a:pPr>
            <a:r>
              <a:rPr lang="en-US" sz="1800" dirty="0">
                <a:cs typeface="Times New Roman" panose="02020603050405020304" pitchFamily="18" charset="0"/>
              </a:rPr>
              <a:t>     The receiver can add all the numbers received (including the checksum). </a:t>
            </a:r>
          </a:p>
          <a:p>
            <a:pPr marL="285750" indent="-285750" algn="just">
              <a:buFont typeface="Arial" panose="020B0604020202020204" pitchFamily="34" charset="0"/>
              <a:buChar char="•"/>
              <a:defRPr/>
            </a:pPr>
            <a:endParaRPr lang="en-US" sz="1800" dirty="0">
              <a:cs typeface="Times New Roman" panose="02020603050405020304" pitchFamily="18" charset="0"/>
            </a:endParaRPr>
          </a:p>
          <a:p>
            <a:pPr marL="285750" indent="-285750" algn="just">
              <a:buFont typeface="Arial" panose="020B0604020202020204" pitchFamily="34" charset="0"/>
              <a:buChar char="•"/>
              <a:defRPr/>
            </a:pPr>
            <a:endParaRPr lang="en-US" sz="1800" dirty="0">
              <a:cs typeface="Times New Roman" panose="02020603050405020304" pitchFamily="18" charset="0"/>
            </a:endParaRPr>
          </a:p>
          <a:p>
            <a:pPr marL="285750" indent="-285750" algn="just">
              <a:buFont typeface="Arial" panose="020B0604020202020204" pitchFamily="34" charset="0"/>
              <a:buChar char="•"/>
              <a:defRPr/>
            </a:pPr>
            <a:r>
              <a:rPr lang="en-US" sz="1800" dirty="0">
                <a:solidFill>
                  <a:srgbClr val="FF0000"/>
                </a:solidFill>
                <a:cs typeface="Times New Roman" panose="02020603050405020304" pitchFamily="18" charset="0"/>
              </a:rPr>
              <a:t>    If the result is 0</a:t>
            </a:r>
            <a:r>
              <a:rPr lang="en-US" sz="1800" dirty="0">
                <a:cs typeface="Times New Roman" panose="02020603050405020304" pitchFamily="18" charset="0"/>
              </a:rPr>
              <a:t>, it assumes no error; otherwise.</a:t>
            </a:r>
          </a:p>
        </p:txBody>
      </p:sp>
      <p:sp>
        <p:nvSpPr>
          <p:cNvPr id="18437" name="Rectangle 2">
            <a:extLst>
              <a:ext uri="{FF2B5EF4-FFF2-40B4-BE49-F238E27FC236}">
                <a16:creationId xmlns:a16="http://schemas.microsoft.com/office/drawing/2014/main" id="{039D4B06-9511-4C2B-AEAD-FFB87C0E1A2D}"/>
              </a:ext>
            </a:extLst>
          </p:cNvPr>
          <p:cNvSpPr>
            <a:spLocks noChangeArrowheads="1"/>
          </p:cNvSpPr>
          <p:nvPr/>
        </p:nvSpPr>
        <p:spPr bwMode="auto">
          <a:xfrm>
            <a:off x="347663" y="406400"/>
            <a:ext cx="8448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B11E05A4-2B54-439C-A36B-6EA534EC975D}"/>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9459" name="Text Box 2">
            <a:extLst>
              <a:ext uri="{FF2B5EF4-FFF2-40B4-BE49-F238E27FC236}">
                <a16:creationId xmlns:a16="http://schemas.microsoft.com/office/drawing/2014/main" id="{F0E27350-864B-4FF6-A52F-712715912A97}"/>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9460" name="Rectangle 23">
            <a:extLst>
              <a:ext uri="{FF2B5EF4-FFF2-40B4-BE49-F238E27FC236}">
                <a16:creationId xmlns:a16="http://schemas.microsoft.com/office/drawing/2014/main" id="{DB7CCDAB-9770-473F-BB5D-6E1DB0FEA835}"/>
              </a:ext>
            </a:extLst>
          </p:cNvPr>
          <p:cNvSpPr>
            <a:spLocks/>
          </p:cNvSpPr>
          <p:nvPr/>
        </p:nvSpPr>
        <p:spPr bwMode="auto">
          <a:xfrm>
            <a:off x="461963" y="3259138"/>
            <a:ext cx="804227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2000">
                <a:cs typeface="Arial" panose="020B0604020202020204" pitchFamily="34" charset="0"/>
              </a:rPr>
              <a:t>If the number has more than </a:t>
            </a:r>
            <a:r>
              <a:rPr lang="en-US" altLang="en-US" sz="2000">
                <a:solidFill>
                  <a:srgbClr val="FF0000"/>
                </a:solidFill>
                <a:cs typeface="Arial" panose="020B0604020202020204" pitchFamily="34" charset="0"/>
              </a:rPr>
              <a:t>m</a:t>
            </a:r>
            <a:r>
              <a:rPr lang="en-US" altLang="en-US" sz="2000">
                <a:cs typeface="Arial" panose="020B0604020202020204" pitchFamily="34" charset="0"/>
              </a:rPr>
              <a:t> bits, the extra leftmost bits need to be added to the </a:t>
            </a:r>
            <a:r>
              <a:rPr lang="en-US" altLang="en-US" sz="2000">
                <a:solidFill>
                  <a:srgbClr val="FF0000"/>
                </a:solidFill>
                <a:cs typeface="Arial" panose="020B0604020202020204" pitchFamily="34" charset="0"/>
              </a:rPr>
              <a:t>m</a:t>
            </a:r>
            <a:r>
              <a:rPr lang="en-US" altLang="en-US" sz="2000">
                <a:cs typeface="Arial" panose="020B0604020202020204" pitchFamily="34" charset="0"/>
              </a:rPr>
              <a:t> rightmost bits (wrapping)</a:t>
            </a:r>
          </a:p>
        </p:txBody>
      </p:sp>
      <p:sp>
        <p:nvSpPr>
          <p:cNvPr id="19461" name="Rectangle 2">
            <a:extLst>
              <a:ext uri="{FF2B5EF4-FFF2-40B4-BE49-F238E27FC236}">
                <a16:creationId xmlns:a16="http://schemas.microsoft.com/office/drawing/2014/main" id="{C89E234F-4C0D-4225-A7C0-950E8F19271E}"/>
              </a:ext>
            </a:extLst>
          </p:cNvPr>
          <p:cNvSpPr>
            <a:spLocks noChangeArrowheads="1"/>
          </p:cNvSpPr>
          <p:nvPr/>
        </p:nvSpPr>
        <p:spPr bwMode="auto">
          <a:xfrm>
            <a:off x="347663" y="406400"/>
            <a:ext cx="2535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
        <p:nvSpPr>
          <p:cNvPr id="8" name="Rectangle 23">
            <a:extLst>
              <a:ext uri="{FF2B5EF4-FFF2-40B4-BE49-F238E27FC236}">
                <a16:creationId xmlns:a16="http://schemas.microsoft.com/office/drawing/2014/main" id="{0C412C0C-A8F2-427F-A07D-2504D3F1C621}"/>
              </a:ext>
            </a:extLst>
          </p:cNvPr>
          <p:cNvSpPr>
            <a:spLocks/>
          </p:cNvSpPr>
          <p:nvPr/>
        </p:nvSpPr>
        <p:spPr bwMode="auto">
          <a:xfrm>
            <a:off x="466725" y="1163638"/>
            <a:ext cx="802322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defRPr/>
            </a:pPr>
            <a:r>
              <a:rPr lang="en-US" sz="2000" dirty="0">
                <a:solidFill>
                  <a:srgbClr val="FF0000"/>
                </a:solidFill>
                <a:latin typeface="+mn-lt"/>
                <a:cs typeface="Times New Roman" panose="02020603050405020304" pitchFamily="18" charset="0"/>
              </a:rPr>
              <a:t>one’s complement arithmetic : </a:t>
            </a:r>
            <a:r>
              <a:rPr lang="en-US" sz="2000" dirty="0">
                <a:latin typeface="+mn-lt"/>
                <a:cs typeface="Times New Roman" panose="02020603050405020304" pitchFamily="18" charset="0"/>
              </a:rPr>
              <a:t>we can represent unsigned  numbers between </a:t>
            </a:r>
            <a:r>
              <a:rPr lang="en-US" sz="2000" dirty="0">
                <a:solidFill>
                  <a:srgbClr val="FF0000"/>
                </a:solidFill>
                <a:latin typeface="+mn-lt"/>
                <a:cs typeface="Times New Roman" panose="02020603050405020304" pitchFamily="18" charset="0"/>
              </a:rPr>
              <a:t>0</a:t>
            </a:r>
            <a:r>
              <a:rPr lang="en-US" sz="2000" dirty="0">
                <a:latin typeface="+mn-lt"/>
                <a:cs typeface="Times New Roman" panose="02020603050405020304" pitchFamily="18" charset="0"/>
              </a:rPr>
              <a:t> and </a:t>
            </a:r>
            <a:r>
              <a:rPr lang="en-US" sz="2000" dirty="0">
                <a:solidFill>
                  <a:srgbClr val="FF0000"/>
                </a:solidFill>
                <a:latin typeface="+mn-lt"/>
                <a:cs typeface="Times New Roman" panose="02020603050405020304" pitchFamily="18" charset="0"/>
              </a:rPr>
              <a:t>2</a:t>
            </a:r>
            <a:r>
              <a:rPr lang="en-US" sz="2000" baseline="30000" dirty="0">
                <a:solidFill>
                  <a:srgbClr val="FF0000"/>
                </a:solidFill>
                <a:latin typeface="+mn-lt"/>
                <a:cs typeface="Times New Roman" panose="02020603050405020304" pitchFamily="18" charset="0"/>
              </a:rPr>
              <a:t>m</a:t>
            </a:r>
            <a:r>
              <a:rPr lang="en-US" sz="2000" dirty="0">
                <a:solidFill>
                  <a:srgbClr val="FF0000"/>
                </a:solidFill>
                <a:latin typeface="+mn-lt"/>
                <a:cs typeface="Times New Roman" panose="02020603050405020304" pitchFamily="18" charset="0"/>
              </a:rPr>
              <a:t> – 1 </a:t>
            </a:r>
            <a:r>
              <a:rPr lang="en-US" sz="2000" dirty="0">
                <a:latin typeface="+mn-lt"/>
                <a:cs typeface="Times New Roman" panose="02020603050405020304" pitchFamily="18" charset="0"/>
              </a:rPr>
              <a:t>using only </a:t>
            </a:r>
            <a:r>
              <a:rPr lang="en-US" sz="2000" dirty="0">
                <a:solidFill>
                  <a:srgbClr val="FF0000"/>
                </a:solidFill>
                <a:latin typeface="+mn-lt"/>
                <a:cs typeface="Times New Roman" panose="02020603050405020304" pitchFamily="18" charset="0"/>
              </a:rPr>
              <a:t>m</a:t>
            </a:r>
            <a:r>
              <a:rPr lang="en-US" sz="2000" dirty="0">
                <a:latin typeface="+mn-lt"/>
                <a:cs typeface="Times New Roman" panose="02020603050405020304" pitchFamily="18" charset="0"/>
              </a:rPr>
              <a:t> bits.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9C594116-E51C-408E-BF20-49C6BD6B3A94}"/>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0483" name="Text Box 2">
            <a:extLst>
              <a:ext uri="{FF2B5EF4-FFF2-40B4-BE49-F238E27FC236}">
                <a16:creationId xmlns:a16="http://schemas.microsoft.com/office/drawing/2014/main" id="{DEC250F0-08DE-4D69-82AA-9C8F44214ED8}"/>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8437" name="Rectangle 23">
            <a:extLst>
              <a:ext uri="{FF2B5EF4-FFF2-40B4-BE49-F238E27FC236}">
                <a16:creationId xmlns:a16="http://schemas.microsoft.com/office/drawing/2014/main" id="{756AF4DB-BB2F-4E55-AA78-83526A3802DA}"/>
              </a:ext>
            </a:extLst>
          </p:cNvPr>
          <p:cNvSpPr>
            <a:spLocks/>
          </p:cNvSpPr>
          <p:nvPr/>
        </p:nvSpPr>
        <p:spPr bwMode="auto">
          <a:xfrm>
            <a:off x="355600" y="1435100"/>
            <a:ext cx="856773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defRPr/>
            </a:pPr>
            <a:r>
              <a:rPr lang="en-US" sz="1800" dirty="0">
                <a:latin typeface="+mn-lt"/>
                <a:cs typeface="Times New Roman" panose="02020603050405020304" pitchFamily="18" charset="0"/>
              </a:rPr>
              <a:t>Representing 21 in </a:t>
            </a:r>
            <a:r>
              <a:rPr lang="en-US" sz="1800" dirty="0">
                <a:solidFill>
                  <a:srgbClr val="FF0000"/>
                </a:solidFill>
                <a:latin typeface="+mn-lt"/>
                <a:cs typeface="Times New Roman" panose="02020603050405020304" pitchFamily="18" charset="0"/>
              </a:rPr>
              <a:t>one’s complement arithmetic</a:t>
            </a:r>
            <a:r>
              <a:rPr lang="en-US" sz="1800" dirty="0">
                <a:latin typeface="+mn-lt"/>
                <a:cs typeface="Times New Roman" panose="02020603050405020304" pitchFamily="18" charset="0"/>
              </a:rPr>
              <a:t> using only four bits</a:t>
            </a:r>
          </a:p>
        </p:txBody>
      </p:sp>
      <p:sp>
        <p:nvSpPr>
          <p:cNvPr id="18438" name="Rectangle 24">
            <a:extLst>
              <a:ext uri="{FF2B5EF4-FFF2-40B4-BE49-F238E27FC236}">
                <a16:creationId xmlns:a16="http://schemas.microsoft.com/office/drawing/2014/main" id="{4CB36484-9358-4CBE-83D8-748A15A9BEB1}"/>
              </a:ext>
            </a:extLst>
          </p:cNvPr>
          <p:cNvSpPr>
            <a:spLocks/>
          </p:cNvSpPr>
          <p:nvPr/>
        </p:nvSpPr>
        <p:spPr bwMode="auto">
          <a:xfrm>
            <a:off x="457200" y="2571750"/>
            <a:ext cx="6918325"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defRPr/>
            </a:pPr>
            <a:r>
              <a:rPr lang="en-US" sz="2000" dirty="0">
                <a:solidFill>
                  <a:srgbClr val="FF0000"/>
                </a:solidFill>
                <a:latin typeface="+mn-lt"/>
                <a:cs typeface="Times New Roman" panose="02020603050405020304" pitchFamily="18" charset="0"/>
              </a:rPr>
              <a:t>Solution</a:t>
            </a:r>
          </a:p>
          <a:p>
            <a:pPr algn="just">
              <a:spcBef>
                <a:spcPct val="0"/>
              </a:spcBef>
              <a:buFontTx/>
              <a:buNone/>
              <a:defRPr/>
            </a:pPr>
            <a:endParaRPr lang="en-US" sz="2000" dirty="0">
              <a:solidFill>
                <a:srgbClr val="FF0000"/>
              </a:solidFill>
              <a:latin typeface="+mn-lt"/>
              <a:cs typeface="Times New Roman" panose="02020603050405020304" pitchFamily="18" charset="0"/>
            </a:endParaRPr>
          </a:p>
          <a:p>
            <a:pPr algn="just">
              <a:spcBef>
                <a:spcPct val="0"/>
              </a:spcBef>
              <a:buFontTx/>
              <a:buNone/>
              <a:defRPr/>
            </a:pPr>
            <a:r>
              <a:rPr lang="en-US" sz="1800" dirty="0">
                <a:latin typeface="+mn-lt"/>
                <a:cs typeface="Times" panose="02020603050405020304" pitchFamily="18" charset="0"/>
                <a:sym typeface="Times" panose="02020603050405020304" pitchFamily="18" charset="0"/>
              </a:rPr>
              <a:t>21 in binary is 10101 (it needs five bits). </a:t>
            </a:r>
          </a:p>
          <a:p>
            <a:pPr algn="just">
              <a:spcBef>
                <a:spcPct val="0"/>
              </a:spcBef>
              <a:buFontTx/>
              <a:buNone/>
              <a:defRPr/>
            </a:pPr>
            <a:endParaRPr lang="en-US" sz="1800" dirty="0">
              <a:latin typeface="+mn-lt"/>
              <a:cs typeface="Times" panose="02020603050405020304" pitchFamily="18" charset="0"/>
              <a:sym typeface="Times" panose="02020603050405020304" pitchFamily="18" charset="0"/>
            </a:endParaRPr>
          </a:p>
          <a:p>
            <a:pPr algn="just">
              <a:spcBef>
                <a:spcPct val="0"/>
              </a:spcBef>
              <a:buFontTx/>
              <a:buNone/>
              <a:defRPr/>
            </a:pPr>
            <a:r>
              <a:rPr lang="en-US" sz="1800" dirty="0">
                <a:latin typeface="+mn-lt"/>
                <a:cs typeface="Times" panose="02020603050405020304" pitchFamily="18" charset="0"/>
                <a:sym typeface="Times" panose="02020603050405020304" pitchFamily="18" charset="0"/>
              </a:rPr>
              <a:t>wrap the leftmost bit and add it to the four rightmost bits. </a:t>
            </a:r>
          </a:p>
          <a:p>
            <a:pPr algn="just">
              <a:spcBef>
                <a:spcPct val="0"/>
              </a:spcBef>
              <a:buFontTx/>
              <a:buNone/>
              <a:defRPr/>
            </a:pPr>
            <a:endParaRPr lang="en-US" sz="1800" dirty="0">
              <a:latin typeface="+mn-lt"/>
              <a:cs typeface="Times" panose="02020603050405020304" pitchFamily="18" charset="0"/>
              <a:sym typeface="Times" panose="02020603050405020304" pitchFamily="18" charset="0"/>
            </a:endParaRPr>
          </a:p>
          <a:p>
            <a:pPr algn="just">
              <a:spcBef>
                <a:spcPct val="0"/>
              </a:spcBef>
              <a:buFontTx/>
              <a:buNone/>
              <a:defRPr/>
            </a:pPr>
            <a:r>
              <a:rPr lang="en-US" sz="1800" dirty="0">
                <a:latin typeface="+mn-lt"/>
                <a:cs typeface="Times" panose="02020603050405020304" pitchFamily="18" charset="0"/>
                <a:sym typeface="Times" panose="02020603050405020304" pitchFamily="18" charset="0"/>
              </a:rPr>
              <a:t>(0101 + 1) = 0110 or </a:t>
            </a:r>
            <a:r>
              <a:rPr lang="en-US" sz="1800" dirty="0">
                <a:solidFill>
                  <a:srgbClr val="FF0000"/>
                </a:solidFill>
                <a:latin typeface="+mn-lt"/>
                <a:cs typeface="Times" panose="02020603050405020304" pitchFamily="18" charset="0"/>
                <a:sym typeface="Times" panose="02020603050405020304" pitchFamily="18" charset="0"/>
              </a:rPr>
              <a:t>6</a:t>
            </a:r>
            <a:r>
              <a:rPr lang="en-US" sz="2400" dirty="0">
                <a:latin typeface="+mn-lt"/>
                <a:cs typeface="Times" panose="02020603050405020304" pitchFamily="18" charset="0"/>
                <a:sym typeface="Times" panose="02020603050405020304" pitchFamily="18" charset="0"/>
              </a:rPr>
              <a:t>.</a:t>
            </a:r>
          </a:p>
        </p:txBody>
      </p:sp>
      <p:sp>
        <p:nvSpPr>
          <p:cNvPr id="20486" name="Rectangle 2">
            <a:extLst>
              <a:ext uri="{FF2B5EF4-FFF2-40B4-BE49-F238E27FC236}">
                <a16:creationId xmlns:a16="http://schemas.microsoft.com/office/drawing/2014/main" id="{1450E68B-38FF-4824-B0D7-6D02ED2EC1A7}"/>
              </a:ext>
            </a:extLst>
          </p:cNvPr>
          <p:cNvSpPr>
            <a:spLocks noChangeArrowheads="1"/>
          </p:cNvSpPr>
          <p:nvPr/>
        </p:nvSpPr>
        <p:spPr bwMode="auto">
          <a:xfrm>
            <a:off x="347663" y="406400"/>
            <a:ext cx="2535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2E0DCEAF-640B-4759-84CB-28326BCCBF01}"/>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1507" name="Text Box 2">
            <a:extLst>
              <a:ext uri="{FF2B5EF4-FFF2-40B4-BE49-F238E27FC236}">
                <a16:creationId xmlns:a16="http://schemas.microsoft.com/office/drawing/2014/main" id="{1E92F8C8-C738-40A7-BDAC-C6C284634F5C}"/>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9461" name="Rectangle 23">
            <a:extLst>
              <a:ext uri="{FF2B5EF4-FFF2-40B4-BE49-F238E27FC236}">
                <a16:creationId xmlns:a16="http://schemas.microsoft.com/office/drawing/2014/main" id="{4D7F72A6-8783-4772-9D7F-A0DEA16F1387}"/>
              </a:ext>
            </a:extLst>
          </p:cNvPr>
          <p:cNvSpPr>
            <a:spLocks/>
          </p:cNvSpPr>
          <p:nvPr/>
        </p:nvSpPr>
        <p:spPr bwMode="auto">
          <a:xfrm>
            <a:off x="347663" y="1316038"/>
            <a:ext cx="8294687"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82588" indent="-342900" algn="just">
              <a:spcBef>
                <a:spcPct val="0"/>
              </a:spcBef>
              <a:defRPr/>
            </a:pPr>
            <a:r>
              <a:rPr lang="en-US" sz="1800" dirty="0">
                <a:solidFill>
                  <a:srgbClr val="FF0000"/>
                </a:solidFill>
                <a:latin typeface="+mn-lt"/>
                <a:cs typeface="Times New Roman" panose="02020603050405020304" pitchFamily="18" charset="0"/>
              </a:rPr>
              <a:t>Redoing previous example using one’s complement arithmetic. </a:t>
            </a:r>
          </a:p>
          <a:p>
            <a:pPr marL="382588" indent="-342900" algn="just">
              <a:spcBef>
                <a:spcPct val="0"/>
              </a:spcBef>
              <a:defRPr/>
            </a:pPr>
            <a:endParaRPr lang="en-US" sz="1800" dirty="0">
              <a:solidFill>
                <a:srgbClr val="FF0000"/>
              </a:solidFill>
              <a:latin typeface="+mn-lt"/>
              <a:cs typeface="Times New Roman" panose="02020603050405020304" pitchFamily="18" charset="0"/>
            </a:endParaRPr>
          </a:p>
          <a:p>
            <a:pPr marL="382588" indent="-342900" algn="just">
              <a:spcBef>
                <a:spcPct val="0"/>
              </a:spcBef>
              <a:defRPr/>
            </a:pPr>
            <a:endParaRPr lang="en-US" sz="1800" dirty="0">
              <a:latin typeface="+mn-lt"/>
              <a:cs typeface="Times New Roman" panose="02020603050405020304" pitchFamily="18" charset="0"/>
            </a:endParaRPr>
          </a:p>
          <a:p>
            <a:pPr marL="382588" indent="-342900" algn="just">
              <a:spcBef>
                <a:spcPct val="0"/>
              </a:spcBef>
              <a:defRPr/>
            </a:pPr>
            <a:r>
              <a:rPr lang="en-US" sz="1800" dirty="0">
                <a:latin typeface="+mn-lt"/>
                <a:cs typeface="Times New Roman" panose="02020603050405020304" pitchFamily="18" charset="0"/>
              </a:rPr>
              <a:t>Sender initializes the checksum to 0 and adds all data items and the checksum. The result is 36. </a:t>
            </a:r>
          </a:p>
          <a:p>
            <a:pPr marL="382588" indent="-342900" algn="just">
              <a:spcBef>
                <a:spcPct val="0"/>
              </a:spcBef>
              <a:defRPr/>
            </a:pPr>
            <a:endParaRPr lang="en-US" sz="1800" dirty="0">
              <a:latin typeface="+mn-lt"/>
              <a:cs typeface="Times New Roman" panose="02020603050405020304" pitchFamily="18" charset="0"/>
            </a:endParaRPr>
          </a:p>
          <a:p>
            <a:pPr marL="382588" indent="-342900" algn="just">
              <a:spcBef>
                <a:spcPct val="0"/>
              </a:spcBef>
              <a:defRPr/>
            </a:pPr>
            <a:endParaRPr lang="en-US" sz="1800" dirty="0">
              <a:solidFill>
                <a:srgbClr val="FF0000"/>
              </a:solidFill>
              <a:latin typeface="+mn-lt"/>
              <a:cs typeface="Times New Roman" panose="02020603050405020304" pitchFamily="18" charset="0"/>
            </a:endParaRPr>
          </a:p>
          <a:p>
            <a:pPr marL="382588" indent="-342900" algn="just">
              <a:spcBef>
                <a:spcPct val="0"/>
              </a:spcBef>
              <a:defRPr/>
            </a:pPr>
            <a:r>
              <a:rPr lang="en-US" sz="1800" dirty="0">
                <a:solidFill>
                  <a:srgbClr val="FF0000"/>
                </a:solidFill>
                <a:latin typeface="+mn-lt"/>
                <a:cs typeface="Times New Roman" panose="02020603050405020304" pitchFamily="18" charset="0"/>
              </a:rPr>
              <a:t>36 cannot be expressed in 4 bits. </a:t>
            </a:r>
          </a:p>
          <a:p>
            <a:pPr marL="382588" indent="-342900" algn="just">
              <a:spcBef>
                <a:spcPct val="0"/>
              </a:spcBef>
              <a:defRPr/>
            </a:pPr>
            <a:endParaRPr lang="en-US" sz="1800" dirty="0">
              <a:latin typeface="+mn-lt"/>
              <a:cs typeface="Times New Roman" panose="02020603050405020304" pitchFamily="18" charset="0"/>
            </a:endParaRPr>
          </a:p>
          <a:p>
            <a:pPr marL="382588" indent="-342900" algn="just">
              <a:spcBef>
                <a:spcPct val="0"/>
              </a:spcBef>
              <a:defRPr/>
            </a:pPr>
            <a:endParaRPr lang="en-US" sz="1800" dirty="0">
              <a:latin typeface="+mn-lt"/>
              <a:cs typeface="Times New Roman" panose="02020603050405020304" pitchFamily="18" charset="0"/>
            </a:endParaRPr>
          </a:p>
          <a:p>
            <a:pPr marL="382588" indent="-342900" algn="just">
              <a:spcBef>
                <a:spcPct val="0"/>
              </a:spcBef>
              <a:defRPr/>
            </a:pPr>
            <a:r>
              <a:rPr lang="en-US" sz="1800" dirty="0">
                <a:latin typeface="+mn-lt"/>
                <a:cs typeface="Times New Roman" panose="02020603050405020304" pitchFamily="18" charset="0"/>
              </a:rPr>
              <a:t>Extra two bits are wrapped and added with the sum to create the wrapped sum value 6. </a:t>
            </a:r>
          </a:p>
          <a:p>
            <a:pPr marL="382588" indent="-342900" algn="just">
              <a:spcBef>
                <a:spcPct val="0"/>
              </a:spcBef>
              <a:defRPr/>
            </a:pPr>
            <a:endParaRPr lang="en-US" sz="1800" dirty="0">
              <a:latin typeface="+mn-lt"/>
              <a:cs typeface="Times New Roman" panose="02020603050405020304" pitchFamily="18" charset="0"/>
            </a:endParaRPr>
          </a:p>
          <a:p>
            <a:pPr marL="382588" indent="-342900" algn="just">
              <a:spcBef>
                <a:spcPct val="0"/>
              </a:spcBef>
              <a:defRPr/>
            </a:pPr>
            <a:r>
              <a:rPr lang="en-US" sz="1800" dirty="0">
                <a:latin typeface="+mn-lt"/>
                <a:cs typeface="Times New Roman" panose="02020603050405020304" pitchFamily="18" charset="0"/>
              </a:rPr>
              <a:t>Sum is then complemented, resulting in the checksum value 9 (15 − 6 = 9). </a:t>
            </a:r>
          </a:p>
          <a:p>
            <a:pPr marL="382588" indent="-342900" algn="just">
              <a:spcBef>
                <a:spcPct val="0"/>
              </a:spcBef>
              <a:defRPr/>
            </a:pPr>
            <a:endParaRPr lang="en-US" sz="1800" dirty="0">
              <a:latin typeface="+mn-lt"/>
              <a:cs typeface="Times New Roman" panose="02020603050405020304" pitchFamily="18" charset="0"/>
            </a:endParaRPr>
          </a:p>
          <a:p>
            <a:pPr marL="382588" indent="-342900" algn="just">
              <a:spcBef>
                <a:spcPct val="0"/>
              </a:spcBef>
              <a:defRPr/>
            </a:pPr>
            <a:endParaRPr lang="en-US" sz="1800" dirty="0">
              <a:latin typeface="+mn-lt"/>
              <a:cs typeface="Times New Roman" panose="02020603050405020304" pitchFamily="18" charset="0"/>
            </a:endParaRPr>
          </a:p>
          <a:p>
            <a:pPr marL="382588" indent="-342900" algn="just">
              <a:spcBef>
                <a:spcPct val="0"/>
              </a:spcBef>
              <a:defRPr/>
            </a:pPr>
            <a:r>
              <a:rPr lang="en-US" sz="1800" dirty="0">
                <a:latin typeface="+mn-lt"/>
                <a:cs typeface="Times New Roman" panose="02020603050405020304" pitchFamily="18" charset="0"/>
              </a:rPr>
              <a:t>Sender sends six data items to the receiver including the checksum 9. </a:t>
            </a:r>
          </a:p>
        </p:txBody>
      </p:sp>
      <p:sp>
        <p:nvSpPr>
          <p:cNvPr id="21509" name="Rectangle 2">
            <a:extLst>
              <a:ext uri="{FF2B5EF4-FFF2-40B4-BE49-F238E27FC236}">
                <a16:creationId xmlns:a16="http://schemas.microsoft.com/office/drawing/2014/main" id="{EDD2D3D7-867E-4D34-BBFB-ED18DD3A7B14}"/>
              </a:ext>
            </a:extLst>
          </p:cNvPr>
          <p:cNvSpPr>
            <a:spLocks noChangeArrowheads="1"/>
          </p:cNvSpPr>
          <p:nvPr/>
        </p:nvSpPr>
        <p:spPr bwMode="auto">
          <a:xfrm>
            <a:off x="347663" y="406400"/>
            <a:ext cx="2535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C8E6022D-2074-48A6-9D03-C39277057FD3}"/>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2531" name="Text Box 2">
            <a:extLst>
              <a:ext uri="{FF2B5EF4-FFF2-40B4-BE49-F238E27FC236}">
                <a16:creationId xmlns:a16="http://schemas.microsoft.com/office/drawing/2014/main" id="{A132B2F3-0159-46AB-8562-A08BDC5ADEF4}"/>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pic>
        <p:nvPicPr>
          <p:cNvPr id="22532" name="Picture 6">
            <a:extLst>
              <a:ext uri="{FF2B5EF4-FFF2-40B4-BE49-F238E27FC236}">
                <a16:creationId xmlns:a16="http://schemas.microsoft.com/office/drawing/2014/main" id="{5DA72A2F-B0A7-4A3D-8338-3E4EB5B3E76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1066800"/>
            <a:ext cx="7185025" cy="466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Rectangle 1">
            <a:extLst>
              <a:ext uri="{FF2B5EF4-FFF2-40B4-BE49-F238E27FC236}">
                <a16:creationId xmlns:a16="http://schemas.microsoft.com/office/drawing/2014/main" id="{A3F0EDC4-7B71-4E2F-BCBA-E30F0D5B3A03}"/>
              </a:ext>
            </a:extLst>
          </p:cNvPr>
          <p:cNvSpPr/>
          <p:nvPr/>
        </p:nvSpPr>
        <p:spPr>
          <a:xfrm>
            <a:off x="5608638" y="817563"/>
            <a:ext cx="2919412" cy="5110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534" name="Rectangle 2">
            <a:extLst>
              <a:ext uri="{FF2B5EF4-FFF2-40B4-BE49-F238E27FC236}">
                <a16:creationId xmlns:a16="http://schemas.microsoft.com/office/drawing/2014/main" id="{508523C6-015F-4CF9-BBF9-D8C58AB7048F}"/>
              </a:ext>
            </a:extLst>
          </p:cNvPr>
          <p:cNvSpPr>
            <a:spLocks noChangeArrowheads="1"/>
          </p:cNvSpPr>
          <p:nvPr/>
        </p:nvSpPr>
        <p:spPr bwMode="auto">
          <a:xfrm>
            <a:off x="347663" y="406400"/>
            <a:ext cx="2535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
        <p:nvSpPr>
          <p:cNvPr id="8" name="Rectangle 7">
            <a:extLst>
              <a:ext uri="{FF2B5EF4-FFF2-40B4-BE49-F238E27FC236}">
                <a16:creationId xmlns:a16="http://schemas.microsoft.com/office/drawing/2014/main" id="{F0E024E4-1402-4079-AFAA-2B0AEF656D05}"/>
              </a:ext>
            </a:extLst>
          </p:cNvPr>
          <p:cNvSpPr/>
          <p:nvPr/>
        </p:nvSpPr>
        <p:spPr>
          <a:xfrm>
            <a:off x="1268413" y="4849813"/>
            <a:ext cx="1228725" cy="30638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1  0  0  1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36687A35-B9D1-4E8D-B8C4-1F7CDAF2FBEB}"/>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123" name="Text Box 2">
            <a:extLst>
              <a:ext uri="{FF2B5EF4-FFF2-40B4-BE49-F238E27FC236}">
                <a16:creationId xmlns:a16="http://schemas.microsoft.com/office/drawing/2014/main" id="{C73F5C76-1CF3-4A5B-8DDB-C5C0D25EACCC}"/>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pic>
        <p:nvPicPr>
          <p:cNvPr id="5124" name="Picture 1">
            <a:extLst>
              <a:ext uri="{FF2B5EF4-FFF2-40B4-BE49-F238E27FC236}">
                <a16:creationId xmlns:a16="http://schemas.microsoft.com/office/drawing/2014/main" id="{EE766A56-6743-4E31-8728-7AAECFF701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7538" y="1508125"/>
            <a:ext cx="7908925" cy="341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5E52B932-5E0C-4656-9443-720A64DEF111}"/>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3555" name="Text Box 2">
            <a:extLst>
              <a:ext uri="{FF2B5EF4-FFF2-40B4-BE49-F238E27FC236}">
                <a16:creationId xmlns:a16="http://schemas.microsoft.com/office/drawing/2014/main" id="{09980C41-0F2A-40A4-B6C4-2F877AB9C9C9}"/>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21509" name="Rectangle 23">
            <a:extLst>
              <a:ext uri="{FF2B5EF4-FFF2-40B4-BE49-F238E27FC236}">
                <a16:creationId xmlns:a16="http://schemas.microsoft.com/office/drawing/2014/main" id="{9FE27A62-F291-4E8B-A7A5-708811D317CD}"/>
              </a:ext>
            </a:extLst>
          </p:cNvPr>
          <p:cNvSpPr>
            <a:spLocks/>
          </p:cNvSpPr>
          <p:nvPr/>
        </p:nvSpPr>
        <p:spPr bwMode="auto">
          <a:xfrm>
            <a:off x="304800" y="1470025"/>
            <a:ext cx="8534400"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25438" indent="-285750" algn="just">
              <a:spcBef>
                <a:spcPct val="0"/>
              </a:spcBef>
              <a:defRPr/>
            </a:pPr>
            <a:r>
              <a:rPr lang="en-US" sz="1800" dirty="0">
                <a:latin typeface="+mn-lt"/>
                <a:cs typeface="Times New Roman" panose="02020603050405020304" pitchFamily="18" charset="0"/>
              </a:rPr>
              <a:t>The receiver  adds all data items (including the checksum); the result is 45. </a:t>
            </a:r>
          </a:p>
          <a:p>
            <a:pPr marL="325438" indent="-285750" algn="just">
              <a:spcBef>
                <a:spcPct val="0"/>
              </a:spcBef>
              <a:defRPr/>
            </a:pPr>
            <a:endParaRPr lang="en-US" sz="1800" dirty="0">
              <a:latin typeface="+mn-lt"/>
              <a:cs typeface="Times New Roman" panose="02020603050405020304" pitchFamily="18" charset="0"/>
            </a:endParaRPr>
          </a:p>
          <a:p>
            <a:pPr marL="325438" indent="-285750" algn="just">
              <a:spcBef>
                <a:spcPct val="0"/>
              </a:spcBef>
              <a:defRPr/>
            </a:pPr>
            <a:endParaRPr lang="en-US" sz="1800" dirty="0">
              <a:latin typeface="+mn-lt"/>
              <a:cs typeface="Times New Roman" panose="02020603050405020304" pitchFamily="18" charset="0"/>
            </a:endParaRPr>
          </a:p>
          <a:p>
            <a:pPr marL="325438" indent="-285750" algn="just">
              <a:spcBef>
                <a:spcPct val="0"/>
              </a:spcBef>
              <a:defRPr/>
            </a:pPr>
            <a:r>
              <a:rPr lang="en-US" sz="1800" dirty="0">
                <a:latin typeface="+mn-lt"/>
                <a:cs typeface="Times New Roman" panose="02020603050405020304" pitchFamily="18" charset="0"/>
              </a:rPr>
              <a:t>The sum is wrapped and becomes 15. </a:t>
            </a:r>
          </a:p>
          <a:p>
            <a:pPr marL="325438" indent="-285750" algn="just">
              <a:spcBef>
                <a:spcPct val="0"/>
              </a:spcBef>
              <a:defRPr/>
            </a:pPr>
            <a:endParaRPr lang="en-US" sz="1800" dirty="0">
              <a:latin typeface="+mn-lt"/>
              <a:cs typeface="Times New Roman" panose="02020603050405020304" pitchFamily="18" charset="0"/>
            </a:endParaRPr>
          </a:p>
          <a:p>
            <a:pPr marL="325438" indent="-285750" algn="just">
              <a:spcBef>
                <a:spcPct val="0"/>
              </a:spcBef>
              <a:defRPr/>
            </a:pPr>
            <a:endParaRPr lang="en-US" sz="1800" dirty="0">
              <a:latin typeface="+mn-lt"/>
              <a:cs typeface="Times New Roman" panose="02020603050405020304" pitchFamily="18" charset="0"/>
            </a:endParaRPr>
          </a:p>
          <a:p>
            <a:pPr marL="325438" indent="-285750" algn="just">
              <a:spcBef>
                <a:spcPct val="0"/>
              </a:spcBef>
              <a:defRPr/>
            </a:pPr>
            <a:r>
              <a:rPr lang="en-US" sz="1800" dirty="0">
                <a:latin typeface="+mn-lt"/>
                <a:cs typeface="Times New Roman" panose="02020603050405020304" pitchFamily="18" charset="0"/>
              </a:rPr>
              <a:t>The wrapped sum is complemented and becomes 0. </a:t>
            </a:r>
          </a:p>
          <a:p>
            <a:pPr marL="325438" indent="-285750" algn="just">
              <a:spcBef>
                <a:spcPct val="0"/>
              </a:spcBef>
              <a:defRPr/>
            </a:pPr>
            <a:endParaRPr lang="en-US" sz="1800" dirty="0">
              <a:latin typeface="+mn-lt"/>
              <a:cs typeface="Times New Roman" panose="02020603050405020304" pitchFamily="18" charset="0"/>
            </a:endParaRPr>
          </a:p>
          <a:p>
            <a:pPr marL="325438" indent="-285750" algn="just">
              <a:spcBef>
                <a:spcPct val="0"/>
              </a:spcBef>
              <a:defRPr/>
            </a:pPr>
            <a:endParaRPr lang="en-US" sz="1800" dirty="0">
              <a:latin typeface="+mn-lt"/>
              <a:cs typeface="Times New Roman" panose="02020603050405020304" pitchFamily="18" charset="0"/>
            </a:endParaRPr>
          </a:p>
          <a:p>
            <a:pPr marL="325438" indent="-285750" algn="just">
              <a:spcBef>
                <a:spcPct val="0"/>
              </a:spcBef>
              <a:defRPr/>
            </a:pPr>
            <a:r>
              <a:rPr lang="en-US" sz="1800" dirty="0">
                <a:latin typeface="+mn-lt"/>
                <a:cs typeface="Times New Roman" panose="02020603050405020304" pitchFamily="18" charset="0"/>
              </a:rPr>
              <a:t>Since the value of the checksum is 0, this means that the data is not corrupted. </a:t>
            </a:r>
          </a:p>
          <a:p>
            <a:pPr algn="just">
              <a:spcBef>
                <a:spcPct val="0"/>
              </a:spcBef>
              <a:buFontTx/>
              <a:buNone/>
              <a:defRPr/>
            </a:pPr>
            <a:endParaRPr lang="en-US" sz="2200" dirty="0">
              <a:latin typeface="Times New Roman" panose="02020603050405020304" pitchFamily="18" charset="0"/>
              <a:cs typeface="Times New Roman" panose="02020603050405020304" pitchFamily="18" charset="0"/>
            </a:endParaRPr>
          </a:p>
        </p:txBody>
      </p:sp>
      <p:sp>
        <p:nvSpPr>
          <p:cNvPr id="23557" name="Rectangle 2">
            <a:extLst>
              <a:ext uri="{FF2B5EF4-FFF2-40B4-BE49-F238E27FC236}">
                <a16:creationId xmlns:a16="http://schemas.microsoft.com/office/drawing/2014/main" id="{4CF15DCE-317C-4781-A3A3-1B4B734255F9}"/>
              </a:ext>
            </a:extLst>
          </p:cNvPr>
          <p:cNvSpPr>
            <a:spLocks noChangeArrowheads="1"/>
          </p:cNvSpPr>
          <p:nvPr/>
        </p:nvSpPr>
        <p:spPr bwMode="auto">
          <a:xfrm>
            <a:off x="347663" y="406400"/>
            <a:ext cx="2535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46F81617-EBB0-4B72-BE70-2304F413AC77}"/>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4579" name="Text Box 2">
            <a:extLst>
              <a:ext uri="{FF2B5EF4-FFF2-40B4-BE49-F238E27FC236}">
                <a16:creationId xmlns:a16="http://schemas.microsoft.com/office/drawing/2014/main" id="{AF437AA4-6178-4A84-96FC-BAB342644C81}"/>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pic>
        <p:nvPicPr>
          <p:cNvPr id="24580" name="Picture 6">
            <a:extLst>
              <a:ext uri="{FF2B5EF4-FFF2-40B4-BE49-F238E27FC236}">
                <a16:creationId xmlns:a16="http://schemas.microsoft.com/office/drawing/2014/main" id="{FD66DF53-DBC7-45C2-AFE6-A085342F756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1066800"/>
            <a:ext cx="7185025" cy="466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4581" name="Rectangle 2">
            <a:extLst>
              <a:ext uri="{FF2B5EF4-FFF2-40B4-BE49-F238E27FC236}">
                <a16:creationId xmlns:a16="http://schemas.microsoft.com/office/drawing/2014/main" id="{0B08615D-EF40-46EC-9002-BBA540BA226F}"/>
              </a:ext>
            </a:extLst>
          </p:cNvPr>
          <p:cNvSpPr>
            <a:spLocks noChangeArrowheads="1"/>
          </p:cNvSpPr>
          <p:nvPr/>
        </p:nvSpPr>
        <p:spPr bwMode="auto">
          <a:xfrm>
            <a:off x="347663" y="406400"/>
            <a:ext cx="2535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
        <p:nvSpPr>
          <p:cNvPr id="7" name="Rectangle 6">
            <a:extLst>
              <a:ext uri="{FF2B5EF4-FFF2-40B4-BE49-F238E27FC236}">
                <a16:creationId xmlns:a16="http://schemas.microsoft.com/office/drawing/2014/main" id="{AF0ACA1E-4261-45A6-8F43-F609ABF707A1}"/>
              </a:ext>
            </a:extLst>
          </p:cNvPr>
          <p:cNvSpPr/>
          <p:nvPr/>
        </p:nvSpPr>
        <p:spPr>
          <a:xfrm>
            <a:off x="1268413" y="4849813"/>
            <a:ext cx="1228725" cy="30638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1  0  0  1</a:t>
            </a:r>
          </a:p>
        </p:txBody>
      </p:sp>
      <p:sp>
        <p:nvSpPr>
          <p:cNvPr id="8" name="Rectangle 7">
            <a:extLst>
              <a:ext uri="{FF2B5EF4-FFF2-40B4-BE49-F238E27FC236}">
                <a16:creationId xmlns:a16="http://schemas.microsoft.com/office/drawing/2014/main" id="{115EF8F4-54AB-4818-8126-6507B463C521}"/>
              </a:ext>
            </a:extLst>
          </p:cNvPr>
          <p:cNvSpPr/>
          <p:nvPr/>
        </p:nvSpPr>
        <p:spPr>
          <a:xfrm>
            <a:off x="6069013" y="4543425"/>
            <a:ext cx="1228725" cy="30638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1  1  1  1</a:t>
            </a:r>
          </a:p>
        </p:txBody>
      </p:sp>
      <p:sp>
        <p:nvSpPr>
          <p:cNvPr id="9" name="Rectangle 8">
            <a:extLst>
              <a:ext uri="{FF2B5EF4-FFF2-40B4-BE49-F238E27FC236}">
                <a16:creationId xmlns:a16="http://schemas.microsoft.com/office/drawing/2014/main" id="{8C7227BC-39BE-475A-AC3D-BB5CE6E3FFB6}"/>
              </a:ext>
            </a:extLst>
          </p:cNvPr>
          <p:cNvSpPr/>
          <p:nvPr/>
        </p:nvSpPr>
        <p:spPr>
          <a:xfrm>
            <a:off x="6078538" y="4852988"/>
            <a:ext cx="1228725" cy="30638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0  0  0  0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A6FEA265-93AD-4D17-B74D-DA2791652593}"/>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5603" name="Text Box 2">
            <a:extLst>
              <a:ext uri="{FF2B5EF4-FFF2-40B4-BE49-F238E27FC236}">
                <a16:creationId xmlns:a16="http://schemas.microsoft.com/office/drawing/2014/main" id="{E994F781-2A4C-44A6-92B9-17FFF6FCEDD8}"/>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6" name="Rectangle 25">
            <a:extLst>
              <a:ext uri="{FF2B5EF4-FFF2-40B4-BE49-F238E27FC236}">
                <a16:creationId xmlns:a16="http://schemas.microsoft.com/office/drawing/2014/main" id="{2964A02B-5B15-4F24-9903-457BC33BA669}"/>
              </a:ext>
            </a:extLst>
          </p:cNvPr>
          <p:cNvSpPr>
            <a:spLocks/>
          </p:cNvSpPr>
          <p:nvPr/>
        </p:nvSpPr>
        <p:spPr bwMode="auto">
          <a:xfrm>
            <a:off x="347663" y="1585913"/>
            <a:ext cx="8640762" cy="3648075"/>
          </a:xfrm>
          <a:prstGeom prst="rect">
            <a:avLst/>
          </a:prstGeom>
          <a:solidFill>
            <a:schemeClr val="bg1"/>
          </a:solidFill>
          <a:ln>
            <a:noFill/>
          </a:ln>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defRPr/>
            </a:pPr>
            <a:r>
              <a:rPr lang="en-US" sz="2400" b="1" dirty="0">
                <a:latin typeface="+mn-lt"/>
                <a:cs typeface="Times New Roman" panose="02020603050405020304" pitchFamily="18" charset="0"/>
                <a:sym typeface="Arial" panose="020B0604020202020204" pitchFamily="34" charset="0"/>
              </a:rPr>
              <a:t>Sender</a:t>
            </a:r>
          </a:p>
          <a:p>
            <a:pPr>
              <a:defRPr/>
            </a:pPr>
            <a:endParaRPr lang="en-US" sz="2400" dirty="0">
              <a:latin typeface="+mn-lt"/>
              <a:cs typeface="Times New Roman" panose="02020603050405020304" pitchFamily="18" charset="0"/>
              <a:sym typeface="Arial" panose="020B0604020202020204" pitchFamily="34" charset="0"/>
            </a:endParaRPr>
          </a:p>
          <a:p>
            <a:pPr marL="496888" indent="-457200">
              <a:lnSpc>
                <a:spcPct val="200000"/>
              </a:lnSpc>
              <a:buFont typeface="+mj-lt"/>
              <a:buAutoNum type="arabicPeriod"/>
              <a:defRPr/>
            </a:pPr>
            <a:r>
              <a:rPr lang="en-US" sz="1800" dirty="0">
                <a:latin typeface="+mn-lt"/>
                <a:cs typeface="Times New Roman" panose="02020603050405020304" pitchFamily="18" charset="0"/>
                <a:sym typeface="Arial" panose="020B0604020202020204" pitchFamily="34" charset="0"/>
              </a:rPr>
              <a:t>The message is divided into 16-bit words.</a:t>
            </a:r>
          </a:p>
          <a:p>
            <a:pPr marL="496888" indent="-457200">
              <a:lnSpc>
                <a:spcPct val="200000"/>
              </a:lnSpc>
              <a:buFont typeface="+mj-lt"/>
              <a:buAutoNum type="arabicPeriod"/>
              <a:defRPr/>
            </a:pPr>
            <a:r>
              <a:rPr lang="en-US" sz="1800" dirty="0">
                <a:latin typeface="+mn-lt"/>
                <a:cs typeface="Times New Roman" panose="02020603050405020304" pitchFamily="18" charset="0"/>
                <a:sym typeface="Arial" panose="020B0604020202020204" pitchFamily="34" charset="0"/>
              </a:rPr>
              <a:t>The value of the checksum word is set to 0.</a:t>
            </a:r>
          </a:p>
          <a:p>
            <a:pPr marL="496888" indent="-457200" algn="just">
              <a:lnSpc>
                <a:spcPct val="200000"/>
              </a:lnSpc>
              <a:buFont typeface="+mj-lt"/>
              <a:buAutoNum type="arabicPeriod"/>
              <a:defRPr/>
            </a:pPr>
            <a:r>
              <a:rPr lang="en-US" sz="1800" dirty="0">
                <a:latin typeface="+mn-lt"/>
                <a:cs typeface="Times New Roman" panose="02020603050405020304" pitchFamily="18" charset="0"/>
                <a:sym typeface="Arial" panose="020B0604020202020204" pitchFamily="34" charset="0"/>
              </a:rPr>
              <a:t>All words including the checksum are added using one’s complement addition.</a:t>
            </a:r>
          </a:p>
          <a:p>
            <a:pPr marL="496888" indent="-457200" algn="just">
              <a:lnSpc>
                <a:spcPct val="200000"/>
              </a:lnSpc>
              <a:buFont typeface="+mj-lt"/>
              <a:buAutoNum type="arabicPeriod"/>
              <a:defRPr/>
            </a:pPr>
            <a:r>
              <a:rPr lang="en-US" sz="1800" dirty="0">
                <a:latin typeface="+mn-lt"/>
                <a:cs typeface="Times New Roman" panose="02020603050405020304" pitchFamily="18" charset="0"/>
                <a:sym typeface="Arial" panose="020B0604020202020204" pitchFamily="34" charset="0"/>
              </a:rPr>
              <a:t>The sum is complemented and becomes the checksum.</a:t>
            </a:r>
          </a:p>
          <a:p>
            <a:pPr marL="496888" indent="-457200">
              <a:lnSpc>
                <a:spcPct val="200000"/>
              </a:lnSpc>
              <a:buFont typeface="+mj-lt"/>
              <a:buAutoNum type="arabicPeriod"/>
              <a:defRPr/>
            </a:pPr>
            <a:r>
              <a:rPr lang="en-US" sz="1800" dirty="0">
                <a:latin typeface="+mn-lt"/>
                <a:cs typeface="Times New Roman" panose="02020603050405020304" pitchFamily="18" charset="0"/>
                <a:sym typeface="Arial" panose="020B0604020202020204" pitchFamily="34" charset="0"/>
              </a:rPr>
              <a:t>The checksum is sent with the data</a:t>
            </a:r>
            <a:r>
              <a:rPr lang="en-US" sz="1800" b="1" dirty="0">
                <a:latin typeface="+mn-lt"/>
                <a:cs typeface="Arial" panose="020B0604020202020204" pitchFamily="34" charset="0"/>
                <a:sym typeface="Arial" panose="020B0604020202020204" pitchFamily="34" charset="0"/>
              </a:rPr>
              <a:t>.</a:t>
            </a:r>
          </a:p>
        </p:txBody>
      </p:sp>
      <p:sp>
        <p:nvSpPr>
          <p:cNvPr id="25605" name="Rectangle 2">
            <a:extLst>
              <a:ext uri="{FF2B5EF4-FFF2-40B4-BE49-F238E27FC236}">
                <a16:creationId xmlns:a16="http://schemas.microsoft.com/office/drawing/2014/main" id="{DC445457-DABF-4909-9D7F-CDF652A0412D}"/>
              </a:ext>
            </a:extLst>
          </p:cNvPr>
          <p:cNvSpPr>
            <a:spLocks noChangeArrowheads="1"/>
          </p:cNvSpPr>
          <p:nvPr/>
        </p:nvSpPr>
        <p:spPr bwMode="auto">
          <a:xfrm>
            <a:off x="347663" y="406400"/>
            <a:ext cx="2535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ADB26365-AC68-42D9-A54A-91E85DE219BE}"/>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6627" name="Text Box 2">
            <a:extLst>
              <a:ext uri="{FF2B5EF4-FFF2-40B4-BE49-F238E27FC236}">
                <a16:creationId xmlns:a16="http://schemas.microsoft.com/office/drawing/2014/main" id="{716D1FB6-3222-477F-BF64-C3A5133A7DC3}"/>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7" name="Rectangle 25">
            <a:extLst>
              <a:ext uri="{FF2B5EF4-FFF2-40B4-BE49-F238E27FC236}">
                <a16:creationId xmlns:a16="http://schemas.microsoft.com/office/drawing/2014/main" id="{D9DF7DDD-286A-4E4D-9EAC-338003079A38}"/>
              </a:ext>
            </a:extLst>
          </p:cNvPr>
          <p:cNvSpPr>
            <a:spLocks/>
          </p:cNvSpPr>
          <p:nvPr/>
        </p:nvSpPr>
        <p:spPr bwMode="auto">
          <a:xfrm>
            <a:off x="461963" y="1316038"/>
            <a:ext cx="8077200" cy="4302125"/>
          </a:xfrm>
          <a:prstGeom prst="rect">
            <a:avLst/>
          </a:prstGeom>
          <a:solidFill>
            <a:schemeClr val="bg1"/>
          </a:solidFill>
          <a:ln>
            <a:noFill/>
          </a:ln>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just">
              <a:defRPr/>
            </a:pPr>
            <a:r>
              <a:rPr lang="en-US" sz="2400" b="1" dirty="0">
                <a:latin typeface="+mn-lt"/>
                <a:cs typeface="Times New Roman" panose="02020603050405020304" pitchFamily="18" charset="0"/>
                <a:sym typeface="Arial" panose="020B0604020202020204" pitchFamily="34" charset="0"/>
              </a:rPr>
              <a:t>Receiver</a:t>
            </a:r>
          </a:p>
          <a:p>
            <a:pPr algn="just">
              <a:defRPr/>
            </a:pPr>
            <a:endParaRPr lang="en-US" sz="1800" dirty="0">
              <a:latin typeface="+mn-lt"/>
              <a:cs typeface="Times New Roman" panose="02020603050405020304" pitchFamily="18" charset="0"/>
              <a:sym typeface="Arial" panose="020B0604020202020204" pitchFamily="34" charset="0"/>
            </a:endParaRPr>
          </a:p>
          <a:p>
            <a:pPr marL="496888" indent="-457200" algn="just">
              <a:lnSpc>
                <a:spcPct val="150000"/>
              </a:lnSpc>
              <a:buFont typeface="+mj-lt"/>
              <a:buAutoNum type="arabicPeriod"/>
              <a:defRPr/>
            </a:pPr>
            <a:r>
              <a:rPr lang="en-US" sz="1800" dirty="0">
                <a:latin typeface="+mn-lt"/>
                <a:cs typeface="Times New Roman" panose="02020603050405020304" pitchFamily="18" charset="0"/>
                <a:sym typeface="Arial" panose="020B0604020202020204" pitchFamily="34" charset="0"/>
              </a:rPr>
              <a:t>The message (including checksum) is divided into 16-bit words.</a:t>
            </a:r>
          </a:p>
          <a:p>
            <a:pPr marL="496888" indent="-457200" algn="just">
              <a:lnSpc>
                <a:spcPct val="150000"/>
              </a:lnSpc>
              <a:buFont typeface="+mj-lt"/>
              <a:buAutoNum type="arabicPeriod"/>
              <a:defRPr/>
            </a:pPr>
            <a:endParaRPr lang="en-US" sz="1800" dirty="0">
              <a:latin typeface="+mn-lt"/>
              <a:cs typeface="Times New Roman" panose="02020603050405020304" pitchFamily="18" charset="0"/>
              <a:sym typeface="Arial" panose="020B0604020202020204" pitchFamily="34" charset="0"/>
            </a:endParaRPr>
          </a:p>
          <a:p>
            <a:pPr marL="496888" indent="-457200" algn="just">
              <a:lnSpc>
                <a:spcPct val="150000"/>
              </a:lnSpc>
              <a:buFont typeface="+mj-lt"/>
              <a:buAutoNum type="arabicPeriod"/>
              <a:defRPr/>
            </a:pPr>
            <a:r>
              <a:rPr lang="en-US" sz="1800" dirty="0">
                <a:latin typeface="+mn-lt"/>
                <a:cs typeface="Times New Roman" panose="02020603050405020304" pitchFamily="18" charset="0"/>
                <a:sym typeface="Arial" panose="020B0604020202020204" pitchFamily="34" charset="0"/>
              </a:rPr>
              <a:t>All words are added using one’s complement addition.</a:t>
            </a:r>
          </a:p>
          <a:p>
            <a:pPr marL="496888" indent="-457200" algn="just">
              <a:lnSpc>
                <a:spcPct val="150000"/>
              </a:lnSpc>
              <a:buFont typeface="+mj-lt"/>
              <a:buAutoNum type="arabicPeriod"/>
              <a:defRPr/>
            </a:pPr>
            <a:endParaRPr lang="en-US" sz="1800" dirty="0">
              <a:latin typeface="+mn-lt"/>
              <a:cs typeface="Times New Roman" panose="02020603050405020304" pitchFamily="18" charset="0"/>
              <a:sym typeface="Arial" panose="020B0604020202020204" pitchFamily="34" charset="0"/>
            </a:endParaRPr>
          </a:p>
          <a:p>
            <a:pPr marL="496888" indent="-457200" algn="just">
              <a:lnSpc>
                <a:spcPct val="150000"/>
              </a:lnSpc>
              <a:buFont typeface="+mj-lt"/>
              <a:buAutoNum type="arabicPeriod"/>
              <a:defRPr/>
            </a:pPr>
            <a:r>
              <a:rPr lang="en-US" sz="1800" dirty="0">
                <a:latin typeface="+mn-lt"/>
                <a:cs typeface="Times New Roman" panose="02020603050405020304" pitchFamily="18" charset="0"/>
                <a:sym typeface="Arial" panose="020B0604020202020204" pitchFamily="34" charset="0"/>
              </a:rPr>
              <a:t>The sum is complemented and becomes the new checksum.</a:t>
            </a:r>
          </a:p>
          <a:p>
            <a:pPr marL="496888" indent="-457200" algn="just">
              <a:lnSpc>
                <a:spcPct val="150000"/>
              </a:lnSpc>
              <a:buFont typeface="+mj-lt"/>
              <a:buAutoNum type="arabicPeriod"/>
              <a:defRPr/>
            </a:pPr>
            <a:endParaRPr lang="en-US" sz="1800" dirty="0">
              <a:latin typeface="+mn-lt"/>
              <a:cs typeface="Times New Roman" panose="02020603050405020304" pitchFamily="18" charset="0"/>
              <a:sym typeface="Arial" panose="020B0604020202020204" pitchFamily="34" charset="0"/>
            </a:endParaRPr>
          </a:p>
          <a:p>
            <a:pPr marL="496888" indent="-457200" algn="just">
              <a:lnSpc>
                <a:spcPct val="150000"/>
              </a:lnSpc>
              <a:buFont typeface="+mj-lt"/>
              <a:buAutoNum type="arabicPeriod"/>
              <a:defRPr/>
            </a:pPr>
            <a:r>
              <a:rPr lang="en-US" sz="1800" dirty="0">
                <a:latin typeface="+mn-lt"/>
                <a:cs typeface="Times New Roman" panose="02020603050405020304" pitchFamily="18" charset="0"/>
                <a:sym typeface="Arial" panose="020B0604020202020204" pitchFamily="34" charset="0"/>
              </a:rPr>
              <a:t>If the value of checksum is 0, the message is accepted; otherwise, it is rejected.</a:t>
            </a:r>
          </a:p>
        </p:txBody>
      </p:sp>
      <p:sp>
        <p:nvSpPr>
          <p:cNvPr id="26629" name="Rectangle 2">
            <a:extLst>
              <a:ext uri="{FF2B5EF4-FFF2-40B4-BE49-F238E27FC236}">
                <a16:creationId xmlns:a16="http://schemas.microsoft.com/office/drawing/2014/main" id="{4304136D-3EDA-4C63-98C5-3399592FE14F}"/>
              </a:ext>
            </a:extLst>
          </p:cNvPr>
          <p:cNvSpPr>
            <a:spLocks noChangeArrowheads="1"/>
          </p:cNvSpPr>
          <p:nvPr/>
        </p:nvSpPr>
        <p:spPr bwMode="auto">
          <a:xfrm>
            <a:off x="347663" y="406400"/>
            <a:ext cx="2535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5F0FDE42-E373-4B4D-A08C-BEC9DE4D90BA}"/>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7651" name="Text Box 2">
            <a:extLst>
              <a:ext uri="{FF2B5EF4-FFF2-40B4-BE49-F238E27FC236}">
                <a16:creationId xmlns:a16="http://schemas.microsoft.com/office/drawing/2014/main" id="{173059E9-671B-40EB-B43B-8C21E8E6FC23}"/>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25605" name="Rectangle 23">
            <a:extLst>
              <a:ext uri="{FF2B5EF4-FFF2-40B4-BE49-F238E27FC236}">
                <a16:creationId xmlns:a16="http://schemas.microsoft.com/office/drawing/2014/main" id="{AB85CF4B-4E3D-4DA6-9492-1F706C201162}"/>
              </a:ext>
            </a:extLst>
          </p:cNvPr>
          <p:cNvSpPr>
            <a:spLocks/>
          </p:cNvSpPr>
          <p:nvPr/>
        </p:nvSpPr>
        <p:spPr bwMode="auto">
          <a:xfrm>
            <a:off x="228600" y="1735138"/>
            <a:ext cx="8686800" cy="284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defRPr/>
            </a:pPr>
            <a:r>
              <a:rPr lang="en-US" sz="1800" dirty="0">
                <a:latin typeface="+mn-lt"/>
                <a:cs typeface="Times New Roman" panose="02020603050405020304" pitchFamily="18" charset="0"/>
              </a:rPr>
              <a:t>Example : checksum for a text of 8 characters (“</a:t>
            </a:r>
            <a:r>
              <a:rPr lang="en-US" sz="1800" dirty="0" err="1">
                <a:latin typeface="+mn-lt"/>
                <a:cs typeface="Times New Roman" panose="02020603050405020304" pitchFamily="18" charset="0"/>
              </a:rPr>
              <a:t>Forouzan</a:t>
            </a:r>
            <a:r>
              <a:rPr lang="en-US" sz="1800" dirty="0">
                <a:latin typeface="+mn-lt"/>
                <a:cs typeface="Times New Roman" panose="02020603050405020304" pitchFamily="18" charset="0"/>
              </a:rPr>
              <a:t>”).</a:t>
            </a:r>
          </a:p>
          <a:p>
            <a:pPr algn="just">
              <a:spcBef>
                <a:spcPct val="0"/>
              </a:spcBef>
              <a:buFontTx/>
              <a:buNone/>
              <a:defRPr/>
            </a:pPr>
            <a:endParaRPr lang="en-US" sz="1800" dirty="0">
              <a:latin typeface="+mn-lt"/>
              <a:cs typeface="Times New Roman" panose="02020603050405020304" pitchFamily="18" charset="0"/>
            </a:endParaRPr>
          </a:p>
          <a:p>
            <a:pPr algn="just">
              <a:spcBef>
                <a:spcPct val="0"/>
              </a:spcBef>
              <a:buFontTx/>
              <a:buNone/>
              <a:defRPr/>
            </a:pPr>
            <a:r>
              <a:rPr lang="en-US" sz="1800" dirty="0">
                <a:latin typeface="+mn-lt"/>
                <a:cs typeface="Times New Roman" panose="02020603050405020304" pitchFamily="18" charset="0"/>
              </a:rPr>
              <a:t> </a:t>
            </a:r>
          </a:p>
          <a:p>
            <a:pPr algn="just">
              <a:spcBef>
                <a:spcPct val="0"/>
              </a:spcBef>
              <a:buFontTx/>
              <a:buNone/>
              <a:defRPr/>
            </a:pPr>
            <a:r>
              <a:rPr lang="en-US" sz="1800" dirty="0">
                <a:latin typeface="+mn-lt"/>
                <a:cs typeface="Times New Roman" panose="02020603050405020304" pitchFamily="18" charset="0"/>
              </a:rPr>
              <a:t>The text needs to be divided into 2-byte (16-bit) words. </a:t>
            </a:r>
          </a:p>
          <a:p>
            <a:pPr algn="just">
              <a:spcBef>
                <a:spcPct val="0"/>
              </a:spcBef>
              <a:buFontTx/>
              <a:buNone/>
              <a:defRPr/>
            </a:pPr>
            <a:endParaRPr lang="en-US" sz="1800" dirty="0">
              <a:latin typeface="+mn-lt"/>
              <a:cs typeface="Times New Roman" panose="02020603050405020304" pitchFamily="18" charset="0"/>
            </a:endParaRPr>
          </a:p>
          <a:p>
            <a:pPr algn="just">
              <a:spcBef>
                <a:spcPct val="0"/>
              </a:spcBef>
              <a:buFontTx/>
              <a:buNone/>
              <a:defRPr/>
            </a:pPr>
            <a:endParaRPr lang="en-US" sz="1800" dirty="0">
              <a:latin typeface="+mn-lt"/>
              <a:cs typeface="Times New Roman" panose="02020603050405020304" pitchFamily="18" charset="0"/>
            </a:endParaRPr>
          </a:p>
          <a:p>
            <a:pPr algn="just">
              <a:spcBef>
                <a:spcPct val="0"/>
              </a:spcBef>
              <a:buFontTx/>
              <a:buNone/>
              <a:defRPr/>
            </a:pPr>
            <a:r>
              <a:rPr lang="en-US" sz="1800" dirty="0">
                <a:latin typeface="+mn-lt"/>
                <a:cs typeface="Times New Roman" panose="02020603050405020304" pitchFamily="18" charset="0"/>
              </a:rPr>
              <a:t>Example shows how the checksum is calculated at the sender and receiver sites. </a:t>
            </a:r>
          </a:p>
          <a:p>
            <a:pPr algn="just">
              <a:spcBef>
                <a:spcPct val="0"/>
              </a:spcBef>
              <a:buFontTx/>
              <a:buNone/>
              <a:defRPr/>
            </a:pPr>
            <a:endParaRPr lang="en-US" sz="1800" dirty="0">
              <a:latin typeface="+mn-lt"/>
              <a:cs typeface="Times New Roman" panose="02020603050405020304" pitchFamily="18" charset="0"/>
            </a:endParaRPr>
          </a:p>
          <a:p>
            <a:pPr algn="just">
              <a:spcBef>
                <a:spcPct val="0"/>
              </a:spcBef>
              <a:buFontTx/>
              <a:buNone/>
              <a:defRPr/>
            </a:pPr>
            <a:endParaRPr lang="en-US" sz="1800" dirty="0">
              <a:latin typeface="+mn-lt"/>
              <a:cs typeface="Times New Roman" panose="02020603050405020304" pitchFamily="18" charset="0"/>
            </a:endParaRPr>
          </a:p>
          <a:p>
            <a:pPr algn="just">
              <a:spcBef>
                <a:spcPct val="0"/>
              </a:spcBef>
              <a:buFontTx/>
              <a:buNone/>
              <a:defRPr/>
            </a:pPr>
            <a:r>
              <a:rPr lang="en-US" sz="1800" dirty="0">
                <a:latin typeface="+mn-lt"/>
                <a:cs typeface="Times New Roman" panose="02020603050405020304" pitchFamily="18" charset="0"/>
              </a:rPr>
              <a:t>If there is any corruption, the checksum recalculated by the receiver is not all 0s. </a:t>
            </a:r>
          </a:p>
        </p:txBody>
      </p:sp>
      <p:sp>
        <p:nvSpPr>
          <p:cNvPr id="27653" name="Rectangle 2">
            <a:extLst>
              <a:ext uri="{FF2B5EF4-FFF2-40B4-BE49-F238E27FC236}">
                <a16:creationId xmlns:a16="http://schemas.microsoft.com/office/drawing/2014/main" id="{82B55376-5DB1-44C2-AB6E-0BF665131B8F}"/>
              </a:ext>
            </a:extLst>
          </p:cNvPr>
          <p:cNvSpPr>
            <a:spLocks noChangeArrowheads="1"/>
          </p:cNvSpPr>
          <p:nvPr/>
        </p:nvSpPr>
        <p:spPr bwMode="auto">
          <a:xfrm>
            <a:off x="347663" y="600075"/>
            <a:ext cx="2533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9737299C-DE95-418A-9AF5-000EC49A68BA}"/>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8675" name="Text Box 2">
            <a:extLst>
              <a:ext uri="{FF2B5EF4-FFF2-40B4-BE49-F238E27FC236}">
                <a16:creationId xmlns:a16="http://schemas.microsoft.com/office/drawing/2014/main" id="{F44D9DF6-9D90-4165-81AF-1B3126F41E1F}"/>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pic>
        <p:nvPicPr>
          <p:cNvPr id="28676" name="Picture 6">
            <a:extLst>
              <a:ext uri="{FF2B5EF4-FFF2-40B4-BE49-F238E27FC236}">
                <a16:creationId xmlns:a16="http://schemas.microsoft.com/office/drawing/2014/main" id="{F164C1A4-089B-4E07-944A-94B68ECEFF8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23595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8677" name="TextBox 1">
            <a:extLst>
              <a:ext uri="{FF2B5EF4-FFF2-40B4-BE49-F238E27FC236}">
                <a16:creationId xmlns:a16="http://schemas.microsoft.com/office/drawing/2014/main" id="{E2B29DD6-55A6-4696-A692-B978B5B7E956}"/>
              </a:ext>
            </a:extLst>
          </p:cNvPr>
          <p:cNvSpPr txBox="1">
            <a:spLocks noChangeArrowheads="1"/>
          </p:cNvSpPr>
          <p:nvPr/>
        </p:nvSpPr>
        <p:spPr bwMode="auto">
          <a:xfrm>
            <a:off x="7183438" y="398463"/>
            <a:ext cx="10366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t>A – 65</a:t>
            </a:r>
          </a:p>
          <a:p>
            <a:pPr>
              <a:spcBef>
                <a:spcPct val="0"/>
              </a:spcBef>
              <a:buFontTx/>
              <a:buNone/>
            </a:pPr>
            <a:r>
              <a:rPr lang="en-US" altLang="en-US" sz="1600"/>
              <a:t>a - 97</a:t>
            </a:r>
          </a:p>
        </p:txBody>
      </p:sp>
      <p:sp>
        <p:nvSpPr>
          <p:cNvPr id="28678" name="Rectangle 2">
            <a:extLst>
              <a:ext uri="{FF2B5EF4-FFF2-40B4-BE49-F238E27FC236}">
                <a16:creationId xmlns:a16="http://schemas.microsoft.com/office/drawing/2014/main" id="{9C6029CC-30FC-4808-9319-80E7556B0042}"/>
              </a:ext>
            </a:extLst>
          </p:cNvPr>
          <p:cNvSpPr>
            <a:spLocks noChangeArrowheads="1"/>
          </p:cNvSpPr>
          <p:nvPr/>
        </p:nvSpPr>
        <p:spPr bwMode="auto">
          <a:xfrm>
            <a:off x="347663" y="600075"/>
            <a:ext cx="2533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
        <p:nvSpPr>
          <p:cNvPr id="3" name="Rectangle 2">
            <a:extLst>
              <a:ext uri="{FF2B5EF4-FFF2-40B4-BE49-F238E27FC236}">
                <a16:creationId xmlns:a16="http://schemas.microsoft.com/office/drawing/2014/main" id="{0771D62A-0477-4075-B355-59438039D9BA}"/>
              </a:ext>
            </a:extLst>
          </p:cNvPr>
          <p:cNvSpPr/>
          <p:nvPr/>
        </p:nvSpPr>
        <p:spPr>
          <a:xfrm>
            <a:off x="808038" y="4159250"/>
            <a:ext cx="1228725" cy="306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8   F   B   E</a:t>
            </a:r>
          </a:p>
        </p:txBody>
      </p:sp>
      <p:sp>
        <p:nvSpPr>
          <p:cNvPr id="9" name="Rectangle 8">
            <a:extLst>
              <a:ext uri="{FF2B5EF4-FFF2-40B4-BE49-F238E27FC236}">
                <a16:creationId xmlns:a16="http://schemas.microsoft.com/office/drawing/2014/main" id="{3C77E433-4C98-49C2-8D4D-DC13F9FEE433}"/>
              </a:ext>
            </a:extLst>
          </p:cNvPr>
          <p:cNvSpPr/>
          <p:nvPr/>
        </p:nvSpPr>
        <p:spPr>
          <a:xfrm>
            <a:off x="501650" y="1793875"/>
            <a:ext cx="1343025" cy="3571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1   0   1   2</a:t>
            </a:r>
          </a:p>
        </p:txBody>
      </p:sp>
      <p:sp>
        <p:nvSpPr>
          <p:cNvPr id="10" name="Rectangle 9">
            <a:extLst>
              <a:ext uri="{FF2B5EF4-FFF2-40B4-BE49-F238E27FC236}">
                <a16:creationId xmlns:a16="http://schemas.microsoft.com/office/drawing/2014/main" id="{10094ED0-06B9-42D5-8696-2093900D518F}"/>
              </a:ext>
            </a:extLst>
          </p:cNvPr>
          <p:cNvSpPr/>
          <p:nvPr/>
        </p:nvSpPr>
        <p:spPr>
          <a:xfrm>
            <a:off x="808038" y="4791075"/>
            <a:ext cx="1228725" cy="306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8   F   B   F</a:t>
            </a:r>
          </a:p>
        </p:txBody>
      </p:sp>
      <p:sp>
        <p:nvSpPr>
          <p:cNvPr id="11" name="Rectangle 10">
            <a:extLst>
              <a:ext uri="{FF2B5EF4-FFF2-40B4-BE49-F238E27FC236}">
                <a16:creationId xmlns:a16="http://schemas.microsoft.com/office/drawing/2014/main" id="{C044D46A-7375-42F5-9EA5-0B9E69607BD0}"/>
              </a:ext>
            </a:extLst>
          </p:cNvPr>
          <p:cNvSpPr/>
          <p:nvPr/>
        </p:nvSpPr>
        <p:spPr>
          <a:xfrm>
            <a:off x="808038" y="5159375"/>
            <a:ext cx="1228725" cy="307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7  0  4  0</a:t>
            </a:r>
          </a:p>
        </p:txBody>
      </p:sp>
      <p:sp>
        <p:nvSpPr>
          <p:cNvPr id="12" name="Rectangle 11">
            <a:extLst>
              <a:ext uri="{FF2B5EF4-FFF2-40B4-BE49-F238E27FC236}">
                <a16:creationId xmlns:a16="http://schemas.microsoft.com/office/drawing/2014/main" id="{0240389F-639A-4AF5-87A0-923A0EB90407}"/>
              </a:ext>
            </a:extLst>
          </p:cNvPr>
          <p:cNvSpPr/>
          <p:nvPr/>
        </p:nvSpPr>
        <p:spPr>
          <a:xfrm>
            <a:off x="4994275" y="3697288"/>
            <a:ext cx="1382713" cy="3127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7   0    4     0</a:t>
            </a:r>
          </a:p>
        </p:txBody>
      </p:sp>
      <p:sp>
        <p:nvSpPr>
          <p:cNvPr id="13" name="Rectangle 12">
            <a:extLst>
              <a:ext uri="{FF2B5EF4-FFF2-40B4-BE49-F238E27FC236}">
                <a16:creationId xmlns:a16="http://schemas.microsoft.com/office/drawing/2014/main" id="{E08CE291-F05A-4616-8FA7-9E8591640ADC}"/>
              </a:ext>
            </a:extLst>
          </p:cNvPr>
          <p:cNvSpPr/>
          <p:nvPr/>
        </p:nvSpPr>
        <p:spPr>
          <a:xfrm>
            <a:off x="4994275" y="4846638"/>
            <a:ext cx="1381125" cy="3127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F   </a:t>
            </a:r>
            <a:r>
              <a:rPr lang="en-US" dirty="0" err="1">
                <a:solidFill>
                  <a:schemeClr val="tx1"/>
                </a:solidFill>
              </a:rPr>
              <a:t>F</a:t>
            </a:r>
            <a:r>
              <a:rPr lang="en-US" dirty="0">
                <a:solidFill>
                  <a:schemeClr val="tx1"/>
                </a:solidFill>
              </a:rPr>
              <a:t>    </a:t>
            </a:r>
            <a:r>
              <a:rPr lang="en-US" dirty="0" err="1">
                <a:solidFill>
                  <a:schemeClr val="tx1"/>
                </a:solidFill>
              </a:rPr>
              <a:t>F</a:t>
            </a:r>
            <a:r>
              <a:rPr lang="en-US" dirty="0">
                <a:solidFill>
                  <a:schemeClr val="tx1"/>
                </a:solidFill>
              </a:rPr>
              <a:t>     </a:t>
            </a:r>
            <a:r>
              <a:rPr lang="en-US" dirty="0" err="1">
                <a:solidFill>
                  <a:schemeClr val="tx1"/>
                </a:solidFill>
              </a:rPr>
              <a:t>F</a:t>
            </a:r>
            <a:endParaRPr lang="en-US" dirty="0">
              <a:solidFill>
                <a:schemeClr val="tx1"/>
              </a:solidFill>
            </a:endParaRPr>
          </a:p>
        </p:txBody>
      </p:sp>
      <p:sp>
        <p:nvSpPr>
          <p:cNvPr id="14" name="Rectangle 13">
            <a:extLst>
              <a:ext uri="{FF2B5EF4-FFF2-40B4-BE49-F238E27FC236}">
                <a16:creationId xmlns:a16="http://schemas.microsoft.com/office/drawing/2014/main" id="{1DB7BE49-2F04-48DA-BE75-9C0E7CE7F6AC}"/>
              </a:ext>
            </a:extLst>
          </p:cNvPr>
          <p:cNvSpPr/>
          <p:nvPr/>
        </p:nvSpPr>
        <p:spPr>
          <a:xfrm>
            <a:off x="4840288" y="1793875"/>
            <a:ext cx="1228725" cy="307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1   0   1   2</a:t>
            </a:r>
          </a:p>
        </p:txBody>
      </p:sp>
      <p:sp>
        <p:nvSpPr>
          <p:cNvPr id="2" name="Rectangle 1">
            <a:extLst>
              <a:ext uri="{FF2B5EF4-FFF2-40B4-BE49-F238E27FC236}">
                <a16:creationId xmlns:a16="http://schemas.microsoft.com/office/drawing/2014/main" id="{0F0C6B66-BEC9-47F0-88BC-FBEA013809F9}"/>
              </a:ext>
            </a:extLst>
          </p:cNvPr>
          <p:cNvSpPr/>
          <p:nvPr/>
        </p:nvSpPr>
        <p:spPr>
          <a:xfrm>
            <a:off x="4456113" y="1470025"/>
            <a:ext cx="4456112" cy="4570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7ED51806-E4CA-4E99-8DC7-319D9DB6637F}"/>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9699" name="Text Box 2">
            <a:extLst>
              <a:ext uri="{FF2B5EF4-FFF2-40B4-BE49-F238E27FC236}">
                <a16:creationId xmlns:a16="http://schemas.microsoft.com/office/drawing/2014/main" id="{610D42D9-B870-4DF1-9642-D0B5E85647C7}"/>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pic>
        <p:nvPicPr>
          <p:cNvPr id="29700" name="Picture 6">
            <a:extLst>
              <a:ext uri="{FF2B5EF4-FFF2-40B4-BE49-F238E27FC236}">
                <a16:creationId xmlns:a16="http://schemas.microsoft.com/office/drawing/2014/main" id="{79BD8E65-4A73-45D2-8F88-C88C4BFFF9B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23595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9701" name="TextBox 1">
            <a:extLst>
              <a:ext uri="{FF2B5EF4-FFF2-40B4-BE49-F238E27FC236}">
                <a16:creationId xmlns:a16="http://schemas.microsoft.com/office/drawing/2014/main" id="{6ACC3339-9C92-476D-9591-B29A107E2868}"/>
              </a:ext>
            </a:extLst>
          </p:cNvPr>
          <p:cNvSpPr txBox="1">
            <a:spLocks noChangeArrowheads="1"/>
          </p:cNvSpPr>
          <p:nvPr/>
        </p:nvSpPr>
        <p:spPr bwMode="auto">
          <a:xfrm>
            <a:off x="7183438" y="398463"/>
            <a:ext cx="10366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t>A – 65</a:t>
            </a:r>
          </a:p>
          <a:p>
            <a:pPr>
              <a:spcBef>
                <a:spcPct val="0"/>
              </a:spcBef>
              <a:buFontTx/>
              <a:buNone/>
            </a:pPr>
            <a:r>
              <a:rPr lang="en-US" altLang="en-US" sz="1600"/>
              <a:t>a - 97</a:t>
            </a:r>
          </a:p>
        </p:txBody>
      </p:sp>
      <p:sp>
        <p:nvSpPr>
          <p:cNvPr id="29702" name="Rectangle 2">
            <a:extLst>
              <a:ext uri="{FF2B5EF4-FFF2-40B4-BE49-F238E27FC236}">
                <a16:creationId xmlns:a16="http://schemas.microsoft.com/office/drawing/2014/main" id="{E078A6ED-1E11-4EC6-8F02-6CF6BAAF73EA}"/>
              </a:ext>
            </a:extLst>
          </p:cNvPr>
          <p:cNvSpPr>
            <a:spLocks noChangeArrowheads="1"/>
          </p:cNvSpPr>
          <p:nvPr/>
        </p:nvSpPr>
        <p:spPr bwMode="auto">
          <a:xfrm>
            <a:off x="347663" y="600075"/>
            <a:ext cx="2533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C00000"/>
                </a:solidFill>
                <a:latin typeface="Times New Roman" panose="02020603050405020304" pitchFamily="18" charset="0"/>
                <a:cs typeface="Times New Roman" panose="02020603050405020304" pitchFamily="18" charset="0"/>
                <a:sym typeface="Times" panose="02020603050405020304" pitchFamily="18" charset="0"/>
              </a:rPr>
              <a:t>CHECKSUM</a:t>
            </a:r>
          </a:p>
        </p:txBody>
      </p:sp>
      <p:sp>
        <p:nvSpPr>
          <p:cNvPr id="3" name="Rectangle 2">
            <a:extLst>
              <a:ext uri="{FF2B5EF4-FFF2-40B4-BE49-F238E27FC236}">
                <a16:creationId xmlns:a16="http://schemas.microsoft.com/office/drawing/2014/main" id="{53E6B1AF-6983-4053-9FC0-207D5123B342}"/>
              </a:ext>
            </a:extLst>
          </p:cNvPr>
          <p:cNvSpPr/>
          <p:nvPr/>
        </p:nvSpPr>
        <p:spPr>
          <a:xfrm>
            <a:off x="808038" y="4159250"/>
            <a:ext cx="1228725" cy="306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8   F   B   E</a:t>
            </a:r>
          </a:p>
        </p:txBody>
      </p:sp>
      <p:sp>
        <p:nvSpPr>
          <p:cNvPr id="9" name="Rectangle 8">
            <a:extLst>
              <a:ext uri="{FF2B5EF4-FFF2-40B4-BE49-F238E27FC236}">
                <a16:creationId xmlns:a16="http://schemas.microsoft.com/office/drawing/2014/main" id="{EB1E61FA-5E21-431E-83E5-5536A5681545}"/>
              </a:ext>
            </a:extLst>
          </p:cNvPr>
          <p:cNvSpPr/>
          <p:nvPr/>
        </p:nvSpPr>
        <p:spPr>
          <a:xfrm>
            <a:off x="501650" y="1793875"/>
            <a:ext cx="1343025" cy="3571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1   0   1   2</a:t>
            </a:r>
          </a:p>
        </p:txBody>
      </p:sp>
      <p:sp>
        <p:nvSpPr>
          <p:cNvPr id="10" name="Rectangle 9">
            <a:extLst>
              <a:ext uri="{FF2B5EF4-FFF2-40B4-BE49-F238E27FC236}">
                <a16:creationId xmlns:a16="http://schemas.microsoft.com/office/drawing/2014/main" id="{160B3C3B-F8CE-4220-8043-E259B3F16A3D}"/>
              </a:ext>
            </a:extLst>
          </p:cNvPr>
          <p:cNvSpPr/>
          <p:nvPr/>
        </p:nvSpPr>
        <p:spPr>
          <a:xfrm>
            <a:off x="808038" y="4791075"/>
            <a:ext cx="1228725" cy="306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8   F   B   F</a:t>
            </a:r>
          </a:p>
        </p:txBody>
      </p:sp>
      <p:sp>
        <p:nvSpPr>
          <p:cNvPr id="11" name="Rectangle 10">
            <a:extLst>
              <a:ext uri="{FF2B5EF4-FFF2-40B4-BE49-F238E27FC236}">
                <a16:creationId xmlns:a16="http://schemas.microsoft.com/office/drawing/2014/main" id="{E6620AD8-D883-4894-BDDD-F75891C10F14}"/>
              </a:ext>
            </a:extLst>
          </p:cNvPr>
          <p:cNvSpPr/>
          <p:nvPr/>
        </p:nvSpPr>
        <p:spPr>
          <a:xfrm>
            <a:off x="808038" y="5159375"/>
            <a:ext cx="1228725" cy="307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7  0  4  0</a:t>
            </a:r>
          </a:p>
        </p:txBody>
      </p:sp>
      <p:sp>
        <p:nvSpPr>
          <p:cNvPr id="12" name="Rectangle 11">
            <a:extLst>
              <a:ext uri="{FF2B5EF4-FFF2-40B4-BE49-F238E27FC236}">
                <a16:creationId xmlns:a16="http://schemas.microsoft.com/office/drawing/2014/main" id="{832EA3E2-DC5D-441E-BDDE-489C05294F8D}"/>
              </a:ext>
            </a:extLst>
          </p:cNvPr>
          <p:cNvSpPr/>
          <p:nvPr/>
        </p:nvSpPr>
        <p:spPr>
          <a:xfrm>
            <a:off x="4994275" y="3697288"/>
            <a:ext cx="1382713" cy="3127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7   0    4     0</a:t>
            </a:r>
          </a:p>
        </p:txBody>
      </p:sp>
      <p:sp>
        <p:nvSpPr>
          <p:cNvPr id="13" name="Rectangle 12">
            <a:extLst>
              <a:ext uri="{FF2B5EF4-FFF2-40B4-BE49-F238E27FC236}">
                <a16:creationId xmlns:a16="http://schemas.microsoft.com/office/drawing/2014/main" id="{F975C8E0-2D6F-4935-B569-B7568E99DF50}"/>
              </a:ext>
            </a:extLst>
          </p:cNvPr>
          <p:cNvSpPr/>
          <p:nvPr/>
        </p:nvSpPr>
        <p:spPr>
          <a:xfrm>
            <a:off x="4994275" y="4846638"/>
            <a:ext cx="1381125" cy="3127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F   </a:t>
            </a:r>
            <a:r>
              <a:rPr lang="en-US" dirty="0" err="1">
                <a:solidFill>
                  <a:schemeClr val="tx1"/>
                </a:solidFill>
              </a:rPr>
              <a:t>F</a:t>
            </a:r>
            <a:r>
              <a:rPr lang="en-US" dirty="0">
                <a:solidFill>
                  <a:schemeClr val="tx1"/>
                </a:solidFill>
              </a:rPr>
              <a:t>    </a:t>
            </a:r>
            <a:r>
              <a:rPr lang="en-US" dirty="0" err="1">
                <a:solidFill>
                  <a:schemeClr val="tx1"/>
                </a:solidFill>
              </a:rPr>
              <a:t>F</a:t>
            </a:r>
            <a:r>
              <a:rPr lang="en-US" dirty="0">
                <a:solidFill>
                  <a:schemeClr val="tx1"/>
                </a:solidFill>
              </a:rPr>
              <a:t>     </a:t>
            </a:r>
            <a:r>
              <a:rPr lang="en-US" dirty="0" err="1">
                <a:solidFill>
                  <a:schemeClr val="tx1"/>
                </a:solidFill>
              </a:rPr>
              <a:t>F</a:t>
            </a:r>
            <a:endParaRPr lang="en-US" dirty="0">
              <a:solidFill>
                <a:schemeClr val="tx1"/>
              </a:solidFill>
            </a:endParaRPr>
          </a:p>
        </p:txBody>
      </p:sp>
      <p:sp>
        <p:nvSpPr>
          <p:cNvPr id="14" name="Rectangle 13">
            <a:extLst>
              <a:ext uri="{FF2B5EF4-FFF2-40B4-BE49-F238E27FC236}">
                <a16:creationId xmlns:a16="http://schemas.microsoft.com/office/drawing/2014/main" id="{297E8AC4-DC61-4CD8-9622-CAA72C6A69C4}"/>
              </a:ext>
            </a:extLst>
          </p:cNvPr>
          <p:cNvSpPr/>
          <p:nvPr/>
        </p:nvSpPr>
        <p:spPr>
          <a:xfrm>
            <a:off x="4840288" y="1793875"/>
            <a:ext cx="1228725" cy="307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1   0   1   2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C74CF2E9-1661-4E48-A1D5-CDA92C94C2A8}"/>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0723" name="Text Box 2">
            <a:extLst>
              <a:ext uri="{FF2B5EF4-FFF2-40B4-BE49-F238E27FC236}">
                <a16:creationId xmlns:a16="http://schemas.microsoft.com/office/drawing/2014/main" id="{CC491DF4-095D-4395-8220-8AF7328014AB}"/>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0724" name="Rectangle 2">
            <a:extLst>
              <a:ext uri="{FF2B5EF4-FFF2-40B4-BE49-F238E27FC236}">
                <a16:creationId xmlns:a16="http://schemas.microsoft.com/office/drawing/2014/main" id="{8F8F86F0-0BFC-40E8-8479-83A59BE693B0}"/>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ERROR CORRECTION</a:t>
            </a:r>
          </a:p>
        </p:txBody>
      </p:sp>
      <p:sp>
        <p:nvSpPr>
          <p:cNvPr id="2" name="Rectangle 1">
            <a:extLst>
              <a:ext uri="{FF2B5EF4-FFF2-40B4-BE49-F238E27FC236}">
                <a16:creationId xmlns:a16="http://schemas.microsoft.com/office/drawing/2014/main" id="{06685C38-91CD-4E98-8CEA-09363DDBA7E7}"/>
              </a:ext>
            </a:extLst>
          </p:cNvPr>
          <p:cNvSpPr/>
          <p:nvPr/>
        </p:nvSpPr>
        <p:spPr>
          <a:xfrm>
            <a:off x="347663" y="877888"/>
            <a:ext cx="8334375" cy="4246562"/>
          </a:xfrm>
          <a:prstGeom prst="rect">
            <a:avLst/>
          </a:prstGeom>
        </p:spPr>
        <p:txBody>
          <a:bodyPr>
            <a:spAutoFit/>
          </a:bodyPr>
          <a:lstStyle/>
          <a:p>
            <a:pPr marL="285750" indent="-285750" algn="just">
              <a:buFont typeface="Arial" panose="020B0604020202020204" pitchFamily="34" charset="0"/>
              <a:buChar char="•"/>
              <a:defRPr/>
            </a:pPr>
            <a:r>
              <a:rPr lang="en-US" sz="1800" dirty="0">
                <a:latin typeface="+mn-lt"/>
              </a:rPr>
              <a:t>Error </a:t>
            </a:r>
            <a:r>
              <a:rPr lang="en-US" sz="1800" dirty="0">
                <a:solidFill>
                  <a:srgbClr val="FF0000"/>
                </a:solidFill>
                <a:latin typeface="+mn-lt"/>
              </a:rPr>
              <a:t>detection</a:t>
            </a:r>
            <a:r>
              <a:rPr lang="en-US" sz="1800" dirty="0">
                <a:latin typeface="+mn-lt"/>
              </a:rPr>
              <a:t> is a useful technique, found in </a:t>
            </a:r>
            <a:r>
              <a:rPr lang="en-US" sz="1800" dirty="0">
                <a:solidFill>
                  <a:srgbClr val="FF0000"/>
                </a:solidFill>
                <a:latin typeface="+mn-lt"/>
              </a:rPr>
              <a:t>data link control protocols</a:t>
            </a:r>
            <a:r>
              <a:rPr lang="en-US" sz="1800" dirty="0">
                <a:latin typeface="+mn-lt"/>
              </a:rPr>
              <a:t>, such as HDLC, and in transport protocols, such as TCP. </a:t>
            </a:r>
          </a:p>
          <a:p>
            <a:pPr marL="285750" indent="-285750" algn="just">
              <a:buFont typeface="Arial" panose="020B0604020202020204" pitchFamily="34" charset="0"/>
              <a:buChar char="•"/>
              <a:defRPr/>
            </a:pPr>
            <a:endParaRPr lang="en-US" sz="1800" dirty="0">
              <a:latin typeface="+mn-lt"/>
            </a:endParaRPr>
          </a:p>
          <a:p>
            <a:pPr marL="285750" indent="-285750" algn="just">
              <a:buFont typeface="Arial" panose="020B0604020202020204" pitchFamily="34" charset="0"/>
              <a:buChar char="•"/>
              <a:defRPr/>
            </a:pPr>
            <a:endParaRPr lang="en-US" sz="1800" dirty="0">
              <a:latin typeface="+mn-lt"/>
            </a:endParaRPr>
          </a:p>
          <a:p>
            <a:pPr marL="285750" indent="-285750" algn="just">
              <a:buFont typeface="Arial" panose="020B0604020202020204" pitchFamily="34" charset="0"/>
              <a:buChar char="•"/>
              <a:defRPr/>
            </a:pPr>
            <a:r>
              <a:rPr lang="en-US" sz="1800" dirty="0">
                <a:latin typeface="+mn-lt"/>
              </a:rPr>
              <a:t>Correction of errors using an error-detecting code, requires that block of data be retransmitted. </a:t>
            </a:r>
          </a:p>
          <a:p>
            <a:pPr marL="285750" indent="-285750" algn="just">
              <a:buFont typeface="Arial" panose="020B0604020202020204" pitchFamily="34" charset="0"/>
              <a:buChar char="•"/>
              <a:defRPr/>
            </a:pPr>
            <a:endParaRPr lang="en-US" sz="1800" dirty="0">
              <a:latin typeface="+mn-lt"/>
            </a:endParaRPr>
          </a:p>
          <a:p>
            <a:pPr marL="285750" indent="-285750" algn="just">
              <a:buFont typeface="Arial" panose="020B0604020202020204" pitchFamily="34" charset="0"/>
              <a:buChar char="•"/>
              <a:defRPr/>
            </a:pPr>
            <a:endParaRPr lang="en-US" sz="1800" dirty="0">
              <a:latin typeface="+mn-lt"/>
            </a:endParaRPr>
          </a:p>
          <a:p>
            <a:pPr marL="285750" indent="-285750" algn="just">
              <a:buFont typeface="Arial" panose="020B0604020202020204" pitchFamily="34" charset="0"/>
              <a:buChar char="•"/>
              <a:defRPr/>
            </a:pPr>
            <a:r>
              <a:rPr lang="en-US" sz="1800" dirty="0">
                <a:latin typeface="+mn-lt"/>
              </a:rPr>
              <a:t>For wireless applications this approach is inadequate for two reasons.</a:t>
            </a:r>
          </a:p>
          <a:p>
            <a:pPr marL="285750" indent="-285750" algn="just">
              <a:buFont typeface="Arial" panose="020B0604020202020204" pitchFamily="34" charset="0"/>
              <a:buChar char="•"/>
              <a:defRPr/>
            </a:pPr>
            <a:endParaRPr lang="en-US" sz="1800" dirty="0">
              <a:latin typeface="+mn-lt"/>
            </a:endParaRPr>
          </a:p>
          <a:p>
            <a:pPr marL="800100" lvl="1" indent="-342900" algn="just">
              <a:buFont typeface="+mj-lt"/>
              <a:buAutoNum type="arabicPeriod"/>
              <a:defRPr/>
            </a:pPr>
            <a:r>
              <a:rPr lang="en-US" sz="1800" dirty="0">
                <a:latin typeface="+mn-lt"/>
              </a:rPr>
              <a:t>The bit error rate on a wireless link can be quite high, which would result in a large number of retransmissions.</a:t>
            </a:r>
          </a:p>
          <a:p>
            <a:pPr marL="800100" lvl="1" indent="-342900" algn="just">
              <a:buFont typeface="+mj-lt"/>
              <a:buAutoNum type="arabicPeriod"/>
              <a:defRPr/>
            </a:pPr>
            <a:endParaRPr lang="en-US" sz="1800" dirty="0">
              <a:latin typeface="+mn-lt"/>
            </a:endParaRPr>
          </a:p>
          <a:p>
            <a:pPr marL="800100" lvl="1" indent="-342900" algn="just">
              <a:buFont typeface="+mj-lt"/>
              <a:buAutoNum type="arabicPeriod"/>
              <a:defRPr/>
            </a:pPr>
            <a:r>
              <a:rPr lang="en-US" sz="1800" dirty="0">
                <a:latin typeface="+mn-lt"/>
              </a:rPr>
              <a:t>In some cases, </a:t>
            </a:r>
            <a:r>
              <a:rPr lang="en-US" sz="1800" dirty="0">
                <a:solidFill>
                  <a:srgbClr val="FF0000"/>
                </a:solidFill>
                <a:latin typeface="+mn-lt"/>
              </a:rPr>
              <a:t>especially satellite links</a:t>
            </a:r>
            <a:r>
              <a:rPr lang="en-US" sz="1800" dirty="0">
                <a:latin typeface="+mn-lt"/>
              </a:rPr>
              <a:t>, the propagation delay is very long. </a:t>
            </a:r>
            <a:endParaRPr lang="en-US" sz="1400" dirty="0">
              <a:latin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40C99214-D0BC-4E57-AE57-A3748043245D}"/>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1747" name="Text Box 2">
            <a:extLst>
              <a:ext uri="{FF2B5EF4-FFF2-40B4-BE49-F238E27FC236}">
                <a16:creationId xmlns:a16="http://schemas.microsoft.com/office/drawing/2014/main" id="{326422CA-3A01-4BC9-8F96-83C0F0F583E0}"/>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1748" name="Rectangle 2">
            <a:extLst>
              <a:ext uri="{FF2B5EF4-FFF2-40B4-BE49-F238E27FC236}">
                <a16:creationId xmlns:a16="http://schemas.microsoft.com/office/drawing/2014/main" id="{1A547775-B7FA-4847-9DE8-D478CB53AC95}"/>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ERROR CORRECTION</a:t>
            </a:r>
          </a:p>
        </p:txBody>
      </p:sp>
      <p:pic>
        <p:nvPicPr>
          <p:cNvPr id="31749" name="Picture 2">
            <a:extLst>
              <a:ext uri="{FF2B5EF4-FFF2-40B4-BE49-F238E27FC236}">
                <a16:creationId xmlns:a16="http://schemas.microsoft.com/office/drawing/2014/main" id="{376C053E-C541-41C0-BC7C-8BB0AEAA2C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6138" y="1119188"/>
            <a:ext cx="6851650"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Rectangle 3">
            <a:extLst>
              <a:ext uri="{FF2B5EF4-FFF2-40B4-BE49-F238E27FC236}">
                <a16:creationId xmlns:a16="http://schemas.microsoft.com/office/drawing/2014/main" id="{9F4372D6-31D2-4228-8989-232E86A4A71E}"/>
              </a:ext>
            </a:extLst>
          </p:cNvPr>
          <p:cNvSpPr>
            <a:spLocks noChangeArrowheads="1"/>
          </p:cNvSpPr>
          <p:nvPr/>
        </p:nvSpPr>
        <p:spPr bwMode="auto">
          <a:xfrm>
            <a:off x="2344738" y="6046788"/>
            <a:ext cx="34702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latin typeface="TimesTen-Bold"/>
              </a:rPr>
              <a:t>Figure 6.7 </a:t>
            </a:r>
            <a:r>
              <a:rPr lang="en-US" altLang="en-US" sz="1600">
                <a:latin typeface="TimesTen-Roman"/>
              </a:rPr>
              <a:t>Error Correction Process</a:t>
            </a:r>
            <a:endParaRPr lang="en-US" altLang="en-US"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34944D1E-4849-4ED4-B73E-C38FB25EBD87}"/>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2771" name="Text Box 2">
            <a:extLst>
              <a:ext uri="{FF2B5EF4-FFF2-40B4-BE49-F238E27FC236}">
                <a16:creationId xmlns:a16="http://schemas.microsoft.com/office/drawing/2014/main" id="{37E7DBDD-55B4-410A-BF7D-8B953A5EA0ED}"/>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2772" name="Rectangle 2">
            <a:extLst>
              <a:ext uri="{FF2B5EF4-FFF2-40B4-BE49-F238E27FC236}">
                <a16:creationId xmlns:a16="http://schemas.microsoft.com/office/drawing/2014/main" id="{58901200-ED0A-4A31-8A38-2A750AFD8E46}"/>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ERROR CORRECTION</a:t>
            </a:r>
          </a:p>
        </p:txBody>
      </p:sp>
      <p:sp>
        <p:nvSpPr>
          <p:cNvPr id="2" name="Rectangle 1">
            <a:extLst>
              <a:ext uri="{FF2B5EF4-FFF2-40B4-BE49-F238E27FC236}">
                <a16:creationId xmlns:a16="http://schemas.microsoft.com/office/drawing/2014/main" id="{935478E7-1A80-4CF9-9B76-3FD88F8DA55E}"/>
              </a:ext>
            </a:extLst>
          </p:cNvPr>
          <p:cNvSpPr/>
          <p:nvPr/>
        </p:nvSpPr>
        <p:spPr>
          <a:xfrm>
            <a:off x="347663" y="877888"/>
            <a:ext cx="8334375" cy="4094162"/>
          </a:xfrm>
          <a:prstGeom prst="rect">
            <a:avLst/>
          </a:prstGeom>
        </p:spPr>
        <p:txBody>
          <a:bodyPr>
            <a:spAutoFit/>
          </a:bodyPr>
          <a:lstStyle/>
          <a:p>
            <a:pPr algn="just">
              <a:defRPr/>
            </a:pPr>
            <a:r>
              <a:rPr lang="en-US" sz="1800" dirty="0"/>
              <a:t>Block is passed through an FEC decoder, with one of four possible outcomes:</a:t>
            </a:r>
          </a:p>
          <a:p>
            <a:pPr marL="285750" indent="-285750" algn="just">
              <a:buFont typeface="Arial" panose="020B0604020202020204" pitchFamily="34" charset="0"/>
              <a:buChar char="•"/>
              <a:defRPr/>
            </a:pPr>
            <a:endParaRPr lang="en-US" sz="1800" dirty="0">
              <a:latin typeface="+mn-lt"/>
            </a:endParaRPr>
          </a:p>
          <a:p>
            <a:pPr marL="342900" indent="-342900" algn="just">
              <a:buFont typeface="+mj-lt"/>
              <a:buAutoNum type="arabicPeriod"/>
              <a:defRPr/>
            </a:pPr>
            <a:r>
              <a:rPr lang="en-US" dirty="0">
                <a:solidFill>
                  <a:srgbClr val="FF0000"/>
                </a:solidFill>
              </a:rPr>
              <a:t>If there are no bit errors</a:t>
            </a:r>
            <a:r>
              <a:rPr lang="en-US" dirty="0"/>
              <a:t>, the input to the FEC decoder is identical to the original </a:t>
            </a:r>
            <a:r>
              <a:rPr lang="en-US" dirty="0" err="1"/>
              <a:t>codeword</a:t>
            </a:r>
            <a:r>
              <a:rPr lang="en-US" dirty="0"/>
              <a:t>, and the decoder produces the original data block as output.</a:t>
            </a:r>
          </a:p>
          <a:p>
            <a:pPr marL="342900" indent="-342900" algn="just">
              <a:buFont typeface="+mj-lt"/>
              <a:buAutoNum type="arabicPeriod"/>
              <a:defRPr/>
            </a:pPr>
            <a:endParaRPr lang="en-US" dirty="0"/>
          </a:p>
          <a:p>
            <a:pPr marL="342900" indent="-342900" algn="just">
              <a:buFont typeface="+mj-lt"/>
              <a:buAutoNum type="arabicPeriod"/>
              <a:defRPr/>
            </a:pPr>
            <a:endParaRPr lang="en-US" dirty="0"/>
          </a:p>
          <a:p>
            <a:pPr marL="342900" indent="-342900" algn="just">
              <a:buFont typeface="+mj-lt"/>
              <a:buAutoNum type="arabicPeriod"/>
              <a:defRPr/>
            </a:pPr>
            <a:r>
              <a:rPr lang="en-US" dirty="0">
                <a:solidFill>
                  <a:srgbClr val="FF0000"/>
                </a:solidFill>
              </a:rPr>
              <a:t>For certain error patterns</a:t>
            </a:r>
            <a:r>
              <a:rPr lang="en-US" dirty="0"/>
              <a:t>, it is possible for the decoder to </a:t>
            </a:r>
            <a:r>
              <a:rPr lang="en-US" dirty="0">
                <a:solidFill>
                  <a:srgbClr val="FF0000"/>
                </a:solidFill>
              </a:rPr>
              <a:t>detect and correct </a:t>
            </a:r>
            <a:r>
              <a:rPr lang="en-US" dirty="0"/>
              <a:t>those errors. </a:t>
            </a:r>
          </a:p>
          <a:p>
            <a:pPr marL="342900" indent="-342900" algn="just">
              <a:buFont typeface="+mj-lt"/>
              <a:buAutoNum type="arabicPeriod"/>
              <a:defRPr/>
            </a:pPr>
            <a:endParaRPr lang="en-US" dirty="0"/>
          </a:p>
          <a:p>
            <a:pPr marL="342900" indent="-342900" algn="just">
              <a:buFont typeface="+mj-lt"/>
              <a:buAutoNum type="arabicPeriod"/>
              <a:defRPr/>
            </a:pPr>
            <a:r>
              <a:rPr lang="en-US" dirty="0"/>
              <a:t>For certain error patterns, the decoder can </a:t>
            </a:r>
            <a:r>
              <a:rPr lang="en-US" dirty="0">
                <a:solidFill>
                  <a:srgbClr val="FF0000"/>
                </a:solidFill>
              </a:rPr>
              <a:t>detect but not correct the errors</a:t>
            </a:r>
            <a:r>
              <a:rPr lang="en-US" dirty="0"/>
              <a:t>. In this case, the decode simply reports an uncorrectable error.</a:t>
            </a:r>
          </a:p>
          <a:p>
            <a:pPr marL="342900" indent="-342900" algn="just">
              <a:buFont typeface="+mj-lt"/>
              <a:buAutoNum type="arabicPeriod"/>
              <a:defRPr/>
            </a:pPr>
            <a:endParaRPr lang="en-US" dirty="0"/>
          </a:p>
          <a:p>
            <a:pPr marL="342900" indent="-342900" algn="just">
              <a:buFont typeface="+mj-lt"/>
              <a:buAutoNum type="arabicPeriod"/>
              <a:defRPr/>
            </a:pPr>
            <a:endParaRPr lang="en-US" dirty="0"/>
          </a:p>
          <a:p>
            <a:pPr marL="342900" indent="-342900" algn="just">
              <a:buFont typeface="+mj-lt"/>
              <a:buAutoNum type="arabicPeriod"/>
              <a:defRPr/>
            </a:pPr>
            <a:r>
              <a:rPr lang="en-US" dirty="0">
                <a:solidFill>
                  <a:srgbClr val="FF0000"/>
                </a:solidFill>
              </a:rPr>
              <a:t>For certain, typically rare, error patterns, the decoder does not detect that any errors have occurred </a:t>
            </a:r>
            <a:r>
              <a:rPr lang="en-US" dirty="0"/>
              <a:t>and maps the incoming </a:t>
            </a:r>
            <a:r>
              <a:rPr lang="en-US" i="1" dirty="0"/>
              <a:t>n</a:t>
            </a:r>
            <a:r>
              <a:rPr lang="en-US" dirty="0"/>
              <a:t>-bit data block into a </a:t>
            </a:r>
            <a:r>
              <a:rPr lang="en-US" i="1" dirty="0"/>
              <a:t>k</a:t>
            </a:r>
            <a:r>
              <a:rPr lang="en-US" dirty="0"/>
              <a:t>-bit block that differs from the original </a:t>
            </a:r>
            <a:r>
              <a:rPr lang="en-US" i="1" dirty="0"/>
              <a:t>k</a:t>
            </a:r>
            <a:r>
              <a:rPr lang="en-US" dirty="0"/>
              <a:t>-bit block.</a:t>
            </a:r>
            <a:endParaRPr lang="en-US"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BA82381E-6A10-4CBE-971B-56D9096EBDF1}"/>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6147" name="Text Box 2">
            <a:extLst>
              <a:ext uri="{FF2B5EF4-FFF2-40B4-BE49-F238E27FC236}">
                <a16:creationId xmlns:a16="http://schemas.microsoft.com/office/drawing/2014/main" id="{9A861D65-BE10-426B-9E7A-C5C5EFD02115}"/>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1749" name="Rectangle 2">
            <a:extLst>
              <a:ext uri="{FF2B5EF4-FFF2-40B4-BE49-F238E27FC236}">
                <a16:creationId xmlns:a16="http://schemas.microsoft.com/office/drawing/2014/main" id="{439AC170-0BCE-4D24-9239-4A49F5C723B1}"/>
              </a:ext>
            </a:extLst>
          </p:cNvPr>
          <p:cNvSpPr>
            <a:spLocks noChangeArrowheads="1"/>
          </p:cNvSpPr>
          <p:nvPr/>
        </p:nvSpPr>
        <p:spPr bwMode="auto">
          <a:xfrm>
            <a:off x="347663" y="957263"/>
            <a:ext cx="8448675"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defRPr/>
            </a:pPr>
            <a:r>
              <a:rPr lang="en-US" sz="2800" b="1" dirty="0">
                <a:solidFill>
                  <a:srgbClr val="FF0000"/>
                </a:solidFill>
              </a:rPr>
              <a:t>Parity Check</a:t>
            </a:r>
          </a:p>
          <a:p>
            <a:pPr algn="just">
              <a:spcBef>
                <a:spcPct val="0"/>
              </a:spcBef>
              <a:buFontTx/>
              <a:buNone/>
              <a:defRPr/>
            </a:pPr>
            <a:endParaRPr lang="en-US" sz="1800" b="1" dirty="0">
              <a:solidFill>
                <a:srgbClr val="FF0000"/>
              </a:solidFill>
            </a:endParaRPr>
          </a:p>
          <a:p>
            <a:pPr algn="just">
              <a:spcBef>
                <a:spcPct val="0"/>
              </a:spcBef>
              <a:buFontTx/>
              <a:buNone/>
              <a:defRPr/>
            </a:pPr>
            <a:endParaRPr lang="en-US" sz="1800" b="1" dirty="0">
              <a:solidFill>
                <a:srgbClr val="FF0000"/>
              </a:solidFill>
            </a:endParaRPr>
          </a:p>
          <a:p>
            <a:pPr marL="285750" indent="-285750" algn="just">
              <a:spcBef>
                <a:spcPct val="0"/>
              </a:spcBef>
              <a:defRPr/>
            </a:pPr>
            <a:endParaRPr lang="en-US" sz="1800" dirty="0"/>
          </a:p>
          <a:p>
            <a:pPr marL="285750" indent="-285750" algn="just">
              <a:spcBef>
                <a:spcPct val="0"/>
              </a:spcBef>
              <a:defRPr/>
            </a:pPr>
            <a:r>
              <a:rPr lang="en-US" sz="1800" dirty="0"/>
              <a:t>Append a parity bit to the end of a block of data. </a:t>
            </a:r>
          </a:p>
          <a:p>
            <a:pPr marL="285750" indent="-285750" algn="just">
              <a:spcBef>
                <a:spcPct val="0"/>
              </a:spcBef>
              <a:defRPr/>
            </a:pPr>
            <a:endParaRPr lang="en-US" sz="1800" dirty="0"/>
          </a:p>
          <a:p>
            <a:pPr marL="285750" indent="-285750" algn="just">
              <a:spcBef>
                <a:spcPct val="0"/>
              </a:spcBef>
              <a:defRPr/>
            </a:pPr>
            <a:endParaRPr lang="en-US" sz="1800" dirty="0"/>
          </a:p>
          <a:p>
            <a:pPr marL="285750" indent="-285750" algn="just">
              <a:spcBef>
                <a:spcPct val="0"/>
              </a:spcBef>
              <a:defRPr/>
            </a:pPr>
            <a:r>
              <a:rPr lang="en-US" sz="1800" dirty="0"/>
              <a:t>For character transmission, a parity bit is attached to each 7-bit character. </a:t>
            </a:r>
          </a:p>
          <a:p>
            <a:pPr marL="285750" indent="-285750" algn="just">
              <a:spcBef>
                <a:spcPct val="0"/>
              </a:spcBef>
              <a:defRPr/>
            </a:pPr>
            <a:endParaRPr lang="en-US" sz="1800" dirty="0"/>
          </a:p>
          <a:p>
            <a:pPr marL="285750" indent="-285750" algn="just">
              <a:spcBef>
                <a:spcPct val="0"/>
              </a:spcBef>
              <a:defRPr/>
            </a:pPr>
            <a:endParaRPr lang="en-US" sz="1800" dirty="0"/>
          </a:p>
          <a:p>
            <a:pPr marL="285750" indent="-285750" algn="just">
              <a:spcBef>
                <a:spcPct val="0"/>
              </a:spcBef>
              <a:defRPr/>
            </a:pPr>
            <a:r>
              <a:rPr lang="en-US" sz="1800" dirty="0"/>
              <a:t>The value of this bit is selected so that the character has an even number of 1s (even parity) or an odd number of 1s (odd parity).</a:t>
            </a:r>
            <a:endParaRPr lang="en-US" sz="1800"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7E2445CD-A230-4DE9-A727-917076DC39AC}"/>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3795" name="Text Box 2">
            <a:extLst>
              <a:ext uri="{FF2B5EF4-FFF2-40B4-BE49-F238E27FC236}">
                <a16:creationId xmlns:a16="http://schemas.microsoft.com/office/drawing/2014/main" id="{A32D65C7-D874-432D-9B5A-FC9454F88E8D}"/>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3796" name="Rectangle 2">
            <a:extLst>
              <a:ext uri="{FF2B5EF4-FFF2-40B4-BE49-F238E27FC236}">
                <a16:creationId xmlns:a16="http://schemas.microsoft.com/office/drawing/2014/main" id="{77C5CA29-ED1A-48F7-8AE6-4734B6E75035}"/>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ERROR CORRECTION</a:t>
            </a:r>
          </a:p>
        </p:txBody>
      </p:sp>
      <p:sp>
        <p:nvSpPr>
          <p:cNvPr id="33797" name="Rectangle 1">
            <a:extLst>
              <a:ext uri="{FF2B5EF4-FFF2-40B4-BE49-F238E27FC236}">
                <a16:creationId xmlns:a16="http://schemas.microsoft.com/office/drawing/2014/main" id="{1D755E6B-B577-45FD-8BE4-6B45D6F965AD}"/>
              </a:ext>
            </a:extLst>
          </p:cNvPr>
          <p:cNvSpPr>
            <a:spLocks noChangeArrowheads="1"/>
          </p:cNvSpPr>
          <p:nvPr/>
        </p:nvSpPr>
        <p:spPr bwMode="auto">
          <a:xfrm>
            <a:off x="347663" y="877888"/>
            <a:ext cx="83343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t>Error correction works by adding redundancy to the transmitted message. </a:t>
            </a:r>
          </a:p>
          <a:p>
            <a:pPr algn="just">
              <a:spcBef>
                <a:spcPct val="0"/>
              </a:spcBef>
            </a:pPr>
            <a:endParaRPr lang="en-US" altLang="en-US" sz="1800"/>
          </a:p>
          <a:p>
            <a:pPr algn="just">
              <a:spcBef>
                <a:spcPct val="0"/>
              </a:spcBef>
            </a:pPr>
            <a:r>
              <a:rPr lang="en-US" altLang="en-US" sz="1800"/>
              <a:t>The redundancy makes it possible for the receiver to deduce what the original message was. </a:t>
            </a:r>
          </a:p>
          <a:p>
            <a:pPr algn="just">
              <a:spcBef>
                <a:spcPct val="0"/>
              </a:spcBef>
            </a:pPr>
            <a:endParaRPr lang="en-US" altLang="en-US"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CA154B18-522A-4C01-AEC0-7D225ECD84FC}"/>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4819" name="Text Box 2">
            <a:extLst>
              <a:ext uri="{FF2B5EF4-FFF2-40B4-BE49-F238E27FC236}">
                <a16:creationId xmlns:a16="http://schemas.microsoft.com/office/drawing/2014/main" id="{F46819D6-2CEC-4C57-BFFE-B80ACED21A0B}"/>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4820" name="Rectangle 2">
            <a:extLst>
              <a:ext uri="{FF2B5EF4-FFF2-40B4-BE49-F238E27FC236}">
                <a16:creationId xmlns:a16="http://schemas.microsoft.com/office/drawing/2014/main" id="{A57289C2-DFCE-4329-92A9-20158D9A9123}"/>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ERROR CORRECTION</a:t>
            </a:r>
          </a:p>
        </p:txBody>
      </p:sp>
      <p:sp>
        <p:nvSpPr>
          <p:cNvPr id="2" name="Rectangle 1">
            <a:extLst>
              <a:ext uri="{FF2B5EF4-FFF2-40B4-BE49-F238E27FC236}">
                <a16:creationId xmlns:a16="http://schemas.microsoft.com/office/drawing/2014/main" id="{B63F6DA6-615B-4CD2-94E1-23FA87E93315}"/>
              </a:ext>
            </a:extLst>
          </p:cNvPr>
          <p:cNvSpPr/>
          <p:nvPr/>
        </p:nvSpPr>
        <p:spPr>
          <a:xfrm>
            <a:off x="193675" y="1162050"/>
            <a:ext cx="8334375" cy="2030413"/>
          </a:xfrm>
          <a:prstGeom prst="rect">
            <a:avLst/>
          </a:prstGeom>
        </p:spPr>
        <p:txBody>
          <a:bodyPr>
            <a:spAutoFit/>
          </a:bodyPr>
          <a:lstStyle/>
          <a:p>
            <a:pPr marL="285750" indent="-285750" algn="just">
              <a:buFont typeface="Arial" panose="020B0604020202020204" pitchFamily="34" charset="0"/>
              <a:buChar char="•"/>
              <a:defRPr/>
            </a:pPr>
            <a:r>
              <a:rPr lang="en-US" sz="1800" dirty="0"/>
              <a:t>FEC algorithm </a:t>
            </a:r>
            <a:r>
              <a:rPr lang="en-US" sz="1800" dirty="0">
                <a:solidFill>
                  <a:srgbClr val="FF0000"/>
                </a:solidFill>
              </a:rPr>
              <a:t>takes as input a </a:t>
            </a:r>
            <a:r>
              <a:rPr lang="en-US" sz="1800" i="1" dirty="0">
                <a:solidFill>
                  <a:srgbClr val="FF0000"/>
                </a:solidFill>
              </a:rPr>
              <a:t>k</a:t>
            </a:r>
            <a:r>
              <a:rPr lang="en-US" sz="1800" dirty="0">
                <a:solidFill>
                  <a:srgbClr val="FF0000"/>
                </a:solidFill>
              </a:rPr>
              <a:t>-bit block </a:t>
            </a:r>
            <a:r>
              <a:rPr lang="en-US" sz="1800" dirty="0"/>
              <a:t>and adds  ( n – k ) check bits to that block to </a:t>
            </a:r>
            <a:r>
              <a:rPr lang="en-US" sz="1800" dirty="0">
                <a:solidFill>
                  <a:srgbClr val="FF0000"/>
                </a:solidFill>
              </a:rPr>
              <a:t>produce an </a:t>
            </a:r>
            <a:r>
              <a:rPr lang="en-US" sz="1800" i="1" dirty="0">
                <a:solidFill>
                  <a:srgbClr val="FF0000"/>
                </a:solidFill>
              </a:rPr>
              <a:t>n</a:t>
            </a:r>
            <a:r>
              <a:rPr lang="en-US" sz="1800" dirty="0">
                <a:solidFill>
                  <a:srgbClr val="FF0000"/>
                </a:solidFill>
              </a:rPr>
              <a:t>-bit block</a:t>
            </a:r>
            <a:r>
              <a:rPr lang="en-US" sz="1800" dirty="0"/>
              <a:t>; all of the bits in the original </a:t>
            </a:r>
            <a:r>
              <a:rPr lang="en-US" sz="1800" i="1" dirty="0"/>
              <a:t>k</a:t>
            </a:r>
            <a:r>
              <a:rPr lang="en-US" sz="1800" dirty="0"/>
              <a:t>-bit block show up in the </a:t>
            </a:r>
            <a:r>
              <a:rPr lang="en-US" sz="1800" i="1" dirty="0"/>
              <a:t>n</a:t>
            </a:r>
            <a:r>
              <a:rPr lang="en-US" sz="1800" dirty="0"/>
              <a:t>-bit block. </a:t>
            </a:r>
          </a:p>
          <a:p>
            <a:pPr marL="285750" indent="-285750" algn="just">
              <a:buFont typeface="Arial" panose="020B0604020202020204" pitchFamily="34" charset="0"/>
              <a:buChar char="•"/>
              <a:defRPr/>
            </a:pPr>
            <a:endParaRPr lang="en-US" sz="1800" dirty="0"/>
          </a:p>
          <a:p>
            <a:pPr marL="285750" indent="-285750" algn="just">
              <a:buFont typeface="Arial" panose="020B0604020202020204" pitchFamily="34" charset="0"/>
              <a:buChar char="•"/>
              <a:defRPr/>
            </a:pPr>
            <a:r>
              <a:rPr lang="en-US" sz="1800" dirty="0"/>
              <a:t>For some FEC algorithms, the FEC algorithm maps the </a:t>
            </a:r>
            <a:r>
              <a:rPr lang="en-US" sz="1800" i="1" dirty="0"/>
              <a:t>k</a:t>
            </a:r>
            <a:r>
              <a:rPr lang="en-US" sz="1800" dirty="0"/>
              <a:t>-bit input into an </a:t>
            </a:r>
            <a:r>
              <a:rPr lang="en-US" sz="1800" i="1" dirty="0"/>
              <a:t>n</a:t>
            </a:r>
            <a:r>
              <a:rPr lang="en-US" sz="1800" dirty="0"/>
              <a:t>-bit </a:t>
            </a:r>
            <a:r>
              <a:rPr lang="en-US" sz="1800" dirty="0" err="1"/>
              <a:t>codeword</a:t>
            </a:r>
            <a:r>
              <a:rPr lang="en-US" sz="1800" dirty="0"/>
              <a:t> in such a way that the original </a:t>
            </a:r>
            <a:r>
              <a:rPr lang="en-US" sz="1800" i="1" dirty="0"/>
              <a:t>k </a:t>
            </a:r>
            <a:r>
              <a:rPr lang="en-US" sz="1800" dirty="0"/>
              <a:t>bits do not appear in the </a:t>
            </a:r>
            <a:r>
              <a:rPr lang="en-US" sz="1800" dirty="0" err="1"/>
              <a:t>codeword</a:t>
            </a:r>
            <a:r>
              <a:rPr lang="en-US" sz="1800" dirty="0"/>
              <a:t>.</a:t>
            </a:r>
            <a:endParaRPr lang="en-US" sz="1800" dirty="0">
              <a:latin typeface="+mn-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36C19A04-2455-47D7-B8BD-9DCABFE1B4A1}"/>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5843" name="Text Box 2">
            <a:extLst>
              <a:ext uri="{FF2B5EF4-FFF2-40B4-BE49-F238E27FC236}">
                <a16:creationId xmlns:a16="http://schemas.microsoft.com/office/drawing/2014/main" id="{A2BB3C6A-4A87-45E6-85FD-7CB68069E5FA}"/>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5844" name="Rectangle 2">
            <a:extLst>
              <a:ext uri="{FF2B5EF4-FFF2-40B4-BE49-F238E27FC236}">
                <a16:creationId xmlns:a16="http://schemas.microsoft.com/office/drawing/2014/main" id="{037ACB69-395D-495B-A01D-837031BBF47E}"/>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2" name="Rectangle 1">
            <a:extLst>
              <a:ext uri="{FF2B5EF4-FFF2-40B4-BE49-F238E27FC236}">
                <a16:creationId xmlns:a16="http://schemas.microsoft.com/office/drawing/2014/main" id="{8172008C-140E-4B22-A8F6-A7BE32F81B9A}"/>
              </a:ext>
            </a:extLst>
          </p:cNvPr>
          <p:cNvSpPr/>
          <p:nvPr/>
        </p:nvSpPr>
        <p:spPr>
          <a:xfrm>
            <a:off x="347663" y="877888"/>
            <a:ext cx="8334375" cy="1200150"/>
          </a:xfrm>
          <a:prstGeom prst="rect">
            <a:avLst/>
          </a:prstGeom>
        </p:spPr>
        <p:txBody>
          <a:bodyPr>
            <a:spAutoFit/>
          </a:bodyPr>
          <a:lstStyle/>
          <a:p>
            <a:pPr marL="285750" indent="-285750" algn="just">
              <a:buFont typeface="Arial" panose="020B0604020202020204" pitchFamily="34" charset="0"/>
              <a:buChar char="•"/>
              <a:defRPr/>
            </a:pPr>
            <a:r>
              <a:rPr lang="en-US" sz="1800" b="1" dirty="0"/>
              <a:t>Hamming distance    d(v</a:t>
            </a:r>
            <a:r>
              <a:rPr lang="en-US" sz="1800" b="1" baseline="-25000" dirty="0"/>
              <a:t>1</a:t>
            </a:r>
            <a:r>
              <a:rPr lang="en-US" sz="1800" b="1" dirty="0"/>
              <a:t>, v</a:t>
            </a:r>
            <a:r>
              <a:rPr lang="en-US" sz="1800" b="1" baseline="-25000" dirty="0"/>
              <a:t>2</a:t>
            </a:r>
            <a:r>
              <a:rPr lang="en-US" sz="1800" b="1" dirty="0"/>
              <a:t>)   </a:t>
            </a:r>
            <a:r>
              <a:rPr lang="en-US" sz="1800" dirty="0"/>
              <a:t>between two </a:t>
            </a:r>
            <a:r>
              <a:rPr lang="en-US" sz="1800" i="1" dirty="0"/>
              <a:t>n</a:t>
            </a:r>
            <a:r>
              <a:rPr lang="en-US" sz="1800" dirty="0"/>
              <a:t>-bit binary sequences  V</a:t>
            </a:r>
            <a:r>
              <a:rPr lang="en-US" sz="1800" baseline="-25000" dirty="0"/>
              <a:t>1</a:t>
            </a:r>
            <a:r>
              <a:rPr lang="en-US" sz="1800" dirty="0"/>
              <a:t> and V</a:t>
            </a:r>
            <a:r>
              <a:rPr lang="en-US" sz="1800" baseline="-25000" dirty="0"/>
              <a:t>2</a:t>
            </a:r>
            <a:r>
              <a:rPr lang="en-US" sz="1800" dirty="0"/>
              <a:t> is the number of bits in which V</a:t>
            </a:r>
            <a:r>
              <a:rPr lang="en-US" sz="1800" baseline="-25000" dirty="0"/>
              <a:t>1 </a:t>
            </a:r>
            <a:r>
              <a:rPr lang="en-US" sz="1800" dirty="0"/>
              <a:t>and V</a:t>
            </a:r>
            <a:r>
              <a:rPr lang="en-US" sz="1800" baseline="-25000" dirty="0"/>
              <a:t>2</a:t>
            </a:r>
            <a:r>
              <a:rPr lang="en-US" sz="1800" dirty="0"/>
              <a:t> disagree. </a:t>
            </a:r>
          </a:p>
          <a:p>
            <a:pPr marL="285750" indent="-285750" algn="just">
              <a:buFont typeface="Arial" panose="020B0604020202020204" pitchFamily="34" charset="0"/>
              <a:buChar char="•"/>
              <a:defRPr/>
            </a:pPr>
            <a:endParaRPr lang="en-US" sz="1800" dirty="0"/>
          </a:p>
          <a:p>
            <a:pPr marL="285750" indent="-285750" algn="just">
              <a:buFont typeface="Arial" panose="020B0604020202020204" pitchFamily="34" charset="0"/>
              <a:buChar char="•"/>
              <a:defRPr/>
            </a:pPr>
            <a:r>
              <a:rPr lang="en-US" sz="1800" dirty="0"/>
              <a:t>For example, if</a:t>
            </a:r>
            <a:endParaRPr lang="en-US" sz="1800" dirty="0">
              <a:latin typeface="+mn-lt"/>
            </a:endParaRPr>
          </a:p>
        </p:txBody>
      </p:sp>
      <p:pic>
        <p:nvPicPr>
          <p:cNvPr id="35846" name="Picture 4">
            <a:extLst>
              <a:ext uri="{FF2B5EF4-FFF2-40B4-BE49-F238E27FC236}">
                <a16:creationId xmlns:a16="http://schemas.microsoft.com/office/drawing/2014/main" id="{F029B990-CB7C-48D9-A549-314B541124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4113" y="2179638"/>
            <a:ext cx="609917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3EC0A737-5431-42B5-82A7-E0875C41D967}"/>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6867" name="Text Box 2">
            <a:extLst>
              <a:ext uri="{FF2B5EF4-FFF2-40B4-BE49-F238E27FC236}">
                <a16:creationId xmlns:a16="http://schemas.microsoft.com/office/drawing/2014/main" id="{AF090DD7-D778-49DC-A963-2CE79430AEA7}"/>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6868" name="Rectangle 2">
            <a:extLst>
              <a:ext uri="{FF2B5EF4-FFF2-40B4-BE49-F238E27FC236}">
                <a16:creationId xmlns:a16="http://schemas.microsoft.com/office/drawing/2014/main" id="{F14E51D6-16B8-42AD-A85D-8A81C2685547}"/>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37893" name="Rectangle 5">
            <a:extLst>
              <a:ext uri="{FF2B5EF4-FFF2-40B4-BE49-F238E27FC236}">
                <a16:creationId xmlns:a16="http://schemas.microsoft.com/office/drawing/2014/main" id="{43F1FBA3-C6FB-4CFA-BF94-FC728B0BF898}"/>
              </a:ext>
            </a:extLst>
          </p:cNvPr>
          <p:cNvSpPr>
            <a:spLocks noChangeArrowheads="1"/>
          </p:cNvSpPr>
          <p:nvPr/>
        </p:nvSpPr>
        <p:spPr bwMode="auto">
          <a:xfrm>
            <a:off x="347663" y="1312863"/>
            <a:ext cx="8448675"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lgn="just">
              <a:spcBef>
                <a:spcPct val="0"/>
              </a:spcBef>
              <a:buFontTx/>
              <a:buNone/>
              <a:defRPr/>
            </a:pPr>
            <a:r>
              <a:rPr lang="en-US" sz="1800" dirty="0">
                <a:latin typeface="TimesTen-Roman"/>
              </a:rPr>
              <a:t>Find the hamming distance between</a:t>
            </a:r>
          </a:p>
          <a:p>
            <a:pPr algn="just">
              <a:spcBef>
                <a:spcPct val="0"/>
              </a:spcBef>
              <a:defRPr/>
            </a:pPr>
            <a:endParaRPr lang="en-US" sz="1800" dirty="0">
              <a:latin typeface="TimesTen-Roman"/>
            </a:endParaRPr>
          </a:p>
          <a:p>
            <a:pPr algn="just">
              <a:spcBef>
                <a:spcPct val="0"/>
              </a:spcBef>
              <a:defRPr/>
            </a:pPr>
            <a:r>
              <a:rPr lang="en-US" sz="1800" dirty="0">
                <a:latin typeface="TimesTen-Roman"/>
              </a:rPr>
              <a:t>d(00000,00100) =</a:t>
            </a:r>
          </a:p>
          <a:p>
            <a:pPr algn="just">
              <a:spcBef>
                <a:spcPct val="0"/>
              </a:spcBef>
              <a:defRPr/>
            </a:pPr>
            <a:endParaRPr lang="en-US" sz="1800" dirty="0">
              <a:latin typeface="TimesTen-Roman"/>
            </a:endParaRPr>
          </a:p>
          <a:p>
            <a:pPr algn="just">
              <a:spcBef>
                <a:spcPct val="0"/>
              </a:spcBef>
              <a:defRPr/>
            </a:pPr>
            <a:r>
              <a:rPr lang="en-US" sz="1800" dirty="0">
                <a:latin typeface="TimesTen-Roman"/>
              </a:rPr>
              <a:t>d(00111,00100) =</a:t>
            </a:r>
          </a:p>
          <a:p>
            <a:pPr algn="just">
              <a:spcBef>
                <a:spcPct val="0"/>
              </a:spcBef>
              <a:defRPr/>
            </a:pPr>
            <a:endParaRPr lang="en-US" sz="1800" dirty="0">
              <a:latin typeface="TimesTen-Roman"/>
            </a:endParaRPr>
          </a:p>
          <a:p>
            <a:pPr algn="just">
              <a:spcBef>
                <a:spcPct val="0"/>
              </a:spcBef>
              <a:defRPr/>
            </a:pPr>
            <a:r>
              <a:rPr lang="en-US" sz="1800" dirty="0">
                <a:latin typeface="TimesTen-Roman"/>
              </a:rPr>
              <a:t>d(11001,00100) =</a:t>
            </a:r>
          </a:p>
          <a:p>
            <a:pPr algn="just">
              <a:spcBef>
                <a:spcPct val="0"/>
              </a:spcBef>
              <a:defRPr/>
            </a:pPr>
            <a:endParaRPr lang="en-US" sz="1800" dirty="0">
              <a:latin typeface="TimesTen-Roman"/>
            </a:endParaRPr>
          </a:p>
          <a:p>
            <a:pPr algn="just">
              <a:spcBef>
                <a:spcPct val="0"/>
              </a:spcBef>
              <a:defRPr/>
            </a:pPr>
            <a:r>
              <a:rPr lang="en-US" sz="1800" dirty="0">
                <a:latin typeface="TimesTen-Roman"/>
              </a:rPr>
              <a:t>d(11110,00100) =</a:t>
            </a:r>
            <a:endParaRPr lang="en-US"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702B5EC5-9A9B-488F-9228-A030DDD49B1A}"/>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7891" name="Text Box 2">
            <a:extLst>
              <a:ext uri="{FF2B5EF4-FFF2-40B4-BE49-F238E27FC236}">
                <a16:creationId xmlns:a16="http://schemas.microsoft.com/office/drawing/2014/main" id="{B86C0CC7-31ED-43D4-A377-D258B603E0C8}"/>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7892" name="Rectangle 2">
            <a:extLst>
              <a:ext uri="{FF2B5EF4-FFF2-40B4-BE49-F238E27FC236}">
                <a16:creationId xmlns:a16="http://schemas.microsoft.com/office/drawing/2014/main" id="{C8575705-D74F-4734-8321-B916D8F78DB3}"/>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37893" name="Rectangle 5">
            <a:extLst>
              <a:ext uri="{FF2B5EF4-FFF2-40B4-BE49-F238E27FC236}">
                <a16:creationId xmlns:a16="http://schemas.microsoft.com/office/drawing/2014/main" id="{AF21796B-FEF9-4AA6-A076-64DE6EEF32FA}"/>
              </a:ext>
            </a:extLst>
          </p:cNvPr>
          <p:cNvSpPr>
            <a:spLocks noChangeArrowheads="1"/>
          </p:cNvSpPr>
          <p:nvPr/>
        </p:nvSpPr>
        <p:spPr bwMode="auto">
          <a:xfrm>
            <a:off x="347663" y="1312863"/>
            <a:ext cx="84486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latin typeface="TimesTen-Roman"/>
              </a:rPr>
              <a:t>Consider a scenario to transmit blocks of data of length </a:t>
            </a:r>
            <a:r>
              <a:rPr lang="en-US" altLang="en-US" sz="1800" i="1">
                <a:latin typeface="TimesTen-Italic"/>
              </a:rPr>
              <a:t>k </a:t>
            </a:r>
            <a:r>
              <a:rPr lang="en-US" altLang="en-US" sz="1800">
                <a:latin typeface="TimesTen-Roman"/>
              </a:rPr>
              <a:t>bits.</a:t>
            </a:r>
          </a:p>
          <a:p>
            <a:pPr algn="just">
              <a:spcBef>
                <a:spcPct val="0"/>
              </a:spcBef>
            </a:pPr>
            <a:endParaRPr lang="en-US" altLang="en-US" sz="1800">
              <a:latin typeface="TimesTen-Roman"/>
            </a:endParaRPr>
          </a:p>
          <a:p>
            <a:pPr algn="just">
              <a:spcBef>
                <a:spcPct val="0"/>
              </a:spcBef>
            </a:pPr>
            <a:r>
              <a:rPr lang="en-US" altLang="en-US" sz="1800">
                <a:latin typeface="TimesTen-Roman"/>
              </a:rPr>
              <a:t> Instead of transmitting each block as </a:t>
            </a:r>
            <a:r>
              <a:rPr lang="en-US" altLang="en-US" sz="1800" i="1">
                <a:latin typeface="TimesTen-Italic"/>
              </a:rPr>
              <a:t>k </a:t>
            </a:r>
            <a:r>
              <a:rPr lang="en-US" altLang="en-US" sz="1800">
                <a:latin typeface="TimesTen-Roman"/>
              </a:rPr>
              <a:t>bits, map each </a:t>
            </a:r>
            <a:r>
              <a:rPr lang="en-US" altLang="en-US" sz="1800" i="1">
                <a:latin typeface="TimesTen-Italic"/>
              </a:rPr>
              <a:t>k</a:t>
            </a:r>
            <a:r>
              <a:rPr lang="en-US" altLang="en-US" sz="1800">
                <a:latin typeface="TimesTen-Roman"/>
              </a:rPr>
              <a:t>-bit sequence into a unique </a:t>
            </a:r>
            <a:r>
              <a:rPr lang="en-US" altLang="en-US" sz="1800" i="1">
                <a:latin typeface="TimesTen-Italic"/>
              </a:rPr>
              <a:t>n</a:t>
            </a:r>
            <a:r>
              <a:rPr lang="en-US" altLang="en-US" sz="1800">
                <a:latin typeface="TimesTen-Roman"/>
              </a:rPr>
              <a:t>-bit codeword.</a:t>
            </a:r>
            <a:endParaRPr lang="en-US" altLang="en-US"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E4F06D30-6D40-44B0-9BD2-FF8BA956413F}"/>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8915" name="Text Box 2">
            <a:extLst>
              <a:ext uri="{FF2B5EF4-FFF2-40B4-BE49-F238E27FC236}">
                <a16:creationId xmlns:a16="http://schemas.microsoft.com/office/drawing/2014/main" id="{56BAEF40-6C94-4621-9DA9-38266A27C035}"/>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8916" name="Rectangle 2">
            <a:extLst>
              <a:ext uri="{FF2B5EF4-FFF2-40B4-BE49-F238E27FC236}">
                <a16:creationId xmlns:a16="http://schemas.microsoft.com/office/drawing/2014/main" id="{97B28BFD-3490-447E-BFEC-0284CC28AAB0}"/>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pic>
        <p:nvPicPr>
          <p:cNvPr id="38917" name="Picture 1">
            <a:extLst>
              <a:ext uri="{FF2B5EF4-FFF2-40B4-BE49-F238E27FC236}">
                <a16:creationId xmlns:a16="http://schemas.microsoft.com/office/drawing/2014/main" id="{864AD46E-3323-4AD3-AAEA-C2A5DCA8AE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9938" y="1316038"/>
            <a:ext cx="7154862"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94238ABE-4D51-4B6D-9D7E-1B2415BC5E08}"/>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9939" name="Text Box 2">
            <a:extLst>
              <a:ext uri="{FF2B5EF4-FFF2-40B4-BE49-F238E27FC236}">
                <a16:creationId xmlns:a16="http://schemas.microsoft.com/office/drawing/2014/main" id="{BB5749B7-246E-415A-B5E9-63BB269A1790}"/>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9940" name="Rectangle 2">
            <a:extLst>
              <a:ext uri="{FF2B5EF4-FFF2-40B4-BE49-F238E27FC236}">
                <a16:creationId xmlns:a16="http://schemas.microsoft.com/office/drawing/2014/main" id="{BEC255A5-9540-476D-8C81-A180E0720039}"/>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39941" name="Rectangle 2">
            <a:extLst>
              <a:ext uri="{FF2B5EF4-FFF2-40B4-BE49-F238E27FC236}">
                <a16:creationId xmlns:a16="http://schemas.microsoft.com/office/drawing/2014/main" id="{317DA35F-FD84-421A-B759-968BA636C42A}"/>
              </a:ext>
            </a:extLst>
          </p:cNvPr>
          <p:cNvSpPr>
            <a:spLocks noChangeArrowheads="1"/>
          </p:cNvSpPr>
          <p:nvPr/>
        </p:nvSpPr>
        <p:spPr bwMode="auto">
          <a:xfrm>
            <a:off x="469900" y="2413000"/>
            <a:ext cx="83343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latin typeface="TimesTen-Roman"/>
              </a:rPr>
              <a:t>Suppose that a codeword block is received is  </a:t>
            </a:r>
            <a:r>
              <a:rPr lang="en-US" altLang="en-US" sz="1800">
                <a:solidFill>
                  <a:srgbClr val="FF0000"/>
                </a:solidFill>
                <a:latin typeface="TimesTen-Roman"/>
              </a:rPr>
              <a:t>11001</a:t>
            </a:r>
            <a:r>
              <a:rPr lang="en-US" altLang="en-US" sz="1800">
                <a:latin typeface="TimesTen-Roman"/>
              </a:rPr>
              <a:t>.</a:t>
            </a:r>
          </a:p>
          <a:p>
            <a:pPr algn="just">
              <a:spcBef>
                <a:spcPct val="0"/>
              </a:spcBef>
            </a:pPr>
            <a:endParaRPr lang="en-US" altLang="en-US" sz="1800">
              <a:latin typeface="TimesTen-Roman"/>
            </a:endParaRPr>
          </a:p>
          <a:p>
            <a:pPr algn="just">
              <a:spcBef>
                <a:spcPct val="0"/>
              </a:spcBef>
            </a:pPr>
            <a:endParaRPr lang="en-US" altLang="en-US" sz="1800">
              <a:latin typeface="TimesTen-Roman"/>
            </a:endParaRPr>
          </a:p>
          <a:p>
            <a:pPr algn="just">
              <a:spcBef>
                <a:spcPct val="0"/>
              </a:spcBef>
            </a:pPr>
            <a:r>
              <a:rPr lang="en-US" altLang="en-US" sz="1800">
                <a:latin typeface="TimesTen-Roman"/>
              </a:rPr>
              <a:t>The corresponding dataword is </a:t>
            </a:r>
            <a:r>
              <a:rPr lang="en-US" altLang="en-US" sz="1800">
                <a:solidFill>
                  <a:srgbClr val="FF0000"/>
                </a:solidFill>
                <a:latin typeface="TimesTen-Roman"/>
              </a:rPr>
              <a:t>10</a:t>
            </a:r>
          </a:p>
          <a:p>
            <a:pPr algn="just">
              <a:spcBef>
                <a:spcPct val="0"/>
              </a:spcBef>
            </a:pPr>
            <a:endParaRPr lang="en-US" altLang="en-US" sz="1800">
              <a:latin typeface="TimesTen-Roman"/>
            </a:endParaRPr>
          </a:p>
        </p:txBody>
      </p:sp>
      <p:pic>
        <p:nvPicPr>
          <p:cNvPr id="39942" name="Picture 1">
            <a:extLst>
              <a:ext uri="{FF2B5EF4-FFF2-40B4-BE49-F238E27FC236}">
                <a16:creationId xmlns:a16="http://schemas.microsoft.com/office/drawing/2014/main" id="{F64076CD-F13C-44E9-BED0-3BABF630A2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67463" y="490538"/>
            <a:ext cx="24288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4037B57D-AF12-4D76-9A75-05AF22D11676}"/>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0963" name="Text Box 2">
            <a:extLst>
              <a:ext uri="{FF2B5EF4-FFF2-40B4-BE49-F238E27FC236}">
                <a16:creationId xmlns:a16="http://schemas.microsoft.com/office/drawing/2014/main" id="{39FCDF5C-1972-42E2-9ACF-8DF85DC43E01}"/>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0964" name="Rectangle 2">
            <a:extLst>
              <a:ext uri="{FF2B5EF4-FFF2-40B4-BE49-F238E27FC236}">
                <a16:creationId xmlns:a16="http://schemas.microsoft.com/office/drawing/2014/main" id="{80D29362-1F39-4D01-848E-A6C5D274951E}"/>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3" name="Rectangle 2">
            <a:extLst>
              <a:ext uri="{FF2B5EF4-FFF2-40B4-BE49-F238E27FC236}">
                <a16:creationId xmlns:a16="http://schemas.microsoft.com/office/drawing/2014/main" id="{7F6B5056-59F5-4EB1-A91B-F4568D6DF94D}"/>
              </a:ext>
            </a:extLst>
          </p:cNvPr>
          <p:cNvSpPr/>
          <p:nvPr/>
        </p:nvSpPr>
        <p:spPr>
          <a:xfrm>
            <a:off x="469900" y="2413000"/>
            <a:ext cx="8334375" cy="2308225"/>
          </a:xfrm>
          <a:prstGeom prst="rect">
            <a:avLst/>
          </a:prstGeom>
        </p:spPr>
        <p:txBody>
          <a:bodyPr>
            <a:spAutoFit/>
          </a:bodyPr>
          <a:lstStyle/>
          <a:p>
            <a:pPr marL="285750" indent="-285750" algn="just">
              <a:buFont typeface="Arial" panose="020B0604020202020204" pitchFamily="34" charset="0"/>
              <a:buChar char="•"/>
              <a:defRPr/>
            </a:pPr>
            <a:r>
              <a:rPr lang="en-US" sz="1800" dirty="0">
                <a:latin typeface="TimesTen-Roman"/>
              </a:rPr>
              <a:t>Suppose that a </a:t>
            </a:r>
            <a:r>
              <a:rPr lang="en-US" sz="1800" dirty="0" err="1">
                <a:latin typeface="TimesTen-Roman"/>
              </a:rPr>
              <a:t>codeword</a:t>
            </a:r>
            <a:r>
              <a:rPr lang="en-US" sz="1800" dirty="0">
                <a:latin typeface="TimesTen-Roman"/>
              </a:rPr>
              <a:t> block is received is  </a:t>
            </a:r>
            <a:r>
              <a:rPr lang="en-US" sz="1800" dirty="0">
                <a:solidFill>
                  <a:srgbClr val="FF0000"/>
                </a:solidFill>
                <a:latin typeface="TimesTen-Roman"/>
              </a:rPr>
              <a:t>00100</a:t>
            </a:r>
            <a:r>
              <a:rPr lang="en-US" sz="1800" dirty="0">
                <a:latin typeface="TimesTen-Roman"/>
              </a:rPr>
              <a:t>.</a:t>
            </a:r>
          </a:p>
          <a:p>
            <a:pPr marL="285750" indent="-285750" algn="just">
              <a:buFont typeface="Arial" panose="020B0604020202020204" pitchFamily="34" charset="0"/>
              <a:buChar char="•"/>
              <a:defRPr/>
            </a:pPr>
            <a:endParaRPr lang="en-US" sz="1800" dirty="0">
              <a:latin typeface="TimesTen-Roman"/>
            </a:endParaRPr>
          </a:p>
          <a:p>
            <a:pPr marL="285750" indent="-285750" algn="just">
              <a:buFont typeface="Arial" panose="020B0604020202020204" pitchFamily="34" charset="0"/>
              <a:buChar char="•"/>
              <a:defRPr/>
            </a:pPr>
            <a:endParaRPr lang="en-US" sz="1800" dirty="0">
              <a:latin typeface="TimesTen-Roman"/>
            </a:endParaRPr>
          </a:p>
          <a:p>
            <a:pPr marL="285750" indent="-285750" algn="just">
              <a:buFont typeface="Arial" panose="020B0604020202020204" pitchFamily="34" charset="0"/>
              <a:buChar char="•"/>
              <a:defRPr/>
            </a:pPr>
            <a:r>
              <a:rPr lang="en-US" sz="1800" dirty="0">
                <a:latin typeface="TimesTen-Roman"/>
              </a:rPr>
              <a:t>This is not a valid </a:t>
            </a:r>
            <a:r>
              <a:rPr lang="en-US" sz="1800" dirty="0" err="1">
                <a:latin typeface="TimesTen-Roman"/>
              </a:rPr>
              <a:t>codeword</a:t>
            </a:r>
            <a:r>
              <a:rPr lang="en-US" sz="1800" dirty="0">
                <a:latin typeface="TimesTen-Roman"/>
              </a:rPr>
              <a:t>, and so the receiver has detected an error. </a:t>
            </a:r>
          </a:p>
          <a:p>
            <a:pPr algn="just">
              <a:defRPr/>
            </a:pPr>
            <a:endParaRPr lang="en-US" sz="1800" dirty="0">
              <a:latin typeface="TimesTen-Roman"/>
            </a:endParaRPr>
          </a:p>
          <a:p>
            <a:pPr algn="just">
              <a:defRPr/>
            </a:pPr>
            <a:endParaRPr lang="en-US" sz="1800" dirty="0">
              <a:latin typeface="TimesTen-Roman"/>
            </a:endParaRPr>
          </a:p>
          <a:p>
            <a:pPr marL="285750" indent="-285750" algn="just">
              <a:buFont typeface="Arial" panose="020B0604020202020204" pitchFamily="34" charset="0"/>
              <a:buChar char="•"/>
              <a:defRPr/>
            </a:pPr>
            <a:r>
              <a:rPr lang="en-US" sz="1800" dirty="0">
                <a:latin typeface="TimesTen-Roman"/>
              </a:rPr>
              <a:t>We cannot be sure which data block was sent. </a:t>
            </a:r>
          </a:p>
          <a:p>
            <a:pPr marL="285750" indent="-285750" algn="just">
              <a:buFont typeface="Arial" panose="020B0604020202020204" pitchFamily="34" charset="0"/>
              <a:buChar char="•"/>
              <a:defRPr/>
            </a:pPr>
            <a:endParaRPr lang="en-US" sz="1800" dirty="0">
              <a:latin typeface="TimesTen-Roman"/>
            </a:endParaRPr>
          </a:p>
        </p:txBody>
      </p:sp>
      <p:pic>
        <p:nvPicPr>
          <p:cNvPr id="40966" name="Picture 1">
            <a:extLst>
              <a:ext uri="{FF2B5EF4-FFF2-40B4-BE49-F238E27FC236}">
                <a16:creationId xmlns:a16="http://schemas.microsoft.com/office/drawing/2014/main" id="{90CB9C38-FF1B-4EDA-B0DF-AA6747A6C8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67463" y="490538"/>
            <a:ext cx="24288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FE1052BF-DD38-466F-AB1C-16658925581D}"/>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1987" name="Text Box 2">
            <a:extLst>
              <a:ext uri="{FF2B5EF4-FFF2-40B4-BE49-F238E27FC236}">
                <a16:creationId xmlns:a16="http://schemas.microsoft.com/office/drawing/2014/main" id="{8D4CC2E5-A13D-4854-89A2-0764BFEDE927}"/>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1988" name="Rectangle 2">
            <a:extLst>
              <a:ext uri="{FF2B5EF4-FFF2-40B4-BE49-F238E27FC236}">
                <a16:creationId xmlns:a16="http://schemas.microsoft.com/office/drawing/2014/main" id="{6BAE2698-47E1-43D1-9610-B7FA041306B5}"/>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41989" name="Rectangle 2">
            <a:extLst>
              <a:ext uri="{FF2B5EF4-FFF2-40B4-BE49-F238E27FC236}">
                <a16:creationId xmlns:a16="http://schemas.microsoft.com/office/drawing/2014/main" id="{8290B9C1-A563-45C4-B24A-FB8BD15E078E}"/>
              </a:ext>
            </a:extLst>
          </p:cNvPr>
          <p:cNvSpPr>
            <a:spLocks noChangeArrowheads="1"/>
          </p:cNvSpPr>
          <p:nvPr/>
        </p:nvSpPr>
        <p:spPr bwMode="auto">
          <a:xfrm>
            <a:off x="328613" y="2852738"/>
            <a:ext cx="833437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latin typeface="TimesTen-Roman"/>
              </a:rPr>
              <a:t>require  a </a:t>
            </a:r>
            <a:r>
              <a:rPr lang="en-US" altLang="en-US" sz="1800">
                <a:solidFill>
                  <a:srgbClr val="FF0000"/>
                </a:solidFill>
                <a:latin typeface="TimesTen-Roman"/>
              </a:rPr>
              <a:t>single bit </a:t>
            </a:r>
            <a:r>
              <a:rPr lang="en-US" altLang="en-US" sz="1800">
                <a:latin typeface="TimesTen-Roman"/>
              </a:rPr>
              <a:t>change to transform </a:t>
            </a:r>
            <a:r>
              <a:rPr lang="en-US" altLang="en-US" sz="1800">
                <a:solidFill>
                  <a:srgbClr val="FF0000"/>
                </a:solidFill>
                <a:latin typeface="TimesTen-Roman"/>
              </a:rPr>
              <a:t>00000</a:t>
            </a:r>
            <a:r>
              <a:rPr lang="en-US" altLang="en-US" sz="1800">
                <a:latin typeface="TimesTen-Roman"/>
              </a:rPr>
              <a:t> into 00100.</a:t>
            </a:r>
          </a:p>
          <a:p>
            <a:pPr algn="just">
              <a:spcBef>
                <a:spcPct val="0"/>
              </a:spcBef>
            </a:pPr>
            <a:endParaRPr lang="en-US" altLang="en-US" sz="1800">
              <a:latin typeface="TimesTen-Roman"/>
            </a:endParaRPr>
          </a:p>
          <a:p>
            <a:pPr algn="just">
              <a:spcBef>
                <a:spcPct val="0"/>
              </a:spcBef>
            </a:pPr>
            <a:r>
              <a:rPr lang="en-US" altLang="en-US" sz="1800">
                <a:latin typeface="TimesTen-Roman"/>
              </a:rPr>
              <a:t> require </a:t>
            </a:r>
            <a:r>
              <a:rPr lang="en-US" altLang="en-US" sz="1800">
                <a:solidFill>
                  <a:srgbClr val="FF0000"/>
                </a:solidFill>
                <a:latin typeface="TimesTen-Roman"/>
              </a:rPr>
              <a:t>two bit </a:t>
            </a:r>
            <a:r>
              <a:rPr lang="en-US" altLang="en-US" sz="1800">
                <a:latin typeface="TimesTen-Roman"/>
              </a:rPr>
              <a:t>changes to transform </a:t>
            </a:r>
            <a:r>
              <a:rPr lang="en-US" altLang="en-US" sz="1800">
                <a:solidFill>
                  <a:srgbClr val="FF0000"/>
                </a:solidFill>
                <a:latin typeface="TimesTen-Roman"/>
              </a:rPr>
              <a:t>00111</a:t>
            </a:r>
            <a:r>
              <a:rPr lang="en-US" altLang="en-US" sz="1800">
                <a:latin typeface="TimesTen-Roman"/>
              </a:rPr>
              <a:t> to 00100.</a:t>
            </a:r>
          </a:p>
          <a:p>
            <a:pPr algn="just">
              <a:spcBef>
                <a:spcPct val="0"/>
              </a:spcBef>
            </a:pPr>
            <a:endParaRPr lang="en-US" altLang="en-US" sz="1800">
              <a:latin typeface="TimesTen-Roman"/>
            </a:endParaRPr>
          </a:p>
          <a:p>
            <a:pPr algn="just">
              <a:spcBef>
                <a:spcPct val="0"/>
              </a:spcBef>
            </a:pPr>
            <a:r>
              <a:rPr lang="en-US" altLang="en-US" sz="1800">
                <a:latin typeface="TimesTen-Roman"/>
              </a:rPr>
              <a:t> </a:t>
            </a:r>
            <a:r>
              <a:rPr lang="en-US" altLang="en-US" sz="1800">
                <a:solidFill>
                  <a:srgbClr val="FF0000"/>
                </a:solidFill>
                <a:latin typeface="TimesTen-Roman"/>
              </a:rPr>
              <a:t>three bit </a:t>
            </a:r>
            <a:r>
              <a:rPr lang="en-US" altLang="en-US" sz="1800">
                <a:latin typeface="TimesTen-Roman"/>
              </a:rPr>
              <a:t>changes to transform </a:t>
            </a:r>
            <a:r>
              <a:rPr lang="en-US" altLang="en-US" sz="1800">
                <a:solidFill>
                  <a:srgbClr val="FF0000"/>
                </a:solidFill>
                <a:latin typeface="TimesTen-Roman"/>
              </a:rPr>
              <a:t>11110</a:t>
            </a:r>
            <a:r>
              <a:rPr lang="en-US" altLang="en-US" sz="1800">
                <a:latin typeface="TimesTen-Roman"/>
              </a:rPr>
              <a:t> to 00100, </a:t>
            </a:r>
          </a:p>
          <a:p>
            <a:pPr algn="just">
              <a:spcBef>
                <a:spcPct val="0"/>
              </a:spcBef>
            </a:pPr>
            <a:endParaRPr lang="en-US" altLang="en-US" sz="1800">
              <a:latin typeface="TimesTen-Roman"/>
            </a:endParaRPr>
          </a:p>
          <a:p>
            <a:pPr algn="just">
              <a:spcBef>
                <a:spcPct val="0"/>
              </a:spcBef>
            </a:pPr>
            <a:r>
              <a:rPr lang="en-US" altLang="en-US" sz="1800">
                <a:latin typeface="TimesTen-Roman"/>
              </a:rPr>
              <a:t>Require </a:t>
            </a:r>
            <a:r>
              <a:rPr lang="en-US" altLang="en-US" sz="1800">
                <a:solidFill>
                  <a:srgbClr val="FF0000"/>
                </a:solidFill>
                <a:latin typeface="TimesTen-Roman"/>
              </a:rPr>
              <a:t>four bit </a:t>
            </a:r>
            <a:r>
              <a:rPr lang="en-US" altLang="en-US" sz="1800">
                <a:latin typeface="TimesTen-Roman"/>
              </a:rPr>
              <a:t>changes to transform </a:t>
            </a:r>
            <a:r>
              <a:rPr lang="en-US" altLang="en-US" sz="1800">
                <a:solidFill>
                  <a:srgbClr val="FF0000"/>
                </a:solidFill>
                <a:latin typeface="TimesTen-Roman"/>
              </a:rPr>
              <a:t>11001</a:t>
            </a:r>
            <a:r>
              <a:rPr lang="en-US" altLang="en-US" sz="1800">
                <a:latin typeface="TimesTen-Roman"/>
              </a:rPr>
              <a:t> into 00100. </a:t>
            </a:r>
          </a:p>
          <a:p>
            <a:pPr algn="just">
              <a:spcBef>
                <a:spcPct val="0"/>
              </a:spcBef>
            </a:pPr>
            <a:endParaRPr lang="en-US" altLang="en-US" sz="1800">
              <a:latin typeface="TimesTen-Roman"/>
            </a:endParaRPr>
          </a:p>
          <a:p>
            <a:pPr algn="just">
              <a:spcBef>
                <a:spcPct val="0"/>
              </a:spcBef>
            </a:pPr>
            <a:endParaRPr lang="en-US" altLang="en-US" sz="1800">
              <a:latin typeface="TimesTen-Roman"/>
            </a:endParaRPr>
          </a:p>
          <a:p>
            <a:pPr algn="just">
              <a:spcBef>
                <a:spcPct val="0"/>
              </a:spcBef>
            </a:pPr>
            <a:r>
              <a:rPr lang="en-US" altLang="en-US" sz="1800">
                <a:latin typeface="TimesTen-Roman"/>
              </a:rPr>
              <a:t>Thus, we can deduce that the most likely codeword that was sent was 00000 and that therefore the desired data block is 00</a:t>
            </a:r>
            <a:r>
              <a:rPr lang="en-US" altLang="en-US" sz="1600">
                <a:latin typeface="TimesTen-Roman"/>
              </a:rPr>
              <a:t>. </a:t>
            </a:r>
            <a:r>
              <a:rPr lang="en-US" altLang="en-US" sz="1600"/>
              <a:t>This is error correction.</a:t>
            </a:r>
          </a:p>
        </p:txBody>
      </p:sp>
      <p:pic>
        <p:nvPicPr>
          <p:cNvPr id="41990" name="Picture 5">
            <a:extLst>
              <a:ext uri="{FF2B5EF4-FFF2-40B4-BE49-F238E27FC236}">
                <a16:creationId xmlns:a16="http://schemas.microsoft.com/office/drawing/2014/main" id="{562BB5A9-2E47-41A8-9E66-5732CBA849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67463" y="490538"/>
            <a:ext cx="24288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Rectangle 1">
            <a:extLst>
              <a:ext uri="{FF2B5EF4-FFF2-40B4-BE49-F238E27FC236}">
                <a16:creationId xmlns:a16="http://schemas.microsoft.com/office/drawing/2014/main" id="{03923B9B-ABF0-4A61-894A-50AA68534071}"/>
              </a:ext>
            </a:extLst>
          </p:cNvPr>
          <p:cNvSpPr>
            <a:spLocks noChangeArrowheads="1"/>
          </p:cNvSpPr>
          <p:nvPr/>
        </p:nvSpPr>
        <p:spPr bwMode="auto">
          <a:xfrm>
            <a:off x="2546350" y="1390650"/>
            <a:ext cx="1127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rgbClr val="FF0000"/>
                </a:solidFill>
                <a:latin typeface="TimesTen-Roman"/>
              </a:rPr>
              <a:t>00100</a:t>
            </a:r>
            <a:r>
              <a:rPr lang="en-US" altLang="en-US" sz="2400">
                <a:latin typeface="TimesTen-Roman"/>
              </a:rPr>
              <a:t>.</a:t>
            </a:r>
            <a:endParaRPr lang="en-US" alt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A5E3BBCB-D18F-4E46-A1D7-A7D6D03014A4}"/>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3011" name="Text Box 2">
            <a:extLst>
              <a:ext uri="{FF2B5EF4-FFF2-40B4-BE49-F238E27FC236}">
                <a16:creationId xmlns:a16="http://schemas.microsoft.com/office/drawing/2014/main" id="{A9AE6EE4-8D6F-43CE-881A-D6B8009AA6AE}"/>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3012" name="Rectangle 2">
            <a:extLst>
              <a:ext uri="{FF2B5EF4-FFF2-40B4-BE49-F238E27FC236}">
                <a16:creationId xmlns:a16="http://schemas.microsoft.com/office/drawing/2014/main" id="{98CBC936-93EF-4748-A6C9-A706BBD90B45}"/>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43013" name="Rectangle 2">
            <a:extLst>
              <a:ext uri="{FF2B5EF4-FFF2-40B4-BE49-F238E27FC236}">
                <a16:creationId xmlns:a16="http://schemas.microsoft.com/office/drawing/2014/main" id="{6946E24E-79FD-4BC9-B087-B87A80B3B2C0}"/>
              </a:ext>
            </a:extLst>
          </p:cNvPr>
          <p:cNvSpPr>
            <a:spLocks noChangeArrowheads="1"/>
          </p:cNvSpPr>
          <p:nvPr/>
        </p:nvSpPr>
        <p:spPr bwMode="auto">
          <a:xfrm>
            <a:off x="461963" y="3084513"/>
            <a:ext cx="8334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t>In terms of Hamming distances, we have</a:t>
            </a:r>
            <a:r>
              <a:rPr lang="en-US" altLang="en-US" sz="1600"/>
              <a:t>.</a:t>
            </a:r>
          </a:p>
        </p:txBody>
      </p:sp>
      <p:pic>
        <p:nvPicPr>
          <p:cNvPr id="43014" name="Picture 1">
            <a:extLst>
              <a:ext uri="{FF2B5EF4-FFF2-40B4-BE49-F238E27FC236}">
                <a16:creationId xmlns:a16="http://schemas.microsoft.com/office/drawing/2014/main" id="{7A381286-CA8B-4393-88EF-BE3B5D704E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6200" y="3924300"/>
            <a:ext cx="5926138"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Rectangle 3">
            <a:extLst>
              <a:ext uri="{FF2B5EF4-FFF2-40B4-BE49-F238E27FC236}">
                <a16:creationId xmlns:a16="http://schemas.microsoft.com/office/drawing/2014/main" id="{82AA24EF-0046-4F3E-B52A-717D134E8229}"/>
              </a:ext>
            </a:extLst>
          </p:cNvPr>
          <p:cNvSpPr>
            <a:spLocks noChangeArrowheads="1"/>
          </p:cNvSpPr>
          <p:nvPr/>
        </p:nvSpPr>
        <p:spPr bwMode="auto">
          <a:xfrm>
            <a:off x="461963" y="5132388"/>
            <a:ext cx="8334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latin typeface="TimesTen-Roman"/>
              </a:rPr>
              <a:t>So the </a:t>
            </a:r>
            <a:r>
              <a:rPr lang="en-US" altLang="en-US" sz="1800">
                <a:solidFill>
                  <a:srgbClr val="FF0000"/>
                </a:solidFill>
                <a:latin typeface="TimesTen-Roman"/>
              </a:rPr>
              <a:t>rule we would like to impose is that </a:t>
            </a:r>
            <a:r>
              <a:rPr lang="en-US" altLang="en-US" sz="1800">
                <a:latin typeface="TimesTen-Roman"/>
              </a:rPr>
              <a:t>if an invalid codeword is received, then the valid codeword that is </a:t>
            </a:r>
            <a:r>
              <a:rPr lang="en-US" altLang="en-US" sz="1800">
                <a:solidFill>
                  <a:srgbClr val="FF0000"/>
                </a:solidFill>
                <a:latin typeface="TimesTen-Roman"/>
              </a:rPr>
              <a:t>closest to it (minimum distance) is selected. </a:t>
            </a:r>
          </a:p>
          <a:p>
            <a:pPr algn="just">
              <a:spcBef>
                <a:spcPct val="0"/>
              </a:spcBef>
            </a:pPr>
            <a:endParaRPr lang="en-US" altLang="en-US" sz="1800">
              <a:latin typeface="TimesTen-Roman"/>
            </a:endParaRPr>
          </a:p>
        </p:txBody>
      </p:sp>
      <p:pic>
        <p:nvPicPr>
          <p:cNvPr id="43016" name="Picture 5">
            <a:extLst>
              <a:ext uri="{FF2B5EF4-FFF2-40B4-BE49-F238E27FC236}">
                <a16:creationId xmlns:a16="http://schemas.microsoft.com/office/drawing/2014/main" id="{C1DD3578-A0A8-424D-AE55-6658095427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67463" y="490538"/>
            <a:ext cx="24288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7" name="Rectangle 1">
            <a:extLst>
              <a:ext uri="{FF2B5EF4-FFF2-40B4-BE49-F238E27FC236}">
                <a16:creationId xmlns:a16="http://schemas.microsoft.com/office/drawing/2014/main" id="{382053AB-6EF6-4F08-8762-E6489E7E9234}"/>
              </a:ext>
            </a:extLst>
          </p:cNvPr>
          <p:cNvSpPr>
            <a:spLocks noChangeArrowheads="1"/>
          </p:cNvSpPr>
          <p:nvPr/>
        </p:nvSpPr>
        <p:spPr bwMode="auto">
          <a:xfrm>
            <a:off x="2546350" y="1390650"/>
            <a:ext cx="1127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rgbClr val="FF0000"/>
                </a:solidFill>
                <a:latin typeface="TimesTen-Roman"/>
              </a:rPr>
              <a:t>00100</a:t>
            </a:r>
            <a:r>
              <a:rPr lang="en-US" altLang="en-US" sz="2400">
                <a:latin typeface="TimesTen-Roman"/>
              </a:rPr>
              <a:t>.</a:t>
            </a:r>
            <a:endParaRPr lang="en-US"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EB30BD74-38DE-4CE8-856D-3F91FF8B1CDA}"/>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7171" name="Text Box 2">
            <a:extLst>
              <a:ext uri="{FF2B5EF4-FFF2-40B4-BE49-F238E27FC236}">
                <a16:creationId xmlns:a16="http://schemas.microsoft.com/office/drawing/2014/main" id="{5E23FE07-E806-4EBD-907A-A6661AD61C81}"/>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7172" name="TextBox 3">
            <a:extLst>
              <a:ext uri="{FF2B5EF4-FFF2-40B4-BE49-F238E27FC236}">
                <a16:creationId xmlns:a16="http://schemas.microsoft.com/office/drawing/2014/main" id="{844B267E-A769-4F72-AF23-9626DCD6DA50}"/>
              </a:ext>
            </a:extLst>
          </p:cNvPr>
          <p:cNvSpPr txBox="1">
            <a:spLocks noChangeArrowheads="1"/>
          </p:cNvSpPr>
          <p:nvPr/>
        </p:nvSpPr>
        <p:spPr bwMode="auto">
          <a:xfrm>
            <a:off x="482600" y="422275"/>
            <a:ext cx="8275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FF0000"/>
                </a:solidFill>
              </a:rPr>
              <a:t>Vertical Redundancy Check VRC</a:t>
            </a:r>
          </a:p>
        </p:txBody>
      </p:sp>
      <p:pic>
        <p:nvPicPr>
          <p:cNvPr id="7173" name="Picture 2">
            <a:extLst>
              <a:ext uri="{FF2B5EF4-FFF2-40B4-BE49-F238E27FC236}">
                <a16:creationId xmlns:a16="http://schemas.microsoft.com/office/drawing/2014/main" id="{FC234BF7-9156-414A-B09D-E01E2797A32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288" y="1700213"/>
            <a:ext cx="5761037"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C1C7FD4A-4A95-46E2-B9B4-40A5D0AF325F}"/>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4035" name="Text Box 2">
            <a:extLst>
              <a:ext uri="{FF2B5EF4-FFF2-40B4-BE49-F238E27FC236}">
                <a16:creationId xmlns:a16="http://schemas.microsoft.com/office/drawing/2014/main" id="{E6C2F7C1-ACEC-4F68-8D06-E0A4A896EF75}"/>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4036" name="Rectangle 2">
            <a:extLst>
              <a:ext uri="{FF2B5EF4-FFF2-40B4-BE49-F238E27FC236}">
                <a16:creationId xmlns:a16="http://schemas.microsoft.com/office/drawing/2014/main" id="{DE1D249E-B83D-468B-9511-7319C65EA696}"/>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pic>
        <p:nvPicPr>
          <p:cNvPr id="44037" name="Picture 1">
            <a:extLst>
              <a:ext uri="{FF2B5EF4-FFF2-40B4-BE49-F238E27FC236}">
                <a16:creationId xmlns:a16="http://schemas.microsoft.com/office/drawing/2014/main" id="{9B692E2F-6FFE-451F-9357-3EC265F3A4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1393825"/>
            <a:ext cx="5926138"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3">
            <a:extLst>
              <a:ext uri="{FF2B5EF4-FFF2-40B4-BE49-F238E27FC236}">
                <a16:creationId xmlns:a16="http://schemas.microsoft.com/office/drawing/2014/main" id="{AB67B5E9-7178-43C7-A0FF-FC262799C434}"/>
              </a:ext>
            </a:extLst>
          </p:cNvPr>
          <p:cNvSpPr>
            <a:spLocks noChangeArrowheads="1"/>
          </p:cNvSpPr>
          <p:nvPr/>
        </p:nvSpPr>
        <p:spPr bwMode="auto">
          <a:xfrm>
            <a:off x="471488" y="3352800"/>
            <a:ext cx="833437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latin typeface="TimesTen-Roman"/>
              </a:rPr>
              <a:t>This will only work if there is a unique valid codeword at a minimum distance from each invalid codeword.</a:t>
            </a:r>
          </a:p>
          <a:p>
            <a:pPr algn="just">
              <a:spcBef>
                <a:spcPct val="0"/>
              </a:spcBef>
            </a:pPr>
            <a:endParaRPr lang="en-US" altLang="en-US" sz="1800">
              <a:latin typeface="TimesTen-Roman"/>
            </a:endParaRPr>
          </a:p>
          <a:p>
            <a:pPr algn="just">
              <a:spcBef>
                <a:spcPct val="0"/>
              </a:spcBef>
            </a:pPr>
            <a:r>
              <a:rPr lang="en-US" altLang="en-US" sz="1800"/>
              <a:t> It is not true that for every invalid codeword there is one and only one valid codeword at a minimum distance. </a:t>
            </a:r>
          </a:p>
          <a:p>
            <a:pPr algn="just">
              <a:spcBef>
                <a:spcPct val="0"/>
              </a:spcBef>
            </a:pPr>
            <a:endParaRPr lang="en-US" altLang="en-US" sz="1800"/>
          </a:p>
          <a:p>
            <a:pPr algn="just">
              <a:spcBef>
                <a:spcPct val="0"/>
              </a:spcBef>
            </a:pPr>
            <a:r>
              <a:rPr lang="en-US" altLang="en-US" sz="1800"/>
              <a:t>There are 2</a:t>
            </a:r>
            <a:r>
              <a:rPr lang="en-US" altLang="en-US" sz="1800" baseline="30000"/>
              <a:t>5</a:t>
            </a:r>
            <a:r>
              <a:rPr lang="en-US" altLang="en-US" sz="1800"/>
              <a:t>= 32 possible codewords of which 4 are valid, leaving 28 invalid codewords.</a:t>
            </a:r>
          </a:p>
          <a:p>
            <a:pPr algn="just">
              <a:spcBef>
                <a:spcPct val="0"/>
              </a:spcBef>
            </a:pPr>
            <a:endParaRPr lang="en-US" altLang="en-US"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806DCD94-0D94-4663-90E8-39AB9597668E}"/>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5059" name="Text Box 2">
            <a:extLst>
              <a:ext uri="{FF2B5EF4-FFF2-40B4-BE49-F238E27FC236}">
                <a16:creationId xmlns:a16="http://schemas.microsoft.com/office/drawing/2014/main" id="{61002ADC-7B28-4FD4-A1BE-B4239B167E75}"/>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5060" name="Rectangle 2">
            <a:extLst>
              <a:ext uri="{FF2B5EF4-FFF2-40B4-BE49-F238E27FC236}">
                <a16:creationId xmlns:a16="http://schemas.microsoft.com/office/drawing/2014/main" id="{45A4D078-A93F-4504-B57E-FA7427023FFD}"/>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pic>
        <p:nvPicPr>
          <p:cNvPr id="45061" name="Picture 1">
            <a:extLst>
              <a:ext uri="{FF2B5EF4-FFF2-40B4-BE49-F238E27FC236}">
                <a16:creationId xmlns:a16="http://schemas.microsoft.com/office/drawing/2014/main" id="{187D69EA-6027-4E42-AD82-0218CBF5E7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0700" y="971550"/>
            <a:ext cx="8102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2">
            <a:extLst>
              <a:ext uri="{FF2B5EF4-FFF2-40B4-BE49-F238E27FC236}">
                <a16:creationId xmlns:a16="http://schemas.microsoft.com/office/drawing/2014/main" id="{30870476-7A86-43AC-8319-3989EEE45D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0700" y="3957638"/>
            <a:ext cx="8102600"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EA30EBF3-FD5A-4B97-A300-C4DA2620FEA1}"/>
              </a:ext>
            </a:extLst>
          </p:cNvPr>
          <p:cNvCxnSpPr>
            <a:stCxn id="45059" idx="2"/>
            <a:endCxn id="45058" idx="0"/>
          </p:cNvCxnSpPr>
          <p:nvPr/>
        </p:nvCxnSpPr>
        <p:spPr>
          <a:xfrm>
            <a:off x="4572000" y="304800"/>
            <a:ext cx="0" cy="6248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A381E583-ECD4-4189-A1EE-8CA443ADD6B6}"/>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6083" name="Text Box 2">
            <a:extLst>
              <a:ext uri="{FF2B5EF4-FFF2-40B4-BE49-F238E27FC236}">
                <a16:creationId xmlns:a16="http://schemas.microsoft.com/office/drawing/2014/main" id="{FBE2A622-51B8-4203-9448-74C6132224CB}"/>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6084" name="Rectangle 2">
            <a:extLst>
              <a:ext uri="{FF2B5EF4-FFF2-40B4-BE49-F238E27FC236}">
                <a16:creationId xmlns:a16="http://schemas.microsoft.com/office/drawing/2014/main" id="{4CB931EE-C3D1-4F61-9B88-5292713DEFE8}"/>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82949" name="Rectangle 1">
            <a:extLst>
              <a:ext uri="{FF2B5EF4-FFF2-40B4-BE49-F238E27FC236}">
                <a16:creationId xmlns:a16="http://schemas.microsoft.com/office/drawing/2014/main" id="{4042B368-775C-4086-BE0B-63545E3932BE}"/>
              </a:ext>
            </a:extLst>
          </p:cNvPr>
          <p:cNvSpPr>
            <a:spLocks noChangeArrowheads="1"/>
          </p:cNvSpPr>
          <p:nvPr/>
        </p:nvSpPr>
        <p:spPr bwMode="auto">
          <a:xfrm>
            <a:off x="347663" y="1120775"/>
            <a:ext cx="844867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defRPr/>
            </a:pPr>
            <a:r>
              <a:rPr lang="en-US" sz="1800" dirty="0">
                <a:solidFill>
                  <a:srgbClr val="FF0000"/>
                </a:solidFill>
              </a:rPr>
              <a:t>There are eight cases </a:t>
            </a:r>
            <a:r>
              <a:rPr lang="en-US" sz="1800" dirty="0"/>
              <a:t>in which an invalid </a:t>
            </a:r>
            <a:r>
              <a:rPr lang="en-US" sz="1800" dirty="0" err="1"/>
              <a:t>codeword</a:t>
            </a:r>
            <a:r>
              <a:rPr lang="en-US" sz="1800" dirty="0"/>
              <a:t> is at a distance 2 from </a:t>
            </a:r>
            <a:r>
              <a:rPr lang="en-US" sz="1800" dirty="0">
                <a:solidFill>
                  <a:srgbClr val="FF0000"/>
                </a:solidFill>
              </a:rPr>
              <a:t>two different valid </a:t>
            </a:r>
            <a:r>
              <a:rPr lang="en-US" sz="1800" dirty="0" err="1">
                <a:solidFill>
                  <a:srgbClr val="FF0000"/>
                </a:solidFill>
              </a:rPr>
              <a:t>codewords</a:t>
            </a:r>
            <a:r>
              <a:rPr lang="en-US" sz="1800" dirty="0">
                <a:solidFill>
                  <a:srgbClr val="FF0000"/>
                </a:solidFill>
              </a:rPr>
              <a:t>. </a:t>
            </a:r>
          </a:p>
          <a:p>
            <a:pPr algn="just">
              <a:defRPr/>
            </a:pPr>
            <a:endParaRPr lang="en-US" sz="1800" dirty="0"/>
          </a:p>
          <a:p>
            <a:pPr algn="just">
              <a:defRPr/>
            </a:pPr>
            <a:r>
              <a:rPr lang="en-US" sz="1800" dirty="0"/>
              <a:t>Thus, if one such invalid </a:t>
            </a:r>
            <a:r>
              <a:rPr lang="en-US" sz="1800" dirty="0" err="1"/>
              <a:t>codeword</a:t>
            </a:r>
            <a:r>
              <a:rPr lang="en-US" sz="1800" dirty="0"/>
              <a:t> is received with  2 bits  error,  the receiver has no way to choose between the two alternatives. </a:t>
            </a:r>
          </a:p>
          <a:p>
            <a:pPr marL="0" indent="0" algn="just">
              <a:buFontTx/>
              <a:buNone/>
              <a:defRPr/>
            </a:pPr>
            <a:endParaRPr lang="en-US" sz="1800" dirty="0">
              <a:solidFill>
                <a:srgbClr val="FF0000"/>
              </a:solidFill>
            </a:endParaRPr>
          </a:p>
          <a:p>
            <a:pPr algn="just">
              <a:defRPr/>
            </a:pPr>
            <a:r>
              <a:rPr lang="en-US" sz="1800" b="1" dirty="0">
                <a:solidFill>
                  <a:srgbClr val="FF0000"/>
                </a:solidFill>
              </a:rPr>
              <a:t>An error is detected but cannot be corrected</a:t>
            </a:r>
            <a:r>
              <a:rPr lang="en-US" sz="1800" b="1" dirty="0"/>
              <a:t>. </a:t>
            </a:r>
          </a:p>
          <a:p>
            <a:pPr algn="just">
              <a:defRPr/>
            </a:pPr>
            <a:endParaRPr lang="en-US" sz="1800" dirty="0"/>
          </a:p>
          <a:p>
            <a:pPr algn="just">
              <a:defRPr/>
            </a:pPr>
            <a:r>
              <a:rPr lang="en-US" sz="1800" b="1" dirty="0">
                <a:solidFill>
                  <a:srgbClr val="FF0000"/>
                </a:solidFill>
              </a:rPr>
              <a:t>This code is therefore capable of correcting all single-bit errors but cannot correct double bit errors</a:t>
            </a:r>
            <a:r>
              <a:rPr lang="en-US" sz="1800" dirty="0">
                <a:solidFill>
                  <a:srgbClr val="FF0000"/>
                </a:solidFill>
              </a:rPr>
              <a:t>. </a:t>
            </a:r>
          </a:p>
          <a:p>
            <a:pPr algn="just">
              <a:defRPr/>
            </a:pPr>
            <a:endParaRPr lang="en-US" sz="1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F704EBE2-758C-4C1F-B670-CAEF67EEE3B6}"/>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7107" name="Text Box 2">
            <a:extLst>
              <a:ext uri="{FF2B5EF4-FFF2-40B4-BE49-F238E27FC236}">
                <a16:creationId xmlns:a16="http://schemas.microsoft.com/office/drawing/2014/main" id="{D7929FA0-BC1A-4934-BB00-8D8AC83D96AB}"/>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7108" name="Rectangle 2">
            <a:extLst>
              <a:ext uri="{FF2B5EF4-FFF2-40B4-BE49-F238E27FC236}">
                <a16:creationId xmlns:a16="http://schemas.microsoft.com/office/drawing/2014/main" id="{277A6B92-5F64-469C-85F4-6088D89A7892}"/>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47109" name="Rectangle 1">
            <a:extLst>
              <a:ext uri="{FF2B5EF4-FFF2-40B4-BE49-F238E27FC236}">
                <a16:creationId xmlns:a16="http://schemas.microsoft.com/office/drawing/2014/main" id="{5928A59C-6682-4645-8E5C-5B6BB35E9905}"/>
              </a:ext>
            </a:extLst>
          </p:cNvPr>
          <p:cNvSpPr>
            <a:spLocks noChangeArrowheads="1"/>
          </p:cNvSpPr>
          <p:nvPr/>
        </p:nvSpPr>
        <p:spPr bwMode="auto">
          <a:xfrm>
            <a:off x="485775" y="1881188"/>
            <a:ext cx="8448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r>
              <a:rPr lang="en-US" altLang="en-US" sz="1800"/>
              <a:t>Pairwise distances between valid codewords:</a:t>
            </a:r>
          </a:p>
        </p:txBody>
      </p:sp>
      <p:pic>
        <p:nvPicPr>
          <p:cNvPr id="47110" name="Picture 1">
            <a:extLst>
              <a:ext uri="{FF2B5EF4-FFF2-40B4-BE49-F238E27FC236}">
                <a16:creationId xmlns:a16="http://schemas.microsoft.com/office/drawing/2014/main" id="{998B04F3-17AD-4952-9B69-2990963294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2013" y="2384425"/>
            <a:ext cx="7419975"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Rectangle 2">
            <a:extLst>
              <a:ext uri="{FF2B5EF4-FFF2-40B4-BE49-F238E27FC236}">
                <a16:creationId xmlns:a16="http://schemas.microsoft.com/office/drawing/2014/main" id="{21A8D2F9-7A22-4A92-A596-10D24DFFC53B}"/>
              </a:ext>
            </a:extLst>
          </p:cNvPr>
          <p:cNvSpPr>
            <a:spLocks noChangeArrowheads="1"/>
          </p:cNvSpPr>
          <p:nvPr/>
        </p:nvSpPr>
        <p:spPr bwMode="auto">
          <a:xfrm>
            <a:off x="485775" y="3724275"/>
            <a:ext cx="831056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latin typeface="TimesTen-Roman"/>
              </a:rPr>
              <a:t>The minimum distance between valid codewords is 3. </a:t>
            </a:r>
          </a:p>
          <a:p>
            <a:pPr algn="just">
              <a:spcBef>
                <a:spcPct val="0"/>
              </a:spcBef>
            </a:pPr>
            <a:endParaRPr lang="en-US" altLang="en-US" sz="1800" u="sng">
              <a:latin typeface="TimesTen-Roman"/>
            </a:endParaRPr>
          </a:p>
          <a:p>
            <a:pPr algn="just">
              <a:spcBef>
                <a:spcPct val="0"/>
              </a:spcBef>
            </a:pPr>
            <a:endParaRPr lang="en-US" altLang="en-US" sz="1800">
              <a:latin typeface="TimesTen-Roman"/>
            </a:endParaRPr>
          </a:p>
          <a:p>
            <a:pPr algn="just">
              <a:spcBef>
                <a:spcPct val="0"/>
              </a:spcBef>
            </a:pPr>
            <a:r>
              <a:rPr lang="en-US" altLang="en-US" sz="1800">
                <a:latin typeface="TimesTen-Roman"/>
              </a:rPr>
              <a:t> </a:t>
            </a:r>
            <a:r>
              <a:rPr lang="en-US" altLang="en-US" sz="1800">
                <a:solidFill>
                  <a:srgbClr val="FF0000"/>
                </a:solidFill>
                <a:latin typeface="TimesTen-Roman"/>
              </a:rPr>
              <a:t>The code can always correct a single-bit error. </a:t>
            </a:r>
          </a:p>
          <a:p>
            <a:pPr algn="just">
              <a:spcBef>
                <a:spcPct val="0"/>
              </a:spcBef>
            </a:pPr>
            <a:endParaRPr lang="en-US" altLang="en-US" sz="1800">
              <a:solidFill>
                <a:srgbClr val="FF0000"/>
              </a:solidFill>
              <a:latin typeface="TimesTen-Roman"/>
            </a:endParaRPr>
          </a:p>
          <a:p>
            <a:pPr algn="just">
              <a:spcBef>
                <a:spcPct val="0"/>
              </a:spcBef>
            </a:pPr>
            <a:endParaRPr lang="en-US" altLang="en-US" sz="1800">
              <a:solidFill>
                <a:srgbClr val="FF0000"/>
              </a:solidFill>
              <a:latin typeface="TimesTen-Roman"/>
            </a:endParaRPr>
          </a:p>
          <a:p>
            <a:pPr algn="just">
              <a:spcBef>
                <a:spcPct val="0"/>
              </a:spcBef>
            </a:pPr>
            <a:r>
              <a:rPr lang="en-US" altLang="en-US" sz="1800">
                <a:solidFill>
                  <a:srgbClr val="FF0000"/>
                </a:solidFill>
                <a:latin typeface="TimesTen-Roman"/>
              </a:rPr>
              <a:t>The code also will always detect a double-bit error.</a:t>
            </a:r>
            <a:endParaRPr lang="en-US" altLang="en-US" sz="1800">
              <a:solidFill>
                <a:srgbClr val="FF0000"/>
              </a:solidFill>
            </a:endParaRPr>
          </a:p>
        </p:txBody>
      </p:sp>
      <p:pic>
        <p:nvPicPr>
          <p:cNvPr id="47112" name="Picture 7">
            <a:extLst>
              <a:ext uri="{FF2B5EF4-FFF2-40B4-BE49-F238E27FC236}">
                <a16:creationId xmlns:a16="http://schemas.microsoft.com/office/drawing/2014/main" id="{5D41E4DE-AE5F-48BF-AFF7-FF9A664997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5575" y="355600"/>
            <a:ext cx="24288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6DE83F9B-4AB1-47C7-94ED-F55C8859C8EF}"/>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8131" name="Text Box 2">
            <a:extLst>
              <a:ext uri="{FF2B5EF4-FFF2-40B4-BE49-F238E27FC236}">
                <a16:creationId xmlns:a16="http://schemas.microsoft.com/office/drawing/2014/main" id="{81EFAA95-FF08-453A-8182-F851E692BCA6}"/>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8132" name="Rectangle 2">
            <a:extLst>
              <a:ext uri="{FF2B5EF4-FFF2-40B4-BE49-F238E27FC236}">
                <a16:creationId xmlns:a16="http://schemas.microsoft.com/office/drawing/2014/main" id="{89BBE0C4-8332-4945-9244-87639549C290}"/>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84997" name="Rectangle 1">
            <a:extLst>
              <a:ext uri="{FF2B5EF4-FFF2-40B4-BE49-F238E27FC236}">
                <a16:creationId xmlns:a16="http://schemas.microsoft.com/office/drawing/2014/main" id="{78BC49CC-7574-47A9-881F-7EA1C4EED116}"/>
              </a:ext>
            </a:extLst>
          </p:cNvPr>
          <p:cNvSpPr>
            <a:spLocks noChangeArrowheads="1"/>
          </p:cNvSpPr>
          <p:nvPr/>
        </p:nvSpPr>
        <p:spPr bwMode="auto">
          <a:xfrm>
            <a:off x="347663" y="1120775"/>
            <a:ext cx="844867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defRPr/>
            </a:pPr>
            <a:r>
              <a:rPr lang="en-US" sz="1800" dirty="0">
                <a:latin typeface="TimesTen-Roman"/>
              </a:rPr>
              <a:t>The essential properties of a block error correcting code. </a:t>
            </a:r>
          </a:p>
          <a:p>
            <a:pPr algn="just">
              <a:spcBef>
                <a:spcPct val="0"/>
              </a:spcBef>
              <a:defRPr/>
            </a:pPr>
            <a:endParaRPr lang="en-US" sz="1800" dirty="0">
              <a:latin typeface="TimesTen-Roman"/>
            </a:endParaRPr>
          </a:p>
          <a:p>
            <a:pPr algn="just">
              <a:spcBef>
                <a:spcPct val="0"/>
              </a:spcBef>
              <a:defRPr/>
            </a:pPr>
            <a:endParaRPr lang="en-US" sz="1800" dirty="0">
              <a:latin typeface="TimesTen-Roman"/>
            </a:endParaRPr>
          </a:p>
          <a:p>
            <a:pPr algn="just">
              <a:spcBef>
                <a:spcPct val="0"/>
              </a:spcBef>
              <a:defRPr/>
            </a:pPr>
            <a:r>
              <a:rPr lang="en-US" sz="1800" dirty="0">
                <a:latin typeface="TimesTen-Roman"/>
              </a:rPr>
              <a:t>An (</a:t>
            </a:r>
            <a:r>
              <a:rPr lang="en-US" sz="1800" i="1" dirty="0">
                <a:latin typeface="TimesTen-Italic"/>
              </a:rPr>
              <a:t>n, k</a:t>
            </a:r>
            <a:r>
              <a:rPr lang="en-US" sz="1800" dirty="0">
                <a:latin typeface="TimesTen-Roman"/>
              </a:rPr>
              <a:t>) block code encodes </a:t>
            </a:r>
            <a:r>
              <a:rPr lang="en-US" sz="1800" i="1" dirty="0">
                <a:latin typeface="TimesTen-Italic"/>
              </a:rPr>
              <a:t>k </a:t>
            </a:r>
            <a:r>
              <a:rPr lang="en-US" sz="1800" dirty="0">
                <a:latin typeface="TimesTen-Roman"/>
              </a:rPr>
              <a:t>data bits into </a:t>
            </a:r>
            <a:r>
              <a:rPr lang="en-US" sz="1800" i="1" dirty="0">
                <a:latin typeface="TimesTen-Italic"/>
              </a:rPr>
              <a:t>n</a:t>
            </a:r>
            <a:r>
              <a:rPr lang="en-US" sz="1800" dirty="0">
                <a:latin typeface="TimesTen-Roman"/>
              </a:rPr>
              <a:t>-bit </a:t>
            </a:r>
            <a:r>
              <a:rPr lang="en-US" sz="1800" dirty="0" err="1">
                <a:latin typeface="TimesTen-Roman"/>
              </a:rPr>
              <a:t>codewords</a:t>
            </a:r>
            <a:r>
              <a:rPr lang="en-US" sz="1800" dirty="0">
                <a:latin typeface="TimesTen-Roman"/>
              </a:rPr>
              <a:t>.</a:t>
            </a:r>
          </a:p>
          <a:p>
            <a:pPr algn="just">
              <a:spcBef>
                <a:spcPct val="0"/>
              </a:spcBef>
              <a:defRPr/>
            </a:pPr>
            <a:endParaRPr lang="en-US" sz="1800" dirty="0">
              <a:latin typeface="TimesTen-Roman"/>
            </a:endParaRPr>
          </a:p>
          <a:p>
            <a:pPr algn="just">
              <a:spcBef>
                <a:spcPct val="0"/>
              </a:spcBef>
              <a:defRPr/>
            </a:pPr>
            <a:endParaRPr lang="en-US" sz="1800" dirty="0">
              <a:latin typeface="TimesTen-Roman"/>
            </a:endParaRPr>
          </a:p>
          <a:p>
            <a:pPr algn="just">
              <a:spcBef>
                <a:spcPct val="0"/>
              </a:spcBef>
              <a:defRPr/>
            </a:pPr>
            <a:r>
              <a:rPr lang="en-US" sz="1800" dirty="0">
                <a:latin typeface="TimesTen-Roman"/>
              </a:rPr>
              <a:t>Design of a block code is equivalent to the design of a function of the form</a:t>
            </a:r>
          </a:p>
          <a:p>
            <a:pPr algn="just">
              <a:spcBef>
                <a:spcPct val="0"/>
              </a:spcBef>
              <a:defRPr/>
            </a:pPr>
            <a:endParaRPr lang="en-US" sz="1800" dirty="0">
              <a:latin typeface="TimesTen-Roman"/>
            </a:endParaRPr>
          </a:p>
          <a:p>
            <a:pPr marL="0" indent="0" algn="just">
              <a:spcBef>
                <a:spcPct val="0"/>
              </a:spcBef>
              <a:buFontTx/>
              <a:buNone/>
              <a:defRPr/>
            </a:pPr>
            <a:r>
              <a:rPr lang="en-US" sz="1800" dirty="0">
                <a:latin typeface="TimesTen-Roman"/>
              </a:rPr>
              <a:t>                     </a:t>
            </a:r>
            <a:r>
              <a:rPr lang="en-US" sz="1800" dirty="0" err="1">
                <a:solidFill>
                  <a:srgbClr val="FF0000"/>
                </a:solidFill>
                <a:latin typeface="TimesTen-Roman"/>
              </a:rPr>
              <a:t>v</a:t>
            </a:r>
            <a:r>
              <a:rPr lang="en-US" sz="1800" baseline="-25000" dirty="0" err="1">
                <a:solidFill>
                  <a:srgbClr val="FF0000"/>
                </a:solidFill>
                <a:latin typeface="TimesTen-Roman"/>
              </a:rPr>
              <a:t>c</a:t>
            </a:r>
            <a:r>
              <a:rPr lang="en-US" sz="1800" dirty="0">
                <a:solidFill>
                  <a:srgbClr val="FF0000"/>
                </a:solidFill>
                <a:latin typeface="TimesTen-Roman"/>
              </a:rPr>
              <a:t> = f(</a:t>
            </a:r>
            <a:r>
              <a:rPr lang="en-US" sz="1800" dirty="0" err="1">
                <a:solidFill>
                  <a:srgbClr val="FF0000"/>
                </a:solidFill>
                <a:latin typeface="TimesTen-Roman"/>
              </a:rPr>
              <a:t>v</a:t>
            </a:r>
            <a:r>
              <a:rPr lang="en-US" sz="1800" baseline="-25000" dirty="0" err="1">
                <a:solidFill>
                  <a:srgbClr val="FF0000"/>
                </a:solidFill>
                <a:latin typeface="TimesTen-Roman"/>
              </a:rPr>
              <a:t>d</a:t>
            </a:r>
            <a:r>
              <a:rPr lang="en-US" sz="1800" dirty="0">
                <a:solidFill>
                  <a:srgbClr val="FF0000"/>
                </a:solidFill>
                <a:latin typeface="TimesTen-Roman"/>
              </a:rPr>
              <a:t>)   </a:t>
            </a:r>
          </a:p>
          <a:p>
            <a:pPr algn="just">
              <a:spcBef>
                <a:spcPct val="0"/>
              </a:spcBef>
              <a:defRPr/>
            </a:pPr>
            <a:endParaRPr lang="en-US" sz="1800" dirty="0">
              <a:solidFill>
                <a:srgbClr val="FF0000"/>
              </a:solidFill>
              <a:latin typeface="TimesTen-Roman"/>
            </a:endParaRPr>
          </a:p>
          <a:p>
            <a:pPr algn="just">
              <a:spcBef>
                <a:spcPct val="0"/>
              </a:spcBef>
              <a:defRPr/>
            </a:pPr>
            <a:r>
              <a:rPr lang="en-US" sz="1800" dirty="0">
                <a:latin typeface="TimesTen-Roman"/>
              </a:rPr>
              <a:t>where </a:t>
            </a:r>
            <a:r>
              <a:rPr lang="en-US" sz="1800" dirty="0" err="1">
                <a:solidFill>
                  <a:srgbClr val="FF0000"/>
                </a:solidFill>
                <a:latin typeface="TimesTen-Roman"/>
              </a:rPr>
              <a:t>v</a:t>
            </a:r>
            <a:r>
              <a:rPr lang="en-US" sz="1800" baseline="-25000" dirty="0" err="1">
                <a:solidFill>
                  <a:srgbClr val="FF0000"/>
                </a:solidFill>
                <a:latin typeface="TimesTen-Roman"/>
              </a:rPr>
              <a:t>d</a:t>
            </a:r>
            <a:r>
              <a:rPr lang="en-US" sz="1800" dirty="0">
                <a:latin typeface="TimesTen-Roman"/>
              </a:rPr>
              <a:t> is a vector of </a:t>
            </a:r>
            <a:r>
              <a:rPr lang="en-US" sz="1800" i="1" dirty="0">
                <a:solidFill>
                  <a:srgbClr val="FF0000"/>
                </a:solidFill>
                <a:latin typeface="TimesTen-Italic"/>
              </a:rPr>
              <a:t>k</a:t>
            </a:r>
            <a:r>
              <a:rPr lang="en-US" sz="1800" i="1" dirty="0">
                <a:latin typeface="TimesTen-Italic"/>
              </a:rPr>
              <a:t> </a:t>
            </a:r>
            <a:r>
              <a:rPr lang="en-US" sz="1800" dirty="0">
                <a:latin typeface="TimesTen-Roman"/>
              </a:rPr>
              <a:t>data bits and </a:t>
            </a:r>
            <a:r>
              <a:rPr lang="en-US" sz="1800" dirty="0" err="1">
                <a:solidFill>
                  <a:srgbClr val="FF0000"/>
                </a:solidFill>
                <a:latin typeface="TimesTen-Roman"/>
              </a:rPr>
              <a:t>v</a:t>
            </a:r>
            <a:r>
              <a:rPr lang="en-US" sz="1800" baseline="-25000" dirty="0" err="1">
                <a:solidFill>
                  <a:srgbClr val="FF0000"/>
                </a:solidFill>
                <a:latin typeface="TimesTen-Roman"/>
              </a:rPr>
              <a:t>c</a:t>
            </a:r>
            <a:r>
              <a:rPr lang="en-US" sz="1800" dirty="0">
                <a:latin typeface="TimesTen-Roman"/>
              </a:rPr>
              <a:t> is a vector of </a:t>
            </a:r>
            <a:r>
              <a:rPr lang="en-US" sz="1800" i="1" dirty="0">
                <a:solidFill>
                  <a:srgbClr val="FF0000"/>
                </a:solidFill>
                <a:latin typeface="TimesTen-Italic"/>
              </a:rPr>
              <a:t>n</a:t>
            </a:r>
            <a:r>
              <a:rPr lang="en-US" sz="1800" i="1" dirty="0">
                <a:latin typeface="TimesTen-Italic"/>
              </a:rPr>
              <a:t> </a:t>
            </a:r>
            <a:r>
              <a:rPr lang="en-US" sz="1800" dirty="0" err="1">
                <a:latin typeface="TimesTen-Roman"/>
              </a:rPr>
              <a:t>codeword</a:t>
            </a:r>
            <a:r>
              <a:rPr lang="en-US" sz="1800" dirty="0">
                <a:latin typeface="TimesTen-Roman"/>
              </a:rPr>
              <a:t> bits.</a:t>
            </a:r>
          </a:p>
          <a:p>
            <a:pPr algn="just">
              <a:spcBef>
                <a:spcPct val="0"/>
              </a:spcBef>
              <a:defRPr/>
            </a:pPr>
            <a:endParaRPr lang="en-US" sz="1800" dirty="0">
              <a:solidFill>
                <a:srgbClr val="FF0000"/>
              </a:solidFill>
              <a:latin typeface="TimesTen-Roman"/>
            </a:endParaRPr>
          </a:p>
          <a:p>
            <a:pPr algn="just">
              <a:spcBef>
                <a:spcPct val="0"/>
              </a:spcBef>
              <a:defRPr/>
            </a:pPr>
            <a:endParaRPr lang="en-US" sz="1800" dirty="0">
              <a:solidFill>
                <a:srgbClr val="FF0000"/>
              </a:solidFill>
            </a:endParaRPr>
          </a:p>
          <a:p>
            <a:pPr algn="just">
              <a:spcBef>
                <a:spcPct val="0"/>
              </a:spcBef>
              <a:defRPr/>
            </a:pPr>
            <a:r>
              <a:rPr lang="en-US" sz="1800" dirty="0">
                <a:solidFill>
                  <a:srgbClr val="FF0000"/>
                </a:solidFill>
              </a:rPr>
              <a:t>With an (</a:t>
            </a:r>
            <a:r>
              <a:rPr lang="en-US" sz="1800" i="1" dirty="0">
                <a:solidFill>
                  <a:srgbClr val="FF0000"/>
                </a:solidFill>
              </a:rPr>
              <a:t>n, k</a:t>
            </a:r>
            <a:r>
              <a:rPr lang="en-US" sz="1800" dirty="0">
                <a:solidFill>
                  <a:srgbClr val="FF0000"/>
                </a:solidFill>
              </a:rPr>
              <a:t>) block code, there are 2</a:t>
            </a:r>
            <a:r>
              <a:rPr lang="en-US" sz="1800" baseline="30000" dirty="0">
                <a:solidFill>
                  <a:srgbClr val="FF0000"/>
                </a:solidFill>
              </a:rPr>
              <a:t>k</a:t>
            </a:r>
            <a:r>
              <a:rPr lang="en-US" sz="1800" dirty="0">
                <a:solidFill>
                  <a:srgbClr val="FF0000"/>
                </a:solidFill>
              </a:rPr>
              <a:t> valid </a:t>
            </a:r>
            <a:r>
              <a:rPr lang="en-US" sz="1800" dirty="0" err="1">
                <a:solidFill>
                  <a:srgbClr val="FF0000"/>
                </a:solidFill>
              </a:rPr>
              <a:t>codewords</a:t>
            </a:r>
            <a:r>
              <a:rPr lang="en-US" sz="1800" dirty="0">
                <a:solidFill>
                  <a:srgbClr val="FF0000"/>
                </a:solidFill>
              </a:rPr>
              <a:t> out of a total of 2</a:t>
            </a:r>
            <a:r>
              <a:rPr lang="en-US" sz="1800" baseline="30000" dirty="0">
                <a:solidFill>
                  <a:srgbClr val="FF0000"/>
                </a:solidFill>
              </a:rPr>
              <a:t>n</a:t>
            </a:r>
            <a:r>
              <a:rPr lang="en-US" sz="1800" dirty="0">
                <a:solidFill>
                  <a:srgbClr val="FF0000"/>
                </a:solidFill>
              </a:rPr>
              <a:t> possible </a:t>
            </a:r>
            <a:r>
              <a:rPr lang="en-US" sz="1800" dirty="0" err="1">
                <a:solidFill>
                  <a:srgbClr val="FF0000"/>
                </a:solidFill>
              </a:rPr>
              <a:t>codewords</a:t>
            </a:r>
            <a:r>
              <a:rPr lang="en-US" sz="1800" dirty="0">
                <a:solidFill>
                  <a:srgbClr val="FF0000"/>
                </a:solidFill>
              </a:rPr>
              <a:t>. </a:t>
            </a:r>
          </a:p>
          <a:p>
            <a:pPr algn="just">
              <a:spcBef>
                <a:spcPct val="0"/>
              </a:spcBef>
              <a:defRPr/>
            </a:pPr>
            <a:endParaRPr lang="en-US" sz="1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87C0F843-C0CA-494A-A6D1-C3EF6A7E7C68}"/>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9155" name="Text Box 2">
            <a:extLst>
              <a:ext uri="{FF2B5EF4-FFF2-40B4-BE49-F238E27FC236}">
                <a16:creationId xmlns:a16="http://schemas.microsoft.com/office/drawing/2014/main" id="{C6B84E0E-55FE-4002-A5C5-65B8F1669B32}"/>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9156" name="Rectangle 2">
            <a:extLst>
              <a:ext uri="{FF2B5EF4-FFF2-40B4-BE49-F238E27FC236}">
                <a16:creationId xmlns:a16="http://schemas.microsoft.com/office/drawing/2014/main" id="{8DF66CF7-90F7-4DA4-BA5D-ECEA65D1D4AF}"/>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49157" name="Rectangle 1">
            <a:extLst>
              <a:ext uri="{FF2B5EF4-FFF2-40B4-BE49-F238E27FC236}">
                <a16:creationId xmlns:a16="http://schemas.microsoft.com/office/drawing/2014/main" id="{04C57316-5CD0-4F1C-9A06-3941C04EF9A6}"/>
              </a:ext>
            </a:extLst>
          </p:cNvPr>
          <p:cNvSpPr>
            <a:spLocks noChangeArrowheads="1"/>
          </p:cNvSpPr>
          <p:nvPr/>
        </p:nvSpPr>
        <p:spPr bwMode="auto">
          <a:xfrm>
            <a:off x="347663" y="1120775"/>
            <a:ext cx="8564562"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t>Ratio of redundant bits to data bits,               is called </a:t>
            </a:r>
            <a:r>
              <a:rPr lang="en-US" altLang="en-US" sz="1800" b="1">
                <a:solidFill>
                  <a:srgbClr val="FF0000"/>
                </a:solidFill>
              </a:rPr>
              <a:t>redundancy</a:t>
            </a:r>
            <a:r>
              <a:rPr lang="en-US" altLang="en-US" sz="1800" b="1"/>
              <a:t> </a:t>
            </a:r>
            <a:r>
              <a:rPr lang="en-US" altLang="en-US" sz="1800"/>
              <a:t>of the code.</a:t>
            </a:r>
          </a:p>
          <a:p>
            <a:pPr algn="just">
              <a:spcBef>
                <a:spcPct val="0"/>
              </a:spcBef>
            </a:pPr>
            <a:endParaRPr lang="en-US" altLang="en-US" sz="1800"/>
          </a:p>
          <a:p>
            <a:pPr algn="just">
              <a:spcBef>
                <a:spcPct val="0"/>
              </a:spcBef>
            </a:pPr>
            <a:endParaRPr lang="en-US" altLang="en-US" sz="1800"/>
          </a:p>
          <a:p>
            <a:pPr algn="just">
              <a:spcBef>
                <a:spcPct val="0"/>
              </a:spcBef>
            </a:pPr>
            <a:endParaRPr lang="en-US" altLang="en-US" sz="1800"/>
          </a:p>
          <a:p>
            <a:pPr algn="just">
              <a:spcBef>
                <a:spcPct val="0"/>
              </a:spcBef>
            </a:pPr>
            <a:r>
              <a:rPr lang="en-US" altLang="en-US" sz="1800"/>
              <a:t>The ratio of data bits to total bits, </a:t>
            </a:r>
            <a:r>
              <a:rPr lang="en-US" altLang="en-US" sz="1800" i="1">
                <a:solidFill>
                  <a:srgbClr val="FF0000"/>
                </a:solidFill>
              </a:rPr>
              <a:t>k</a:t>
            </a:r>
            <a:r>
              <a:rPr lang="en-US" altLang="en-US" sz="1800">
                <a:solidFill>
                  <a:srgbClr val="FF0000"/>
                </a:solidFill>
              </a:rPr>
              <a:t>/</a:t>
            </a:r>
            <a:r>
              <a:rPr lang="en-US" altLang="en-US" sz="1800" i="1">
                <a:solidFill>
                  <a:srgbClr val="FF0000"/>
                </a:solidFill>
              </a:rPr>
              <a:t>n</a:t>
            </a:r>
            <a:r>
              <a:rPr lang="en-US" altLang="en-US" sz="1800" i="1"/>
              <a:t>, </a:t>
            </a:r>
            <a:r>
              <a:rPr lang="en-US" altLang="en-US" sz="1800"/>
              <a:t>is called the </a:t>
            </a:r>
            <a:r>
              <a:rPr lang="en-US" altLang="en-US" sz="1800" b="1">
                <a:solidFill>
                  <a:srgbClr val="FF0000"/>
                </a:solidFill>
              </a:rPr>
              <a:t>code rate</a:t>
            </a:r>
            <a:r>
              <a:rPr lang="en-US" altLang="en-US" sz="1800">
                <a:solidFill>
                  <a:srgbClr val="FF0000"/>
                </a:solidFill>
              </a:rPr>
              <a:t>. </a:t>
            </a:r>
          </a:p>
          <a:p>
            <a:pPr algn="just">
              <a:spcBef>
                <a:spcPct val="0"/>
              </a:spcBef>
            </a:pPr>
            <a:endParaRPr lang="en-US" altLang="en-US" sz="1800"/>
          </a:p>
          <a:p>
            <a:pPr algn="just">
              <a:spcBef>
                <a:spcPct val="0"/>
              </a:spcBef>
            </a:pPr>
            <a:endParaRPr lang="en-US" altLang="en-US" sz="1800"/>
          </a:p>
          <a:p>
            <a:pPr algn="just">
              <a:spcBef>
                <a:spcPct val="0"/>
              </a:spcBef>
            </a:pPr>
            <a:endParaRPr lang="en-US" altLang="en-US" sz="1800"/>
          </a:p>
          <a:p>
            <a:pPr algn="just">
              <a:spcBef>
                <a:spcPct val="0"/>
              </a:spcBef>
            </a:pPr>
            <a:r>
              <a:rPr lang="en-US" altLang="en-US" sz="1800"/>
              <a:t>Code rate is a measure of how much additional bandwidth is required to carry data at the same data rate as without the code. </a:t>
            </a:r>
          </a:p>
          <a:p>
            <a:pPr algn="just">
              <a:spcBef>
                <a:spcPct val="0"/>
              </a:spcBef>
            </a:pPr>
            <a:endParaRPr lang="en-US" altLang="en-US" sz="1800"/>
          </a:p>
        </p:txBody>
      </p:sp>
      <p:pic>
        <p:nvPicPr>
          <p:cNvPr id="49158" name="Picture 2">
            <a:extLst>
              <a:ext uri="{FF2B5EF4-FFF2-40B4-BE49-F238E27FC236}">
                <a16:creationId xmlns:a16="http://schemas.microsoft.com/office/drawing/2014/main" id="{2D82D6B9-311B-4369-A68F-9ED1E68315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03713" y="1179513"/>
            <a:ext cx="862012"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a:extLst>
              <a:ext uri="{FF2B5EF4-FFF2-40B4-BE49-F238E27FC236}">
                <a16:creationId xmlns:a16="http://schemas.microsoft.com/office/drawing/2014/main" id="{69FBDCB1-03E8-4CA3-BBEA-5FF83F1F8DD4}"/>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0179" name="Text Box 2">
            <a:extLst>
              <a:ext uri="{FF2B5EF4-FFF2-40B4-BE49-F238E27FC236}">
                <a16:creationId xmlns:a16="http://schemas.microsoft.com/office/drawing/2014/main" id="{5F74E1C3-F38C-4996-9126-A6036252AC2F}"/>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0180" name="Rectangle 2">
            <a:extLst>
              <a:ext uri="{FF2B5EF4-FFF2-40B4-BE49-F238E27FC236}">
                <a16:creationId xmlns:a16="http://schemas.microsoft.com/office/drawing/2014/main" id="{7BB40EA3-A9E3-497F-8B30-C3D0F6F4A260}"/>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50181" name="Rectangle 1">
            <a:extLst>
              <a:ext uri="{FF2B5EF4-FFF2-40B4-BE49-F238E27FC236}">
                <a16:creationId xmlns:a16="http://schemas.microsoft.com/office/drawing/2014/main" id="{1F010DBF-25A4-4A51-90B4-586DEEB37311}"/>
              </a:ext>
            </a:extLst>
          </p:cNvPr>
          <p:cNvSpPr>
            <a:spLocks noChangeArrowheads="1"/>
          </p:cNvSpPr>
          <p:nvPr/>
        </p:nvSpPr>
        <p:spPr bwMode="auto">
          <a:xfrm>
            <a:off x="155575" y="1120775"/>
            <a:ext cx="87566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endParaRPr lang="en-US" altLang="en-US" sz="1800"/>
          </a:p>
          <a:p>
            <a:pPr algn="just">
              <a:spcBef>
                <a:spcPct val="0"/>
              </a:spcBef>
            </a:pPr>
            <a:r>
              <a:rPr lang="en-US" altLang="en-US" sz="1800"/>
              <a:t>Prev  example :  Code rate of </a:t>
            </a:r>
            <a:r>
              <a:rPr lang="en-US" altLang="en-US" sz="1800">
                <a:solidFill>
                  <a:srgbClr val="FF0000"/>
                </a:solidFill>
              </a:rPr>
              <a:t>2/5</a:t>
            </a:r>
            <a:r>
              <a:rPr lang="en-US" altLang="en-US" sz="1800"/>
              <a:t> and so requires 2.5 times the capacity of an uncoded system.</a:t>
            </a:r>
          </a:p>
          <a:p>
            <a:pPr algn="just">
              <a:spcBef>
                <a:spcPct val="0"/>
              </a:spcBef>
            </a:pPr>
            <a:endParaRPr lang="en-US" altLang="en-US" sz="1800"/>
          </a:p>
          <a:p>
            <a:pPr algn="just">
              <a:spcBef>
                <a:spcPct val="0"/>
              </a:spcBef>
            </a:pPr>
            <a:endParaRPr lang="en-US" altLang="en-US" sz="1800"/>
          </a:p>
          <a:p>
            <a:pPr algn="just">
              <a:spcBef>
                <a:spcPct val="0"/>
              </a:spcBef>
            </a:pPr>
            <a:endParaRPr lang="en-US" altLang="en-US" sz="1800"/>
          </a:p>
          <a:p>
            <a:pPr algn="just">
              <a:spcBef>
                <a:spcPct val="0"/>
              </a:spcBef>
            </a:pPr>
            <a:r>
              <a:rPr lang="en-US" altLang="en-US" sz="1800"/>
              <a:t> For example, if the data rate input to the encoder is 1 Mbps, then the output from the encoder must be at a rate of </a:t>
            </a:r>
            <a:r>
              <a:rPr lang="en-US" altLang="en-US" sz="1800">
                <a:solidFill>
                  <a:srgbClr val="FF0000"/>
                </a:solidFill>
              </a:rPr>
              <a:t>________ </a:t>
            </a:r>
            <a:r>
              <a:rPr lang="en-US" altLang="en-US" sz="1800"/>
              <a:t>Mbps to keep up.</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F202206E-64E4-455D-9F90-67BD0D5D6884}"/>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1203" name="Text Box 2">
            <a:extLst>
              <a:ext uri="{FF2B5EF4-FFF2-40B4-BE49-F238E27FC236}">
                <a16:creationId xmlns:a16="http://schemas.microsoft.com/office/drawing/2014/main" id="{744F7F8C-B848-40A4-A0C0-58517B8B0D21}"/>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1204" name="Rectangle 2">
            <a:extLst>
              <a:ext uri="{FF2B5EF4-FFF2-40B4-BE49-F238E27FC236}">
                <a16:creationId xmlns:a16="http://schemas.microsoft.com/office/drawing/2014/main" id="{F7276CC2-BED2-4357-AF8D-F2483A0636D5}"/>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51205" name="Rectangle 1">
            <a:extLst>
              <a:ext uri="{FF2B5EF4-FFF2-40B4-BE49-F238E27FC236}">
                <a16:creationId xmlns:a16="http://schemas.microsoft.com/office/drawing/2014/main" id="{1788A046-985B-48A5-AC4B-6D9E0B94BC40}"/>
              </a:ext>
            </a:extLst>
          </p:cNvPr>
          <p:cNvSpPr>
            <a:spLocks noChangeArrowheads="1"/>
          </p:cNvSpPr>
          <p:nvPr/>
        </p:nvSpPr>
        <p:spPr bwMode="auto">
          <a:xfrm>
            <a:off x="155575" y="1120775"/>
            <a:ext cx="87566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endParaRPr lang="en-US" altLang="en-US" sz="1800"/>
          </a:p>
          <a:p>
            <a:pPr algn="just">
              <a:spcBef>
                <a:spcPct val="0"/>
              </a:spcBef>
            </a:pPr>
            <a:endParaRPr lang="en-US" altLang="en-US" sz="1800"/>
          </a:p>
          <a:p>
            <a:pPr algn="just">
              <a:spcBef>
                <a:spcPct val="0"/>
              </a:spcBef>
            </a:pPr>
            <a:r>
              <a:rPr lang="en-US" altLang="en-US" sz="1800"/>
              <a:t>Prev  example :  Code rate of </a:t>
            </a:r>
            <a:r>
              <a:rPr lang="en-US" altLang="en-US" sz="1800">
                <a:solidFill>
                  <a:srgbClr val="FF0000"/>
                </a:solidFill>
              </a:rPr>
              <a:t>2/5</a:t>
            </a:r>
            <a:r>
              <a:rPr lang="en-US" altLang="en-US" sz="1800"/>
              <a:t> and so requires 2.5 times the capacity of an uncoded system.</a:t>
            </a:r>
          </a:p>
          <a:p>
            <a:pPr algn="just">
              <a:spcBef>
                <a:spcPct val="0"/>
              </a:spcBef>
            </a:pPr>
            <a:endParaRPr lang="en-US" altLang="en-US" sz="1800"/>
          </a:p>
          <a:p>
            <a:pPr algn="just">
              <a:spcBef>
                <a:spcPct val="0"/>
              </a:spcBef>
            </a:pPr>
            <a:endParaRPr lang="en-US" altLang="en-US" sz="1800"/>
          </a:p>
          <a:p>
            <a:pPr algn="just">
              <a:spcBef>
                <a:spcPct val="0"/>
              </a:spcBef>
            </a:pPr>
            <a:r>
              <a:rPr lang="en-US" altLang="en-US" sz="1800"/>
              <a:t> For example, if the data rate input to the encoder is 1 Mbps, then the output from the encoder must be at a rate of </a:t>
            </a:r>
            <a:r>
              <a:rPr lang="en-US" altLang="en-US" sz="1800">
                <a:solidFill>
                  <a:srgbClr val="FF0000"/>
                </a:solidFill>
              </a:rPr>
              <a:t>2.5 Mbps </a:t>
            </a:r>
            <a:r>
              <a:rPr lang="en-US" altLang="en-US" sz="1800"/>
              <a:t>to keep up.</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A881D661-D3AD-40C7-843E-BB72B40C70C7}"/>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2227" name="Text Box 2">
            <a:extLst>
              <a:ext uri="{FF2B5EF4-FFF2-40B4-BE49-F238E27FC236}">
                <a16:creationId xmlns:a16="http://schemas.microsoft.com/office/drawing/2014/main" id="{F78A6ED4-863D-486D-9E32-22FAC725A0FD}"/>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2228" name="Rectangle 2">
            <a:extLst>
              <a:ext uri="{FF2B5EF4-FFF2-40B4-BE49-F238E27FC236}">
                <a16:creationId xmlns:a16="http://schemas.microsoft.com/office/drawing/2014/main" id="{4D168480-7870-4711-8BB8-D3EE9B74873A}"/>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52229" name="Rectangle 1">
            <a:extLst>
              <a:ext uri="{FF2B5EF4-FFF2-40B4-BE49-F238E27FC236}">
                <a16:creationId xmlns:a16="http://schemas.microsoft.com/office/drawing/2014/main" id="{826CB391-E5E0-47FF-B860-7B9E5919EA21}"/>
              </a:ext>
            </a:extLst>
          </p:cNvPr>
          <p:cNvSpPr>
            <a:spLocks noChangeArrowheads="1"/>
          </p:cNvSpPr>
          <p:nvPr/>
        </p:nvSpPr>
        <p:spPr bwMode="auto">
          <a:xfrm>
            <a:off x="354013" y="901700"/>
            <a:ext cx="82407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a:cs typeface="Arial" panose="020B0604020202020204" pitchFamily="34" charset="0"/>
              </a:rPr>
              <a:t>For a code consisting of the codewords </a:t>
            </a:r>
            <a:r>
              <a:rPr lang="en-US" altLang="en-US" sz="1800">
                <a:solidFill>
                  <a:srgbClr val="FF0000"/>
                </a:solidFill>
                <a:cs typeface="Arial" panose="020B0604020202020204" pitchFamily="34" charset="0"/>
              </a:rPr>
              <a:t>w</a:t>
            </a:r>
            <a:r>
              <a:rPr lang="en-US" altLang="en-US" sz="1800" baseline="-25000">
                <a:solidFill>
                  <a:srgbClr val="FF0000"/>
                </a:solidFill>
                <a:cs typeface="Arial" panose="020B0604020202020204" pitchFamily="34" charset="0"/>
              </a:rPr>
              <a:t>1</a:t>
            </a:r>
            <a:r>
              <a:rPr lang="en-US" altLang="en-US" sz="1800">
                <a:solidFill>
                  <a:srgbClr val="FF0000"/>
                </a:solidFill>
                <a:cs typeface="Arial" panose="020B0604020202020204" pitchFamily="34" charset="0"/>
              </a:rPr>
              <a:t> w</a:t>
            </a:r>
            <a:r>
              <a:rPr lang="en-US" altLang="en-US" sz="1800" baseline="-25000">
                <a:solidFill>
                  <a:srgbClr val="FF0000"/>
                </a:solidFill>
                <a:cs typeface="Arial" panose="020B0604020202020204" pitchFamily="34" charset="0"/>
              </a:rPr>
              <a:t>2</a:t>
            </a:r>
            <a:r>
              <a:rPr lang="en-US" altLang="en-US" sz="1800">
                <a:solidFill>
                  <a:srgbClr val="FF0000"/>
                </a:solidFill>
                <a:cs typeface="Arial" panose="020B0604020202020204" pitchFamily="34" charset="0"/>
              </a:rPr>
              <a:t>….w</a:t>
            </a:r>
            <a:r>
              <a:rPr lang="en-US" altLang="en-US" sz="1800" baseline="-25000">
                <a:solidFill>
                  <a:srgbClr val="FF0000"/>
                </a:solidFill>
                <a:cs typeface="Arial" panose="020B0604020202020204" pitchFamily="34" charset="0"/>
              </a:rPr>
              <a:t>s  </a:t>
            </a:r>
            <a:r>
              <a:rPr lang="en-US" altLang="en-US" sz="1800">
                <a:cs typeface="Arial" panose="020B0604020202020204" pitchFamily="34" charset="0"/>
              </a:rPr>
              <a:t>where </a:t>
            </a:r>
            <a:r>
              <a:rPr lang="en-US" altLang="en-US" sz="1800">
                <a:solidFill>
                  <a:srgbClr val="FF0000"/>
                </a:solidFill>
                <a:cs typeface="Arial" panose="020B0604020202020204" pitchFamily="34" charset="0"/>
              </a:rPr>
              <a:t>s = 2</a:t>
            </a:r>
            <a:r>
              <a:rPr lang="en-US" altLang="en-US" sz="1800" baseline="30000">
                <a:solidFill>
                  <a:srgbClr val="FF0000"/>
                </a:solidFill>
                <a:cs typeface="Arial" panose="020B0604020202020204" pitchFamily="34" charset="0"/>
              </a:rPr>
              <a:t>n</a:t>
            </a:r>
            <a:r>
              <a:rPr lang="en-US" altLang="en-US" sz="1800">
                <a:solidFill>
                  <a:srgbClr val="FF0000"/>
                </a:solidFill>
                <a:cs typeface="Arial" panose="020B0604020202020204" pitchFamily="34" charset="0"/>
              </a:rPr>
              <a:t> </a:t>
            </a:r>
            <a:r>
              <a:rPr lang="en-US" altLang="en-US" sz="1800">
                <a:cs typeface="Arial" panose="020B0604020202020204" pitchFamily="34" charset="0"/>
              </a:rPr>
              <a:t>the minimum distance </a:t>
            </a:r>
            <a:r>
              <a:rPr lang="en-US" altLang="en-US" sz="1800">
                <a:solidFill>
                  <a:srgbClr val="FF0000"/>
                </a:solidFill>
                <a:cs typeface="Arial" panose="020B0604020202020204" pitchFamily="34" charset="0"/>
              </a:rPr>
              <a:t>d</a:t>
            </a:r>
            <a:r>
              <a:rPr lang="en-US" altLang="en-US" sz="1800" baseline="-25000">
                <a:solidFill>
                  <a:srgbClr val="FF0000"/>
                </a:solidFill>
                <a:cs typeface="Arial" panose="020B0604020202020204" pitchFamily="34" charset="0"/>
              </a:rPr>
              <a:t>min</a:t>
            </a:r>
            <a:r>
              <a:rPr lang="en-US" altLang="en-US" sz="1800">
                <a:cs typeface="Arial" panose="020B0604020202020204" pitchFamily="34" charset="0"/>
              </a:rPr>
              <a:t> of the code is defined as</a:t>
            </a:r>
          </a:p>
        </p:txBody>
      </p:sp>
      <p:pic>
        <p:nvPicPr>
          <p:cNvPr id="52230" name="Picture 2">
            <a:extLst>
              <a:ext uri="{FF2B5EF4-FFF2-40B4-BE49-F238E27FC236}">
                <a16:creationId xmlns:a16="http://schemas.microsoft.com/office/drawing/2014/main" id="{2ABB61A9-C5C1-4E5A-97CB-0969C51BDF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3025" y="2097088"/>
            <a:ext cx="238125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9531DFEF-4020-4650-B787-5E3FAC29D811}"/>
              </a:ext>
            </a:extLst>
          </p:cNvPr>
          <p:cNvSpPr/>
          <p:nvPr/>
        </p:nvSpPr>
        <p:spPr>
          <a:xfrm>
            <a:off x="344488" y="2916238"/>
            <a:ext cx="8232775" cy="2308225"/>
          </a:xfrm>
          <a:prstGeom prst="rect">
            <a:avLst/>
          </a:prstGeom>
        </p:spPr>
        <p:txBody>
          <a:bodyPr>
            <a:spAutoFit/>
          </a:bodyPr>
          <a:lstStyle/>
          <a:p>
            <a:pPr marL="285750" indent="-285750" algn="just">
              <a:buFont typeface="Arial" panose="020B0604020202020204" pitchFamily="34" charset="0"/>
              <a:buChar char="•"/>
              <a:defRPr/>
            </a:pPr>
            <a:endParaRPr lang="en-US" sz="1800" u="sng" dirty="0">
              <a:latin typeface="+mn-lt"/>
            </a:endParaRPr>
          </a:p>
          <a:p>
            <a:pPr marL="285750" indent="-285750" algn="just">
              <a:buFont typeface="Arial" panose="020B0604020202020204" pitchFamily="34" charset="0"/>
              <a:buChar char="•"/>
              <a:defRPr/>
            </a:pPr>
            <a:r>
              <a:rPr lang="en-US" sz="1800" dirty="0">
                <a:latin typeface="+mn-lt"/>
              </a:rPr>
              <a:t>For a given positive integer </a:t>
            </a:r>
            <a:r>
              <a:rPr lang="en-US" sz="1800" i="1" dirty="0">
                <a:solidFill>
                  <a:srgbClr val="FF0000"/>
                </a:solidFill>
                <a:latin typeface="+mn-lt"/>
              </a:rPr>
              <a:t>t, </a:t>
            </a:r>
            <a:r>
              <a:rPr lang="en-US" sz="1800" dirty="0">
                <a:latin typeface="+mn-lt"/>
              </a:rPr>
              <a:t>if a code satisfies  </a:t>
            </a:r>
            <a:r>
              <a:rPr lang="en-US" sz="1800" dirty="0" err="1">
                <a:solidFill>
                  <a:srgbClr val="FF0000"/>
                </a:solidFill>
                <a:latin typeface="+mn-lt"/>
              </a:rPr>
              <a:t>d</a:t>
            </a:r>
            <a:r>
              <a:rPr lang="en-US" sz="1800" baseline="-25000" dirty="0" err="1">
                <a:solidFill>
                  <a:srgbClr val="FF0000"/>
                </a:solidFill>
                <a:latin typeface="+mn-lt"/>
              </a:rPr>
              <a:t>min</a:t>
            </a:r>
            <a:r>
              <a:rPr lang="en-US" sz="1800" dirty="0">
                <a:solidFill>
                  <a:srgbClr val="FF0000"/>
                </a:solidFill>
                <a:latin typeface="+mn-lt"/>
              </a:rPr>
              <a:t> &gt;= (2t + 1) </a:t>
            </a:r>
            <a:r>
              <a:rPr lang="en-US" sz="1800" dirty="0">
                <a:latin typeface="+mn-lt"/>
              </a:rPr>
              <a:t>then the </a:t>
            </a:r>
            <a:r>
              <a:rPr lang="en-US" sz="1800" dirty="0">
                <a:solidFill>
                  <a:srgbClr val="FF0000"/>
                </a:solidFill>
                <a:latin typeface="+mn-lt"/>
              </a:rPr>
              <a:t>code can correct </a:t>
            </a:r>
            <a:r>
              <a:rPr lang="en-US" sz="1800" dirty="0">
                <a:latin typeface="+mn-lt"/>
              </a:rPr>
              <a:t>all bit errors up to and including errors of </a:t>
            </a:r>
            <a:r>
              <a:rPr lang="en-US" sz="1800" i="1" dirty="0">
                <a:solidFill>
                  <a:srgbClr val="FF0000"/>
                </a:solidFill>
                <a:latin typeface="+mn-lt"/>
              </a:rPr>
              <a:t>t</a:t>
            </a:r>
            <a:r>
              <a:rPr lang="en-US" sz="1800" i="1" dirty="0">
                <a:latin typeface="+mn-lt"/>
              </a:rPr>
              <a:t> </a:t>
            </a:r>
            <a:r>
              <a:rPr lang="en-US" sz="1800" dirty="0">
                <a:latin typeface="+mn-lt"/>
              </a:rPr>
              <a:t>bits. </a:t>
            </a:r>
          </a:p>
          <a:p>
            <a:pPr marL="285750" indent="-285750" algn="just">
              <a:buFont typeface="Arial" panose="020B0604020202020204" pitchFamily="34" charset="0"/>
              <a:buChar char="•"/>
              <a:defRPr/>
            </a:pPr>
            <a:endParaRPr lang="en-US" sz="1800" u="sng" dirty="0">
              <a:latin typeface="+mn-lt"/>
            </a:endParaRPr>
          </a:p>
          <a:p>
            <a:pPr marL="285750" indent="-285750" algn="just">
              <a:buFont typeface="Arial" panose="020B0604020202020204" pitchFamily="34" charset="0"/>
              <a:buChar char="•"/>
              <a:defRPr/>
            </a:pPr>
            <a:endParaRPr lang="en-US" sz="1800" u="sng" dirty="0">
              <a:latin typeface="+mn-lt"/>
            </a:endParaRPr>
          </a:p>
          <a:p>
            <a:pPr marL="285750" indent="-285750" algn="just">
              <a:buFont typeface="Arial" panose="020B0604020202020204" pitchFamily="34" charset="0"/>
              <a:buChar char="•"/>
              <a:defRPr/>
            </a:pPr>
            <a:r>
              <a:rPr lang="en-US" sz="1800" dirty="0">
                <a:latin typeface="+mn-lt"/>
              </a:rPr>
              <a:t>If </a:t>
            </a:r>
            <a:r>
              <a:rPr lang="en-US" sz="1800" dirty="0" err="1">
                <a:solidFill>
                  <a:srgbClr val="FF0000"/>
                </a:solidFill>
              </a:rPr>
              <a:t>d</a:t>
            </a:r>
            <a:r>
              <a:rPr lang="en-US" sz="1800" baseline="-25000" dirty="0" err="1">
                <a:solidFill>
                  <a:srgbClr val="FF0000"/>
                </a:solidFill>
              </a:rPr>
              <a:t>min</a:t>
            </a:r>
            <a:r>
              <a:rPr lang="en-US" sz="1800" dirty="0">
                <a:solidFill>
                  <a:srgbClr val="FF0000"/>
                </a:solidFill>
              </a:rPr>
              <a:t> &gt;= 2t, </a:t>
            </a:r>
            <a:r>
              <a:rPr lang="en-US" sz="1800" dirty="0">
                <a:latin typeface="+mn-lt"/>
              </a:rPr>
              <a:t> then all  </a:t>
            </a:r>
            <a:r>
              <a:rPr lang="en-US" sz="1800" dirty="0">
                <a:solidFill>
                  <a:srgbClr val="FF0000"/>
                </a:solidFill>
                <a:latin typeface="+mn-lt"/>
              </a:rPr>
              <a:t>errors &lt; = ( t – 1) </a:t>
            </a:r>
            <a:r>
              <a:rPr lang="en-US" sz="1800" dirty="0">
                <a:latin typeface="+mn-lt"/>
              </a:rPr>
              <a:t>bits can be </a:t>
            </a:r>
            <a:r>
              <a:rPr lang="en-US" sz="1800" dirty="0">
                <a:solidFill>
                  <a:srgbClr val="FF0000"/>
                </a:solidFill>
                <a:latin typeface="+mn-lt"/>
              </a:rPr>
              <a:t>corrected</a:t>
            </a:r>
            <a:r>
              <a:rPr lang="en-US" sz="1800" dirty="0">
                <a:latin typeface="+mn-lt"/>
              </a:rPr>
              <a:t> and errors of </a:t>
            </a:r>
            <a:r>
              <a:rPr lang="en-US" sz="1800" i="1" dirty="0">
                <a:solidFill>
                  <a:srgbClr val="FF0000"/>
                </a:solidFill>
                <a:latin typeface="+mn-lt"/>
              </a:rPr>
              <a:t>t</a:t>
            </a:r>
            <a:r>
              <a:rPr lang="en-US" sz="1800" i="1" dirty="0">
                <a:latin typeface="+mn-lt"/>
              </a:rPr>
              <a:t> </a:t>
            </a:r>
            <a:r>
              <a:rPr lang="en-US" sz="1800" dirty="0">
                <a:latin typeface="+mn-lt"/>
              </a:rPr>
              <a:t>bits can be </a:t>
            </a:r>
            <a:r>
              <a:rPr lang="en-US" sz="1800" dirty="0">
                <a:solidFill>
                  <a:srgbClr val="FF0000"/>
                </a:solidFill>
                <a:latin typeface="+mn-lt"/>
              </a:rPr>
              <a:t>detected but not  corrected</a:t>
            </a:r>
            <a:r>
              <a:rPr lang="en-US" sz="1800" dirty="0">
                <a:latin typeface="+mn-lt"/>
              </a:rPr>
              <a:t>. </a:t>
            </a:r>
          </a:p>
          <a:p>
            <a:pPr marL="285750" indent="-285750" algn="just">
              <a:buFont typeface="Arial" panose="020B0604020202020204" pitchFamily="34" charset="0"/>
              <a:buChar char="•"/>
              <a:defRPr/>
            </a:pPr>
            <a:endParaRPr lang="en-US" sz="1800" u="sng" dirty="0">
              <a:latin typeface="+mn-l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50E4633E-2EE4-4DB7-A2CD-21A571F3D1B7}"/>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3251" name="Text Box 2">
            <a:extLst>
              <a:ext uri="{FF2B5EF4-FFF2-40B4-BE49-F238E27FC236}">
                <a16:creationId xmlns:a16="http://schemas.microsoft.com/office/drawing/2014/main" id="{530758ED-6AE6-4747-B102-918620A86B71}"/>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3252" name="Rectangle 2">
            <a:extLst>
              <a:ext uri="{FF2B5EF4-FFF2-40B4-BE49-F238E27FC236}">
                <a16:creationId xmlns:a16="http://schemas.microsoft.com/office/drawing/2014/main" id="{97F2FA18-FEB6-4DC7-8CF2-35C6858D88E2}"/>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2" name="Rectangle 1">
            <a:extLst>
              <a:ext uri="{FF2B5EF4-FFF2-40B4-BE49-F238E27FC236}">
                <a16:creationId xmlns:a16="http://schemas.microsoft.com/office/drawing/2014/main" id="{DB67DDA2-D9B3-49F3-909D-2640C48F234F}"/>
              </a:ext>
            </a:extLst>
          </p:cNvPr>
          <p:cNvSpPr/>
          <p:nvPr/>
        </p:nvSpPr>
        <p:spPr>
          <a:xfrm>
            <a:off x="347663" y="895350"/>
            <a:ext cx="8334375" cy="646113"/>
          </a:xfrm>
          <a:prstGeom prst="rect">
            <a:avLst/>
          </a:prstGeom>
        </p:spPr>
        <p:txBody>
          <a:bodyPr>
            <a:spAutoFit/>
          </a:bodyPr>
          <a:lstStyle/>
          <a:p>
            <a:pPr algn="just">
              <a:defRPr/>
            </a:pPr>
            <a:r>
              <a:rPr lang="en-US" sz="1800" dirty="0">
                <a:latin typeface="+mn-lt"/>
              </a:rPr>
              <a:t>Another way of putting the relationship between </a:t>
            </a:r>
            <a:r>
              <a:rPr lang="en-US" sz="1800" dirty="0" err="1">
                <a:solidFill>
                  <a:srgbClr val="FF0000"/>
                </a:solidFill>
                <a:latin typeface="+mn-lt"/>
              </a:rPr>
              <a:t>d</a:t>
            </a:r>
            <a:r>
              <a:rPr lang="en-US" sz="1800" baseline="-25000" dirty="0" err="1">
                <a:solidFill>
                  <a:srgbClr val="FF0000"/>
                </a:solidFill>
                <a:latin typeface="+mn-lt"/>
              </a:rPr>
              <a:t>min</a:t>
            </a:r>
            <a:r>
              <a:rPr lang="en-US" sz="1800" dirty="0">
                <a:latin typeface="+mn-lt"/>
              </a:rPr>
              <a:t> and </a:t>
            </a:r>
            <a:r>
              <a:rPr lang="en-US" sz="1800" i="1" dirty="0">
                <a:solidFill>
                  <a:srgbClr val="FF0000"/>
                </a:solidFill>
                <a:latin typeface="+mn-lt"/>
              </a:rPr>
              <a:t>t</a:t>
            </a:r>
            <a:r>
              <a:rPr lang="en-US" sz="1800" i="1" dirty="0">
                <a:latin typeface="+mn-lt"/>
              </a:rPr>
              <a:t> .</a:t>
            </a:r>
          </a:p>
          <a:p>
            <a:pPr algn="just">
              <a:defRPr/>
            </a:pPr>
            <a:r>
              <a:rPr lang="en-US" sz="1800" dirty="0">
                <a:latin typeface="+mn-lt"/>
              </a:rPr>
              <a:t>The </a:t>
            </a:r>
            <a:r>
              <a:rPr lang="en-US" sz="1800" dirty="0">
                <a:solidFill>
                  <a:srgbClr val="FF0000"/>
                </a:solidFill>
                <a:latin typeface="+mn-lt"/>
              </a:rPr>
              <a:t>maximum number of guaranteed correctable errors </a:t>
            </a:r>
            <a:r>
              <a:rPr lang="en-US" sz="1800" dirty="0">
                <a:latin typeface="+mn-lt"/>
              </a:rPr>
              <a:t>per </a:t>
            </a:r>
            <a:r>
              <a:rPr lang="en-US" sz="1800" dirty="0" err="1">
                <a:latin typeface="+mn-lt"/>
              </a:rPr>
              <a:t>codeword</a:t>
            </a:r>
            <a:r>
              <a:rPr lang="en-US" sz="1800" dirty="0">
                <a:latin typeface="+mn-lt"/>
              </a:rPr>
              <a:t> satisfies</a:t>
            </a:r>
          </a:p>
        </p:txBody>
      </p:sp>
      <p:pic>
        <p:nvPicPr>
          <p:cNvPr id="53254" name="Picture 2">
            <a:extLst>
              <a:ext uri="{FF2B5EF4-FFF2-40B4-BE49-F238E27FC236}">
                <a16:creationId xmlns:a16="http://schemas.microsoft.com/office/drawing/2014/main" id="{D867F7A5-11C5-4118-BDE8-8B314829B0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1760538"/>
            <a:ext cx="181768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1F7506B9-EEA0-4163-894A-18032CD93C34}"/>
              </a:ext>
            </a:extLst>
          </p:cNvPr>
          <p:cNvSpPr/>
          <p:nvPr/>
        </p:nvSpPr>
        <p:spPr>
          <a:xfrm>
            <a:off x="527050" y="3803650"/>
            <a:ext cx="8256588" cy="646113"/>
          </a:xfrm>
          <a:prstGeom prst="rect">
            <a:avLst/>
          </a:prstGeom>
        </p:spPr>
        <p:txBody>
          <a:bodyPr>
            <a:spAutoFit/>
          </a:bodyPr>
          <a:lstStyle/>
          <a:p>
            <a:pPr algn="just">
              <a:defRPr/>
            </a:pPr>
            <a:r>
              <a:rPr lang="en-US" sz="1800" dirty="0">
                <a:latin typeface="+mn-lt"/>
              </a:rPr>
              <a:t>If we are concerned only with error detection and not error correction, then the number of errors, </a:t>
            </a:r>
            <a:r>
              <a:rPr lang="en-US" sz="1800" i="1" dirty="0">
                <a:latin typeface="+mn-lt"/>
              </a:rPr>
              <a:t>t, </a:t>
            </a:r>
            <a:r>
              <a:rPr lang="en-US" sz="1800" dirty="0">
                <a:latin typeface="+mn-lt"/>
              </a:rPr>
              <a:t>that can be detected satisfies</a:t>
            </a:r>
          </a:p>
        </p:txBody>
      </p:sp>
      <p:pic>
        <p:nvPicPr>
          <p:cNvPr id="53256" name="Picture 5">
            <a:extLst>
              <a:ext uri="{FF2B5EF4-FFF2-40B4-BE49-F238E27FC236}">
                <a16:creationId xmlns:a16="http://schemas.microsoft.com/office/drawing/2014/main" id="{E4971237-D8A7-4740-8BB0-60F7EF2CE6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42175" y="358775"/>
            <a:ext cx="189388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7" name="Picture 6">
            <a:extLst>
              <a:ext uri="{FF2B5EF4-FFF2-40B4-BE49-F238E27FC236}">
                <a16:creationId xmlns:a16="http://schemas.microsoft.com/office/drawing/2014/main" id="{BE2BF986-3EFB-429F-86E1-A005C85E1C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33725" y="4795838"/>
            <a:ext cx="1604963"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685999B8-1241-4662-AAE1-B60F2DA6077F}"/>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8195" name="Text Box 2">
            <a:extLst>
              <a:ext uri="{FF2B5EF4-FFF2-40B4-BE49-F238E27FC236}">
                <a16:creationId xmlns:a16="http://schemas.microsoft.com/office/drawing/2014/main" id="{B61988FD-2FC6-43BE-A72A-B1D83CF82799}"/>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8196" name="Rectangle 1">
            <a:extLst>
              <a:ext uri="{FF2B5EF4-FFF2-40B4-BE49-F238E27FC236}">
                <a16:creationId xmlns:a16="http://schemas.microsoft.com/office/drawing/2014/main" id="{AF461748-E4A9-4D1E-AF2E-5D2F8F494239}"/>
              </a:ext>
            </a:extLst>
          </p:cNvPr>
          <p:cNvSpPr>
            <a:spLocks noChangeArrowheads="1"/>
          </p:cNvSpPr>
          <p:nvPr/>
        </p:nvSpPr>
        <p:spPr bwMode="auto">
          <a:xfrm>
            <a:off x="269875" y="1624013"/>
            <a:ext cx="8488363"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
                <a:srgbClr val="CC0066"/>
              </a:buClr>
              <a:buFontTx/>
              <a:buNone/>
            </a:pPr>
            <a:r>
              <a:rPr lang="en-US" altLang="en-US" sz="1800"/>
              <a:t>Find the  parity bit (even parity) following data word</a:t>
            </a:r>
          </a:p>
          <a:p>
            <a:pPr algn="just">
              <a:lnSpc>
                <a:spcPct val="150000"/>
              </a:lnSpc>
              <a:spcBef>
                <a:spcPct val="0"/>
              </a:spcBef>
              <a:buClr>
                <a:srgbClr val="CC0066"/>
              </a:buClr>
            </a:pPr>
            <a:endParaRPr lang="en-US" altLang="en-US" sz="1800"/>
          </a:p>
          <a:p>
            <a:pPr algn="just">
              <a:lnSpc>
                <a:spcPct val="250000"/>
              </a:lnSpc>
              <a:spcBef>
                <a:spcPct val="0"/>
              </a:spcBef>
              <a:buClr>
                <a:srgbClr val="CC0066"/>
              </a:buClr>
              <a:buFontTx/>
              <a:buAutoNum type="arabicParenR"/>
            </a:pPr>
            <a:r>
              <a:rPr lang="en-US" altLang="en-US" sz="1600">
                <a:solidFill>
                  <a:schemeClr val="tx2"/>
                </a:solidFill>
              </a:rPr>
              <a:t>1010100</a:t>
            </a:r>
          </a:p>
          <a:p>
            <a:pPr algn="just">
              <a:lnSpc>
                <a:spcPct val="250000"/>
              </a:lnSpc>
              <a:spcBef>
                <a:spcPct val="0"/>
              </a:spcBef>
              <a:buClr>
                <a:srgbClr val="CC0066"/>
              </a:buClr>
              <a:buFontTx/>
              <a:buAutoNum type="arabicParenR"/>
            </a:pPr>
            <a:r>
              <a:rPr lang="en-US" altLang="en-US" sz="1600">
                <a:solidFill>
                  <a:schemeClr val="tx2"/>
                </a:solidFill>
              </a:rPr>
              <a:t>1100000</a:t>
            </a:r>
          </a:p>
          <a:p>
            <a:pPr algn="just">
              <a:lnSpc>
                <a:spcPct val="250000"/>
              </a:lnSpc>
              <a:spcBef>
                <a:spcPct val="0"/>
              </a:spcBef>
              <a:buClr>
                <a:srgbClr val="CC0066"/>
              </a:buClr>
              <a:buFontTx/>
              <a:buAutoNum type="arabicParenR"/>
            </a:pPr>
            <a:r>
              <a:rPr lang="en-US" altLang="en-US" sz="1600">
                <a:solidFill>
                  <a:schemeClr val="tx2"/>
                </a:solidFill>
              </a:rPr>
              <a:t>1101000</a:t>
            </a:r>
            <a:endParaRPr lang="en-US" altLang="en-US" sz="1600"/>
          </a:p>
          <a:p>
            <a:pPr algn="just">
              <a:lnSpc>
                <a:spcPct val="250000"/>
              </a:lnSpc>
              <a:spcBef>
                <a:spcPct val="0"/>
              </a:spcBef>
              <a:buClr>
                <a:srgbClr val="CC0066"/>
              </a:buClr>
              <a:buFontTx/>
              <a:buAutoNum type="arabicParenR"/>
            </a:pPr>
            <a:r>
              <a:rPr lang="en-US" altLang="en-US" sz="1600">
                <a:solidFill>
                  <a:schemeClr val="tx2"/>
                </a:solidFill>
              </a:rPr>
              <a:t>1001000</a:t>
            </a:r>
          </a:p>
          <a:p>
            <a:pPr>
              <a:spcBef>
                <a:spcPct val="0"/>
              </a:spcBef>
              <a:buClr>
                <a:srgbClr val="CC0066"/>
              </a:buClr>
            </a:pPr>
            <a:endParaRPr lang="en-US" altLang="en-US" sz="16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C68EAD01-7A1A-4CD3-86B0-AE43260D0F78}"/>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4275" name="Text Box 2">
            <a:extLst>
              <a:ext uri="{FF2B5EF4-FFF2-40B4-BE49-F238E27FC236}">
                <a16:creationId xmlns:a16="http://schemas.microsoft.com/office/drawing/2014/main" id="{44BD9EBF-8F17-47BE-8C07-60440E1B5269}"/>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4276" name="Rectangle 2">
            <a:extLst>
              <a:ext uri="{FF2B5EF4-FFF2-40B4-BE49-F238E27FC236}">
                <a16:creationId xmlns:a16="http://schemas.microsoft.com/office/drawing/2014/main" id="{C252A624-6EDD-457A-994D-21C0C847D048}"/>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Block Code Principles</a:t>
            </a:r>
          </a:p>
        </p:txBody>
      </p:sp>
      <p:sp>
        <p:nvSpPr>
          <p:cNvPr id="2" name="Rectangle 1">
            <a:extLst>
              <a:ext uri="{FF2B5EF4-FFF2-40B4-BE49-F238E27FC236}">
                <a16:creationId xmlns:a16="http://schemas.microsoft.com/office/drawing/2014/main" id="{17146749-3117-41DB-BE29-94D4757AD635}"/>
              </a:ext>
            </a:extLst>
          </p:cNvPr>
          <p:cNvSpPr/>
          <p:nvPr/>
        </p:nvSpPr>
        <p:spPr>
          <a:xfrm>
            <a:off x="347663" y="1120775"/>
            <a:ext cx="8448675" cy="3140075"/>
          </a:xfrm>
          <a:prstGeom prst="rect">
            <a:avLst/>
          </a:prstGeom>
        </p:spPr>
        <p:txBody>
          <a:bodyPr>
            <a:spAutoFit/>
          </a:bodyPr>
          <a:lstStyle/>
          <a:p>
            <a:pPr>
              <a:defRPr/>
            </a:pPr>
            <a:r>
              <a:rPr lang="en-US" sz="1800" dirty="0"/>
              <a:t>The design of a block code involves a number of considerations.</a:t>
            </a:r>
          </a:p>
          <a:p>
            <a:pPr algn="just">
              <a:defRPr/>
            </a:pPr>
            <a:endParaRPr lang="en-US" sz="1800" dirty="0"/>
          </a:p>
          <a:p>
            <a:pPr marL="342900" indent="-342900" algn="just">
              <a:buFont typeface="+mj-lt"/>
              <a:buAutoNum type="arabicPeriod"/>
              <a:defRPr/>
            </a:pPr>
            <a:r>
              <a:rPr lang="en-US" sz="1800" dirty="0"/>
              <a:t>For given values of </a:t>
            </a:r>
            <a:r>
              <a:rPr lang="en-US" sz="1800" i="1" dirty="0">
                <a:solidFill>
                  <a:srgbClr val="FF0000"/>
                </a:solidFill>
              </a:rPr>
              <a:t>n</a:t>
            </a:r>
            <a:r>
              <a:rPr lang="en-US" sz="1800" i="1" dirty="0"/>
              <a:t> </a:t>
            </a:r>
            <a:r>
              <a:rPr lang="en-US" sz="1800" dirty="0"/>
              <a:t>and </a:t>
            </a:r>
            <a:r>
              <a:rPr lang="en-US" sz="1800" i="1" dirty="0">
                <a:solidFill>
                  <a:srgbClr val="FF0000"/>
                </a:solidFill>
              </a:rPr>
              <a:t>k</a:t>
            </a:r>
            <a:r>
              <a:rPr lang="en-US" sz="1800" i="1" dirty="0"/>
              <a:t>, </a:t>
            </a:r>
            <a:r>
              <a:rPr lang="en-US" sz="1800" dirty="0"/>
              <a:t>we would like the largest possible value of </a:t>
            </a:r>
            <a:r>
              <a:rPr lang="en-US" sz="1800" dirty="0" err="1">
                <a:solidFill>
                  <a:srgbClr val="FF0000"/>
                </a:solidFill>
              </a:rPr>
              <a:t>d</a:t>
            </a:r>
            <a:r>
              <a:rPr lang="en-US" sz="1800" baseline="-25000" dirty="0" err="1">
                <a:solidFill>
                  <a:srgbClr val="FF0000"/>
                </a:solidFill>
              </a:rPr>
              <a:t>min</a:t>
            </a:r>
            <a:endParaRPr lang="en-US" sz="1800" baseline="-25000" dirty="0">
              <a:solidFill>
                <a:srgbClr val="FF0000"/>
              </a:solidFill>
            </a:endParaRPr>
          </a:p>
          <a:p>
            <a:pPr marL="342900" indent="-342900" algn="just">
              <a:buFontTx/>
              <a:buAutoNum type="arabicPeriod"/>
              <a:defRPr/>
            </a:pPr>
            <a:endParaRPr lang="en-US" sz="1800" dirty="0"/>
          </a:p>
          <a:p>
            <a:pPr marL="342900" indent="-342900" algn="just">
              <a:buFont typeface="+mj-lt"/>
              <a:buAutoNum type="arabicPeriod"/>
              <a:defRPr/>
            </a:pPr>
            <a:r>
              <a:rPr lang="en-US" sz="1800" dirty="0"/>
              <a:t>The code should be relatively easy to encode and decode, requiring minimal  memory and processing time.</a:t>
            </a:r>
          </a:p>
          <a:p>
            <a:pPr marL="342900" indent="-342900" algn="just">
              <a:buFont typeface="+mj-lt"/>
              <a:buAutoNum type="arabicPeriod"/>
              <a:defRPr/>
            </a:pPr>
            <a:endParaRPr lang="en-US" sz="1800" dirty="0"/>
          </a:p>
          <a:p>
            <a:pPr marL="342900" indent="-342900" algn="just">
              <a:buFont typeface="+mj-lt"/>
              <a:buAutoNum type="arabicPeriod"/>
              <a:defRPr/>
            </a:pPr>
            <a:r>
              <a:rPr lang="en-US" sz="1800" dirty="0"/>
              <a:t>We would like the number of extra bits, </a:t>
            </a:r>
            <a:r>
              <a:rPr lang="en-US" sz="1800" dirty="0">
                <a:solidFill>
                  <a:srgbClr val="FF0000"/>
                </a:solidFill>
              </a:rPr>
              <a:t>(n – k), </a:t>
            </a:r>
            <a:r>
              <a:rPr lang="en-US" sz="1800" dirty="0"/>
              <a:t>to be small.</a:t>
            </a:r>
          </a:p>
          <a:p>
            <a:pPr marL="342900" indent="-342900" algn="just">
              <a:buFont typeface="+mj-lt"/>
              <a:buAutoNum type="arabicPeriod"/>
              <a:defRPr/>
            </a:pPr>
            <a:endParaRPr lang="en-US" sz="1800" dirty="0"/>
          </a:p>
          <a:p>
            <a:pPr marL="342900" indent="-342900" algn="just">
              <a:buFont typeface="+mj-lt"/>
              <a:buAutoNum type="arabicPeriod"/>
              <a:defRPr/>
            </a:pPr>
            <a:r>
              <a:rPr lang="en-US" sz="1800" dirty="0"/>
              <a:t>We would like the number of extra bits, </a:t>
            </a:r>
            <a:r>
              <a:rPr lang="en-US" sz="1800" dirty="0">
                <a:solidFill>
                  <a:srgbClr val="FF0000"/>
                </a:solidFill>
              </a:rPr>
              <a:t>(n – k),  </a:t>
            </a:r>
            <a:r>
              <a:rPr lang="en-US" sz="1800" dirty="0"/>
              <a:t>to be large, to reduce error rate.</a:t>
            </a:r>
          </a:p>
        </p:txBody>
      </p:sp>
      <p:sp>
        <p:nvSpPr>
          <p:cNvPr id="54278" name="Rectangle 6">
            <a:extLst>
              <a:ext uri="{FF2B5EF4-FFF2-40B4-BE49-F238E27FC236}">
                <a16:creationId xmlns:a16="http://schemas.microsoft.com/office/drawing/2014/main" id="{59B1824D-D7D6-471B-9909-FFCBD250C9F9}"/>
              </a:ext>
            </a:extLst>
          </p:cNvPr>
          <p:cNvSpPr>
            <a:spLocks noChangeArrowheads="1"/>
          </p:cNvSpPr>
          <p:nvPr/>
        </p:nvSpPr>
        <p:spPr bwMode="auto">
          <a:xfrm>
            <a:off x="349250" y="5453063"/>
            <a:ext cx="8102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FF0000"/>
                </a:solidFill>
                <a:latin typeface="TimesTen-Roman"/>
              </a:rPr>
              <a:t>Clearly, the last two objectives are in conflict, and tradeoffs must be made.</a:t>
            </a:r>
            <a:endParaRPr lang="en-US" altLang="en-US" sz="1600">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922D21D3-353A-4F65-8E3B-74DD9B85035A}"/>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5299" name="Text Box 2">
            <a:extLst>
              <a:ext uri="{FF2B5EF4-FFF2-40B4-BE49-F238E27FC236}">
                <a16:creationId xmlns:a16="http://schemas.microsoft.com/office/drawing/2014/main" id="{E9977494-34E1-4E2E-987B-D6DAAF72C0CB}"/>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5300" name="Rectangle 2">
            <a:extLst>
              <a:ext uri="{FF2B5EF4-FFF2-40B4-BE49-F238E27FC236}">
                <a16:creationId xmlns:a16="http://schemas.microsoft.com/office/drawing/2014/main" id="{4FBEF1C3-D13D-45F6-8E64-52CC4E885A9A}"/>
              </a:ext>
            </a:extLst>
          </p:cNvPr>
          <p:cNvSpPr>
            <a:spLocks noChangeArrowheads="1"/>
          </p:cNvSpPr>
          <p:nvPr/>
        </p:nvSpPr>
        <p:spPr bwMode="auto">
          <a:xfrm>
            <a:off x="2498725" y="3059113"/>
            <a:ext cx="37242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3600" b="1">
                <a:solidFill>
                  <a:srgbClr val="FF0000"/>
                </a:solidFill>
              </a:rPr>
              <a:t>Hamming Code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589F6C18-53EB-433B-B92F-FD00DF6B3D68}"/>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6323" name="Text Box 2">
            <a:extLst>
              <a:ext uri="{FF2B5EF4-FFF2-40B4-BE49-F238E27FC236}">
                <a16:creationId xmlns:a16="http://schemas.microsoft.com/office/drawing/2014/main" id="{BF5CAD38-2D8F-47E8-99E8-A3C0F5B00AAE}"/>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6324" name="Rectangle 2">
            <a:extLst>
              <a:ext uri="{FF2B5EF4-FFF2-40B4-BE49-F238E27FC236}">
                <a16:creationId xmlns:a16="http://schemas.microsoft.com/office/drawing/2014/main" id="{F0079CED-0AAF-4F05-9660-C960EC2C2814}"/>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Hamming Code</a:t>
            </a:r>
          </a:p>
        </p:txBody>
      </p:sp>
      <p:pic>
        <p:nvPicPr>
          <p:cNvPr id="56325" name="Picture 1">
            <a:extLst>
              <a:ext uri="{FF2B5EF4-FFF2-40B4-BE49-F238E27FC236}">
                <a16:creationId xmlns:a16="http://schemas.microsoft.com/office/drawing/2014/main" id="{8DA851DA-2EC7-4609-9A05-92C67F0866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2540000"/>
            <a:ext cx="6654800"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6" name="TextBox 2">
            <a:extLst>
              <a:ext uri="{FF2B5EF4-FFF2-40B4-BE49-F238E27FC236}">
                <a16:creationId xmlns:a16="http://schemas.microsoft.com/office/drawing/2014/main" id="{D59CB46C-E348-495C-AC4D-0EE03F4E5A28}"/>
              </a:ext>
            </a:extLst>
          </p:cNvPr>
          <p:cNvSpPr txBox="1">
            <a:spLocks noChangeArrowheads="1"/>
          </p:cNvSpPr>
          <p:nvPr/>
        </p:nvSpPr>
        <p:spPr bwMode="auto">
          <a:xfrm>
            <a:off x="347663" y="1790700"/>
            <a:ext cx="29194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t>Number of redundant bits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a:extLst>
              <a:ext uri="{FF2B5EF4-FFF2-40B4-BE49-F238E27FC236}">
                <a16:creationId xmlns:a16="http://schemas.microsoft.com/office/drawing/2014/main" id="{BA655D23-AA38-4D96-A3E0-153236CCD1A3}"/>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7347" name="Text Box 2">
            <a:extLst>
              <a:ext uri="{FF2B5EF4-FFF2-40B4-BE49-F238E27FC236}">
                <a16:creationId xmlns:a16="http://schemas.microsoft.com/office/drawing/2014/main" id="{C554D082-8E05-4851-88A6-12FA47F3655F}"/>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7348" name="Rectangle 2">
            <a:extLst>
              <a:ext uri="{FF2B5EF4-FFF2-40B4-BE49-F238E27FC236}">
                <a16:creationId xmlns:a16="http://schemas.microsoft.com/office/drawing/2014/main" id="{E096E80E-059E-4AAA-91A3-A38EEC220B12}"/>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Hamming Code</a:t>
            </a:r>
          </a:p>
        </p:txBody>
      </p:sp>
      <p:pic>
        <p:nvPicPr>
          <p:cNvPr id="57349" name="Picture 1">
            <a:extLst>
              <a:ext uri="{FF2B5EF4-FFF2-40B4-BE49-F238E27FC236}">
                <a16:creationId xmlns:a16="http://schemas.microsoft.com/office/drawing/2014/main" id="{E5742766-4173-4003-BCD1-FB855AEE9F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1704975"/>
            <a:ext cx="6654800"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TextBox 2">
            <a:extLst>
              <a:ext uri="{FF2B5EF4-FFF2-40B4-BE49-F238E27FC236}">
                <a16:creationId xmlns:a16="http://schemas.microsoft.com/office/drawing/2014/main" id="{BD0D5535-47E3-479B-80D2-6BFB99915479}"/>
              </a:ext>
            </a:extLst>
          </p:cNvPr>
          <p:cNvSpPr txBox="1">
            <a:spLocks noChangeArrowheads="1"/>
          </p:cNvSpPr>
          <p:nvPr/>
        </p:nvSpPr>
        <p:spPr bwMode="auto">
          <a:xfrm>
            <a:off x="347663" y="1144588"/>
            <a:ext cx="29194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t>Number of redundant bits</a:t>
            </a:r>
          </a:p>
        </p:txBody>
      </p:sp>
      <p:pic>
        <p:nvPicPr>
          <p:cNvPr id="57351" name="Picture 6">
            <a:extLst>
              <a:ext uri="{FF2B5EF4-FFF2-40B4-BE49-F238E27FC236}">
                <a16:creationId xmlns:a16="http://schemas.microsoft.com/office/drawing/2014/main" id="{BE041431-A998-4335-811F-D76C453FDC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66813" y="3871913"/>
            <a:ext cx="6732587" cy="230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extLst>
              <a:ext uri="{FF2B5EF4-FFF2-40B4-BE49-F238E27FC236}">
                <a16:creationId xmlns:a16="http://schemas.microsoft.com/office/drawing/2014/main" id="{EAB18993-5165-400E-B277-257ABD1D2224}"/>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8371" name="Text Box 2">
            <a:extLst>
              <a:ext uri="{FF2B5EF4-FFF2-40B4-BE49-F238E27FC236}">
                <a16:creationId xmlns:a16="http://schemas.microsoft.com/office/drawing/2014/main" id="{4196EA7A-479D-44D2-B5A5-419626AD15EA}"/>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8372" name="Rectangle 2">
            <a:extLst>
              <a:ext uri="{FF2B5EF4-FFF2-40B4-BE49-F238E27FC236}">
                <a16:creationId xmlns:a16="http://schemas.microsoft.com/office/drawing/2014/main" id="{60357B48-1959-45F7-8E9E-A100DED264AC}"/>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ERROR CORRECTION</a:t>
            </a:r>
          </a:p>
        </p:txBody>
      </p:sp>
      <p:sp>
        <p:nvSpPr>
          <p:cNvPr id="58373" name="TextBox 5">
            <a:extLst>
              <a:ext uri="{FF2B5EF4-FFF2-40B4-BE49-F238E27FC236}">
                <a16:creationId xmlns:a16="http://schemas.microsoft.com/office/drawing/2014/main" id="{ED458FE0-49DD-4913-825B-1E8D96096AB7}"/>
              </a:ext>
            </a:extLst>
          </p:cNvPr>
          <p:cNvSpPr txBox="1">
            <a:spLocks noChangeArrowheads="1"/>
          </p:cNvSpPr>
          <p:nvPr/>
        </p:nvSpPr>
        <p:spPr bwMode="auto">
          <a:xfrm>
            <a:off x="731838" y="1541463"/>
            <a:ext cx="5414962"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t>Find  additional bits required for the following</a:t>
            </a:r>
          </a:p>
          <a:p>
            <a:pPr>
              <a:spcBef>
                <a:spcPct val="0"/>
              </a:spcBef>
              <a:buFontTx/>
              <a:buNone/>
            </a:pPr>
            <a:endParaRPr lang="en-US" altLang="en-US" sz="1600"/>
          </a:p>
          <a:p>
            <a:pPr>
              <a:spcBef>
                <a:spcPct val="0"/>
              </a:spcBef>
              <a:buFontTx/>
              <a:buNone/>
            </a:pPr>
            <a:endParaRPr lang="en-US" altLang="en-US" sz="1600"/>
          </a:p>
          <a:p>
            <a:pPr>
              <a:spcBef>
                <a:spcPct val="0"/>
              </a:spcBef>
              <a:buFontTx/>
              <a:buNone/>
            </a:pPr>
            <a:r>
              <a:rPr lang="en-US" altLang="en-US" sz="1600"/>
              <a:t>K=5</a:t>
            </a:r>
          </a:p>
          <a:p>
            <a:pPr>
              <a:spcBef>
                <a:spcPct val="0"/>
              </a:spcBef>
              <a:buFontTx/>
              <a:buNone/>
            </a:pPr>
            <a:endParaRPr lang="en-US" altLang="en-US" sz="1600"/>
          </a:p>
          <a:p>
            <a:pPr>
              <a:spcBef>
                <a:spcPct val="0"/>
              </a:spcBef>
              <a:buFontTx/>
              <a:buNone/>
            </a:pPr>
            <a:endParaRPr lang="en-US" altLang="en-US" sz="1600"/>
          </a:p>
          <a:p>
            <a:pPr>
              <a:spcBef>
                <a:spcPct val="0"/>
              </a:spcBef>
              <a:buFontTx/>
              <a:buNone/>
            </a:pPr>
            <a:r>
              <a:rPr lang="en-US" altLang="en-US" sz="1600"/>
              <a:t>K=6</a:t>
            </a:r>
          </a:p>
          <a:p>
            <a:pPr>
              <a:spcBef>
                <a:spcPct val="0"/>
              </a:spcBef>
              <a:buFontTx/>
              <a:buNone/>
            </a:pPr>
            <a:endParaRPr lang="en-US" altLang="en-US" sz="1600"/>
          </a:p>
          <a:p>
            <a:pPr>
              <a:spcBef>
                <a:spcPct val="0"/>
              </a:spcBef>
              <a:buFontTx/>
              <a:buNone/>
            </a:pPr>
            <a:endParaRPr lang="en-US" altLang="en-US" sz="1600"/>
          </a:p>
          <a:p>
            <a:pPr>
              <a:spcBef>
                <a:spcPct val="0"/>
              </a:spcBef>
              <a:buFontTx/>
              <a:buNone/>
            </a:pPr>
            <a:r>
              <a:rPr lang="en-US" altLang="en-US" sz="1600"/>
              <a:t>K=7</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extLst>
              <a:ext uri="{FF2B5EF4-FFF2-40B4-BE49-F238E27FC236}">
                <a16:creationId xmlns:a16="http://schemas.microsoft.com/office/drawing/2014/main" id="{AF0A8FF2-947A-44C8-9D36-9A0E9DE6723D}"/>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9395" name="Text Box 2">
            <a:extLst>
              <a:ext uri="{FF2B5EF4-FFF2-40B4-BE49-F238E27FC236}">
                <a16:creationId xmlns:a16="http://schemas.microsoft.com/office/drawing/2014/main" id="{DC41DB02-3112-4ECC-8806-E3B50D06DAA0}"/>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9396" name="Rectangle 2">
            <a:extLst>
              <a:ext uri="{FF2B5EF4-FFF2-40B4-BE49-F238E27FC236}">
                <a16:creationId xmlns:a16="http://schemas.microsoft.com/office/drawing/2014/main" id="{FA3A7C53-7CDB-4668-BECE-4F8C71839120}"/>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ERROR CORRECTION</a:t>
            </a:r>
          </a:p>
        </p:txBody>
      </p:sp>
      <p:pic>
        <p:nvPicPr>
          <p:cNvPr id="59397" name="Picture 1">
            <a:extLst>
              <a:ext uri="{FF2B5EF4-FFF2-40B4-BE49-F238E27FC236}">
                <a16:creationId xmlns:a16="http://schemas.microsoft.com/office/drawing/2014/main" id="{3B580E3B-655D-48EA-898F-D3E196A94E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1838" y="2468563"/>
            <a:ext cx="7743825" cy="257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8" name="TextBox 5">
            <a:extLst>
              <a:ext uri="{FF2B5EF4-FFF2-40B4-BE49-F238E27FC236}">
                <a16:creationId xmlns:a16="http://schemas.microsoft.com/office/drawing/2014/main" id="{61A8C56F-6988-45F0-88D1-FDD02F042B5F}"/>
              </a:ext>
            </a:extLst>
          </p:cNvPr>
          <p:cNvSpPr txBox="1">
            <a:spLocks noChangeArrowheads="1"/>
          </p:cNvSpPr>
          <p:nvPr/>
        </p:nvSpPr>
        <p:spPr bwMode="auto">
          <a:xfrm>
            <a:off x="731838" y="1541463"/>
            <a:ext cx="29194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t>Position  of redundant bits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a:extLst>
              <a:ext uri="{FF2B5EF4-FFF2-40B4-BE49-F238E27FC236}">
                <a16:creationId xmlns:a16="http://schemas.microsoft.com/office/drawing/2014/main" id="{AFC06DD2-CB33-418B-B66C-6DF50A7CD597}"/>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60419" name="Text Box 2">
            <a:extLst>
              <a:ext uri="{FF2B5EF4-FFF2-40B4-BE49-F238E27FC236}">
                <a16:creationId xmlns:a16="http://schemas.microsoft.com/office/drawing/2014/main" id="{65F49641-1798-4459-9C2A-98CDE0AE3EE7}"/>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60420" name="Rectangle 2">
            <a:extLst>
              <a:ext uri="{FF2B5EF4-FFF2-40B4-BE49-F238E27FC236}">
                <a16:creationId xmlns:a16="http://schemas.microsoft.com/office/drawing/2014/main" id="{92374EC5-A8E8-45F2-A988-5185EDCA383C}"/>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Hamming Code</a:t>
            </a:r>
          </a:p>
        </p:txBody>
      </p:sp>
      <p:pic>
        <p:nvPicPr>
          <p:cNvPr id="60421" name="Picture 2">
            <a:extLst>
              <a:ext uri="{FF2B5EF4-FFF2-40B4-BE49-F238E27FC236}">
                <a16:creationId xmlns:a16="http://schemas.microsoft.com/office/drawing/2014/main" id="{75CEE07E-C88C-40D2-BD0D-9692C5F7AAA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546350"/>
            <a:ext cx="6551613" cy="194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extLst>
              <a:ext uri="{FF2B5EF4-FFF2-40B4-BE49-F238E27FC236}">
                <a16:creationId xmlns:a16="http://schemas.microsoft.com/office/drawing/2014/main" id="{60D567B8-5171-4746-B484-2BE939F4F5C9}"/>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61443" name="Text Box 2">
            <a:extLst>
              <a:ext uri="{FF2B5EF4-FFF2-40B4-BE49-F238E27FC236}">
                <a16:creationId xmlns:a16="http://schemas.microsoft.com/office/drawing/2014/main" id="{A34D4D27-439C-4893-B2D5-E7B2C2B41E4B}"/>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61444" name="Rectangle 2">
            <a:extLst>
              <a:ext uri="{FF2B5EF4-FFF2-40B4-BE49-F238E27FC236}">
                <a16:creationId xmlns:a16="http://schemas.microsoft.com/office/drawing/2014/main" id="{EF2FB6FD-9714-4B11-907B-4E5E8B78A7A8}"/>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Hamming Code</a:t>
            </a:r>
          </a:p>
        </p:txBody>
      </p:sp>
      <p:sp>
        <p:nvSpPr>
          <p:cNvPr id="61445" name="TextBox 1">
            <a:extLst>
              <a:ext uri="{FF2B5EF4-FFF2-40B4-BE49-F238E27FC236}">
                <a16:creationId xmlns:a16="http://schemas.microsoft.com/office/drawing/2014/main" id="{F135A892-8B86-486C-8835-A815F4BF67A3}"/>
              </a:ext>
            </a:extLst>
          </p:cNvPr>
          <p:cNvSpPr txBox="1">
            <a:spLocks noChangeArrowheads="1"/>
          </p:cNvSpPr>
          <p:nvPr/>
        </p:nvSpPr>
        <p:spPr bwMode="auto">
          <a:xfrm>
            <a:off x="654050" y="1547813"/>
            <a:ext cx="79883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Find the additional bits required to send the following bits:</a:t>
            </a:r>
          </a:p>
          <a:p>
            <a:pPr>
              <a:spcBef>
                <a:spcPct val="0"/>
              </a:spcBef>
              <a:buFontTx/>
              <a:buNone/>
            </a:pPr>
            <a:endParaRPr lang="en-US" altLang="en-US" sz="2400"/>
          </a:p>
          <a:p>
            <a:pPr>
              <a:spcBef>
                <a:spcPct val="0"/>
              </a:spcBef>
              <a:buFontTx/>
              <a:buNone/>
            </a:pPr>
            <a:r>
              <a:rPr lang="en-US" altLang="en-US" sz="2400"/>
              <a:t>1001101</a:t>
            </a:r>
          </a:p>
          <a:p>
            <a:pPr>
              <a:spcBef>
                <a:spcPct val="0"/>
              </a:spcBef>
              <a:buFontTx/>
              <a:buNone/>
            </a:pPr>
            <a:endParaRPr lang="en-US" altLang="en-US" sz="1600"/>
          </a:p>
          <a:p>
            <a:pPr>
              <a:spcBef>
                <a:spcPct val="0"/>
              </a:spcBef>
              <a:buFontTx/>
              <a:buNone/>
            </a:pPr>
            <a:endParaRPr lang="en-US" altLang="en-US" sz="16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id="{A8879ED2-54A7-4768-8384-FE9DEC88F8C2}"/>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62467" name="Text Box 2">
            <a:extLst>
              <a:ext uri="{FF2B5EF4-FFF2-40B4-BE49-F238E27FC236}">
                <a16:creationId xmlns:a16="http://schemas.microsoft.com/office/drawing/2014/main" id="{0D02547F-24DF-49DE-803F-9155BCAEF9E3}"/>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62468" name="Rectangle 2">
            <a:extLst>
              <a:ext uri="{FF2B5EF4-FFF2-40B4-BE49-F238E27FC236}">
                <a16:creationId xmlns:a16="http://schemas.microsoft.com/office/drawing/2014/main" id="{A63EAF01-BB6A-484B-94E4-85A62603FBD9}"/>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Hamming Code</a:t>
            </a:r>
          </a:p>
        </p:txBody>
      </p:sp>
      <p:pic>
        <p:nvPicPr>
          <p:cNvPr id="62469" name="Picture 2">
            <a:extLst>
              <a:ext uri="{FF2B5EF4-FFF2-40B4-BE49-F238E27FC236}">
                <a16:creationId xmlns:a16="http://schemas.microsoft.com/office/drawing/2014/main" id="{AD85FDBE-802B-44B1-921C-548E00A3CAB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88" y="1085850"/>
            <a:ext cx="5499100" cy="465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9E155389-561D-4BA4-A16F-435FCE4A24BB}"/>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63491" name="Text Box 2">
            <a:extLst>
              <a:ext uri="{FF2B5EF4-FFF2-40B4-BE49-F238E27FC236}">
                <a16:creationId xmlns:a16="http://schemas.microsoft.com/office/drawing/2014/main" id="{0DB32A6A-46A9-4DB1-A7DC-37F812A8611E}"/>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63492" name="Rectangle 2">
            <a:extLst>
              <a:ext uri="{FF2B5EF4-FFF2-40B4-BE49-F238E27FC236}">
                <a16:creationId xmlns:a16="http://schemas.microsoft.com/office/drawing/2014/main" id="{9745F683-3FEE-4BA6-910D-41DC08F89440}"/>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Hamming Code</a:t>
            </a:r>
          </a:p>
        </p:txBody>
      </p:sp>
      <p:sp>
        <p:nvSpPr>
          <p:cNvPr id="63493" name="TextBox 1">
            <a:extLst>
              <a:ext uri="{FF2B5EF4-FFF2-40B4-BE49-F238E27FC236}">
                <a16:creationId xmlns:a16="http://schemas.microsoft.com/office/drawing/2014/main" id="{43204D95-0119-42F4-9028-BA697FBC1A53}"/>
              </a:ext>
            </a:extLst>
          </p:cNvPr>
          <p:cNvSpPr txBox="1">
            <a:spLocks noChangeArrowheads="1"/>
          </p:cNvSpPr>
          <p:nvPr/>
        </p:nvSpPr>
        <p:spPr bwMode="auto">
          <a:xfrm>
            <a:off x="693738" y="1470025"/>
            <a:ext cx="57594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t>Find the hamming code for the following.</a:t>
            </a:r>
          </a:p>
          <a:p>
            <a:pPr>
              <a:spcBef>
                <a:spcPct val="0"/>
              </a:spcBef>
              <a:buFontTx/>
              <a:buNone/>
            </a:pPr>
            <a:endParaRPr lang="en-US" altLang="en-US" sz="1600"/>
          </a:p>
          <a:p>
            <a:pPr>
              <a:spcBef>
                <a:spcPct val="0"/>
              </a:spcBef>
              <a:buFontTx/>
              <a:buNone/>
            </a:pPr>
            <a:endParaRPr lang="en-US" altLang="en-US" sz="1600"/>
          </a:p>
          <a:p>
            <a:pPr>
              <a:spcBef>
                <a:spcPct val="0"/>
              </a:spcBef>
              <a:buFontTx/>
              <a:buNone/>
            </a:pPr>
            <a:r>
              <a:rPr lang="en-US" altLang="en-US" sz="1600"/>
              <a:t>1011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E5D63961-66E2-4983-934E-5AB2C4303053}"/>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9219" name="Text Box 2">
            <a:extLst>
              <a:ext uri="{FF2B5EF4-FFF2-40B4-BE49-F238E27FC236}">
                <a16:creationId xmlns:a16="http://schemas.microsoft.com/office/drawing/2014/main" id="{DEC1B0FE-02E5-4A2C-BC4D-D9A9D8238642}"/>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8197" name="Rectangle 1">
            <a:extLst>
              <a:ext uri="{FF2B5EF4-FFF2-40B4-BE49-F238E27FC236}">
                <a16:creationId xmlns:a16="http://schemas.microsoft.com/office/drawing/2014/main" id="{B731FB1D-180D-4569-9501-9F214D5C7748}"/>
              </a:ext>
            </a:extLst>
          </p:cNvPr>
          <p:cNvSpPr>
            <a:spLocks noChangeArrowheads="1"/>
          </p:cNvSpPr>
          <p:nvPr/>
        </p:nvSpPr>
        <p:spPr bwMode="auto">
          <a:xfrm>
            <a:off x="269875" y="1624013"/>
            <a:ext cx="8488363"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lgn="just">
              <a:spcBef>
                <a:spcPct val="0"/>
              </a:spcBef>
              <a:buClr>
                <a:srgbClr val="CC0066"/>
              </a:buClr>
              <a:buFontTx/>
              <a:buNone/>
              <a:defRPr/>
            </a:pPr>
            <a:r>
              <a:rPr lang="en-US" sz="1800" dirty="0"/>
              <a:t>Check  whether For the following </a:t>
            </a:r>
            <a:r>
              <a:rPr lang="en-US" sz="1800" dirty="0" err="1"/>
              <a:t>codeword</a:t>
            </a:r>
            <a:r>
              <a:rPr lang="en-US" sz="1800" dirty="0"/>
              <a:t> received gives parity failure or</a:t>
            </a:r>
          </a:p>
          <a:p>
            <a:pPr marL="0" indent="0" algn="just">
              <a:spcBef>
                <a:spcPct val="0"/>
              </a:spcBef>
              <a:buClr>
                <a:srgbClr val="CC0066"/>
              </a:buClr>
              <a:buFontTx/>
              <a:buNone/>
              <a:defRPr/>
            </a:pPr>
            <a:r>
              <a:rPr lang="en-US" sz="1800" dirty="0"/>
              <a:t>Not (even parity).</a:t>
            </a:r>
          </a:p>
          <a:p>
            <a:pPr marL="0" indent="0" algn="just">
              <a:spcBef>
                <a:spcPct val="0"/>
              </a:spcBef>
              <a:buClr>
                <a:srgbClr val="CC0066"/>
              </a:buClr>
              <a:buFontTx/>
              <a:buNone/>
              <a:defRPr/>
            </a:pPr>
            <a:endParaRPr lang="en-US" sz="1800" dirty="0"/>
          </a:p>
          <a:p>
            <a:pPr marL="0" indent="0" algn="just">
              <a:spcBef>
                <a:spcPct val="0"/>
              </a:spcBef>
              <a:buClr>
                <a:srgbClr val="CC0066"/>
              </a:buClr>
              <a:buFontTx/>
              <a:buNone/>
              <a:defRPr/>
            </a:pPr>
            <a:endParaRPr lang="en-US" sz="1800" dirty="0"/>
          </a:p>
          <a:p>
            <a:pPr marL="0" indent="0" algn="just">
              <a:spcBef>
                <a:spcPct val="0"/>
              </a:spcBef>
              <a:buClr>
                <a:srgbClr val="CC0066"/>
              </a:buClr>
              <a:buFontTx/>
              <a:buNone/>
              <a:defRPr/>
            </a:pPr>
            <a:r>
              <a:rPr lang="en-US" sz="1800" dirty="0"/>
              <a:t>10110110</a:t>
            </a:r>
          </a:p>
          <a:p>
            <a:pPr marL="0" indent="0" algn="just">
              <a:spcBef>
                <a:spcPct val="0"/>
              </a:spcBef>
              <a:buClr>
                <a:srgbClr val="CC0066"/>
              </a:buClr>
              <a:buFontTx/>
              <a:buNone/>
              <a:defRPr/>
            </a:pPr>
            <a:endParaRPr lang="en-US" sz="1800" dirty="0"/>
          </a:p>
          <a:p>
            <a:pPr marL="0" indent="0" algn="just">
              <a:spcBef>
                <a:spcPct val="0"/>
              </a:spcBef>
              <a:buClr>
                <a:srgbClr val="CC0066"/>
              </a:buClr>
              <a:buFontTx/>
              <a:buNone/>
              <a:defRPr/>
            </a:pPr>
            <a:r>
              <a:rPr lang="en-US" sz="1800" dirty="0"/>
              <a:t>10 101001 </a:t>
            </a:r>
          </a:p>
          <a:p>
            <a:pPr algn="just">
              <a:lnSpc>
                <a:spcPct val="150000"/>
              </a:lnSpc>
              <a:spcBef>
                <a:spcPct val="0"/>
              </a:spcBef>
              <a:buClr>
                <a:srgbClr val="CC0066"/>
              </a:buClr>
              <a:defRPr/>
            </a:pPr>
            <a:endParaRPr lang="en-US" sz="1800" dirty="0"/>
          </a:p>
          <a:p>
            <a:pPr>
              <a:spcBef>
                <a:spcPct val="0"/>
              </a:spcBef>
              <a:buClr>
                <a:srgbClr val="CC0066"/>
              </a:buClr>
              <a:defRPr/>
            </a:pPr>
            <a:endParaRPr lang="en-US" sz="16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a:extLst>
              <a:ext uri="{FF2B5EF4-FFF2-40B4-BE49-F238E27FC236}">
                <a16:creationId xmlns:a16="http://schemas.microsoft.com/office/drawing/2014/main" id="{4407A206-DC1D-47FB-AA87-9A0F24F0005A}"/>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64515" name="Text Box 2">
            <a:extLst>
              <a:ext uri="{FF2B5EF4-FFF2-40B4-BE49-F238E27FC236}">
                <a16:creationId xmlns:a16="http://schemas.microsoft.com/office/drawing/2014/main" id="{FAE9A772-BC68-4F24-B6CA-4DFC46ECDFF3}"/>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64516" name="Rectangle 2">
            <a:extLst>
              <a:ext uri="{FF2B5EF4-FFF2-40B4-BE49-F238E27FC236}">
                <a16:creationId xmlns:a16="http://schemas.microsoft.com/office/drawing/2014/main" id="{773E338A-CC48-4C1A-81A2-1AFDAAB331AE}"/>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Hamming Code</a:t>
            </a:r>
          </a:p>
        </p:txBody>
      </p:sp>
      <p:pic>
        <p:nvPicPr>
          <p:cNvPr id="64517" name="Picture 2">
            <a:extLst>
              <a:ext uri="{FF2B5EF4-FFF2-40B4-BE49-F238E27FC236}">
                <a16:creationId xmlns:a16="http://schemas.microsoft.com/office/drawing/2014/main" id="{E41ADB87-8DFA-4188-9123-68DD4FC40D9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3" y="3205163"/>
            <a:ext cx="8523287" cy="164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18" name="Rectangle 3">
            <a:extLst>
              <a:ext uri="{FF2B5EF4-FFF2-40B4-BE49-F238E27FC236}">
                <a16:creationId xmlns:a16="http://schemas.microsoft.com/office/drawing/2014/main" id="{F43F4211-B7B8-4F4A-AA15-0885AFFC3010}"/>
              </a:ext>
            </a:extLst>
          </p:cNvPr>
          <p:cNvSpPr>
            <a:spLocks noChangeArrowheads="1"/>
          </p:cNvSpPr>
          <p:nvPr/>
        </p:nvSpPr>
        <p:spPr bwMode="auto">
          <a:xfrm>
            <a:off x="693738" y="1135063"/>
            <a:ext cx="29813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053" tIns="46201" rIns="94053" bIns="46201">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3300" b="1">
                <a:solidFill>
                  <a:srgbClr val="063DE8"/>
                </a:solidFill>
                <a:latin typeface="Times New Roman" panose="02020603050405020304" pitchFamily="18" charset="0"/>
              </a:rPr>
              <a:t>Single-bit error</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a:extLst>
              <a:ext uri="{FF2B5EF4-FFF2-40B4-BE49-F238E27FC236}">
                <a16:creationId xmlns:a16="http://schemas.microsoft.com/office/drawing/2014/main" id="{1BF85103-44CD-411C-8242-A7EC28F8B39C}"/>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65539" name="Text Box 2">
            <a:extLst>
              <a:ext uri="{FF2B5EF4-FFF2-40B4-BE49-F238E27FC236}">
                <a16:creationId xmlns:a16="http://schemas.microsoft.com/office/drawing/2014/main" id="{3DDCF070-C388-4B53-B7C6-32CE0FDE7367}"/>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65540" name="Rectangle 2">
            <a:extLst>
              <a:ext uri="{FF2B5EF4-FFF2-40B4-BE49-F238E27FC236}">
                <a16:creationId xmlns:a16="http://schemas.microsoft.com/office/drawing/2014/main" id="{BC906FBC-32D0-4687-A3D7-5E4B2262FF6E}"/>
              </a:ext>
            </a:extLst>
          </p:cNvPr>
          <p:cNvSpPr>
            <a:spLocks noChangeArrowheads="1"/>
          </p:cNvSpPr>
          <p:nvPr/>
        </p:nvSpPr>
        <p:spPr bwMode="auto">
          <a:xfrm>
            <a:off x="347663" y="406400"/>
            <a:ext cx="844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b="1">
                <a:solidFill>
                  <a:srgbClr val="FF0000"/>
                </a:solidFill>
              </a:rPr>
              <a:t>Hamming Code</a:t>
            </a:r>
          </a:p>
        </p:txBody>
      </p:sp>
      <p:pic>
        <p:nvPicPr>
          <p:cNvPr id="65541" name="Picture 2">
            <a:extLst>
              <a:ext uri="{FF2B5EF4-FFF2-40B4-BE49-F238E27FC236}">
                <a16:creationId xmlns:a16="http://schemas.microsoft.com/office/drawing/2014/main" id="{B7B3F4FE-9B42-4173-9C94-50F0005A145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813" y="877888"/>
            <a:ext cx="4171950" cy="529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42" name="Rectangle 6">
            <a:extLst>
              <a:ext uri="{FF2B5EF4-FFF2-40B4-BE49-F238E27FC236}">
                <a16:creationId xmlns:a16="http://schemas.microsoft.com/office/drawing/2014/main" id="{68A47A59-35F5-4D35-8808-91F63ECC162D}"/>
              </a:ext>
            </a:extLst>
          </p:cNvPr>
          <p:cNvSpPr>
            <a:spLocks noChangeArrowheads="1"/>
          </p:cNvSpPr>
          <p:nvPr/>
        </p:nvSpPr>
        <p:spPr bwMode="auto">
          <a:xfrm>
            <a:off x="615950" y="1406525"/>
            <a:ext cx="189865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053" tIns="46201" rIns="94053" bIns="46201">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3300" b="1">
                <a:solidFill>
                  <a:srgbClr val="00279F"/>
                </a:solidFill>
                <a:latin typeface="Times New Roman" panose="02020603050405020304" pitchFamily="18" charset="0"/>
              </a:rPr>
              <a:t>Error </a:t>
            </a:r>
          </a:p>
          <a:p>
            <a:pPr>
              <a:spcBef>
                <a:spcPct val="0"/>
              </a:spcBef>
              <a:buFontTx/>
              <a:buNone/>
            </a:pPr>
            <a:r>
              <a:rPr lang="en-US" altLang="en-US" sz="3300" b="1">
                <a:solidFill>
                  <a:srgbClr val="00279F"/>
                </a:solidFill>
                <a:latin typeface="Times New Roman" panose="02020603050405020304" pitchFamily="18" charset="0"/>
              </a:rPr>
              <a:t>Detection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a:extLst>
              <a:ext uri="{FF2B5EF4-FFF2-40B4-BE49-F238E27FC236}">
                <a16:creationId xmlns:a16="http://schemas.microsoft.com/office/drawing/2014/main" id="{B1648936-87AC-481F-AEB9-0B0120D7E2A4}"/>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66563" name="Text Box 4">
            <a:extLst>
              <a:ext uri="{FF2B5EF4-FFF2-40B4-BE49-F238E27FC236}">
                <a16:creationId xmlns:a16="http://schemas.microsoft.com/office/drawing/2014/main" id="{B14492E9-DA39-44CB-B755-702FA8E7234D}"/>
              </a:ext>
            </a:extLst>
          </p:cNvPr>
          <p:cNvSpPr txBox="1">
            <a:spLocks noChangeArrowheads="1"/>
          </p:cNvSpPr>
          <p:nvPr/>
        </p:nvSpPr>
        <p:spPr bwMode="auto">
          <a:xfrm>
            <a:off x="304800" y="10668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6564" name="Text Box 2">
            <a:extLst>
              <a:ext uri="{FF2B5EF4-FFF2-40B4-BE49-F238E27FC236}">
                <a16:creationId xmlns:a16="http://schemas.microsoft.com/office/drawing/2014/main" id="{4218F483-3309-46C6-8D23-FC962922C695}"/>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66565" name="Rectangle 4">
            <a:extLst>
              <a:ext uri="{FF2B5EF4-FFF2-40B4-BE49-F238E27FC236}">
                <a16:creationId xmlns:a16="http://schemas.microsoft.com/office/drawing/2014/main" id="{CD6A9EC7-D59C-441B-B76B-BB5C04AD49AA}"/>
              </a:ext>
            </a:extLst>
          </p:cNvPr>
          <p:cNvSpPr>
            <a:spLocks noChangeArrowheads="1"/>
          </p:cNvSpPr>
          <p:nvPr/>
        </p:nvSpPr>
        <p:spPr bwMode="auto">
          <a:xfrm>
            <a:off x="495300" y="495300"/>
            <a:ext cx="8115300" cy="335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a:t>				</a:t>
            </a:r>
          </a:p>
          <a:p>
            <a:pPr algn="just">
              <a:spcBef>
                <a:spcPct val="0"/>
              </a:spcBef>
              <a:buFontTx/>
              <a:buNone/>
            </a:pPr>
            <a:endParaRPr lang="en-US" altLang="en-US" sz="1800" b="1"/>
          </a:p>
          <a:p>
            <a:pPr algn="just">
              <a:spcBef>
                <a:spcPct val="0"/>
              </a:spcBef>
              <a:buFontTx/>
              <a:buNone/>
            </a:pPr>
            <a:endParaRPr lang="en-US" altLang="en-US" sz="1800" b="1"/>
          </a:p>
          <a:p>
            <a:pPr algn="just">
              <a:spcBef>
                <a:spcPct val="0"/>
              </a:spcBef>
              <a:buFontTx/>
              <a:buNone/>
            </a:pPr>
            <a:endParaRPr lang="en-US" altLang="en-US" sz="1800" b="1"/>
          </a:p>
          <a:p>
            <a:pPr algn="just">
              <a:spcBef>
                <a:spcPct val="0"/>
              </a:spcBef>
              <a:buFontTx/>
              <a:buNone/>
            </a:pPr>
            <a:endParaRPr lang="en-US" altLang="en-US" sz="1800" b="1"/>
          </a:p>
          <a:p>
            <a:pPr algn="just">
              <a:spcBef>
                <a:spcPct val="0"/>
              </a:spcBef>
              <a:buFontTx/>
              <a:buNone/>
            </a:pPr>
            <a:endParaRPr lang="en-US" altLang="en-US" sz="1800" b="1"/>
          </a:p>
          <a:p>
            <a:pPr algn="just">
              <a:spcBef>
                <a:spcPct val="0"/>
              </a:spcBef>
              <a:buFontTx/>
              <a:buNone/>
            </a:pPr>
            <a:endParaRPr lang="en-US" altLang="en-US" sz="1800" b="1"/>
          </a:p>
          <a:p>
            <a:pPr algn="just">
              <a:spcBef>
                <a:spcPct val="0"/>
              </a:spcBef>
              <a:buFontTx/>
              <a:buNone/>
            </a:pPr>
            <a:endParaRPr lang="en-US" altLang="en-US" sz="1800" b="1"/>
          </a:p>
          <a:p>
            <a:pPr algn="just">
              <a:spcBef>
                <a:spcPct val="0"/>
              </a:spcBef>
              <a:buFontTx/>
              <a:buNone/>
            </a:pPr>
            <a:endParaRPr lang="en-US" altLang="en-US" sz="1800" b="1"/>
          </a:p>
          <a:p>
            <a:pPr algn="just">
              <a:spcBef>
                <a:spcPct val="0"/>
              </a:spcBef>
              <a:buFontTx/>
              <a:buNone/>
            </a:pPr>
            <a:endParaRPr lang="en-US" altLang="en-US" sz="1800" b="1"/>
          </a:p>
          <a:p>
            <a:pPr algn="just">
              <a:spcBef>
                <a:spcPct val="0"/>
              </a:spcBef>
              <a:buFontTx/>
              <a:buNone/>
            </a:pPr>
            <a:r>
              <a:rPr lang="en-US" altLang="en-US" sz="1800" b="1"/>
              <a:t>				</a:t>
            </a:r>
            <a:r>
              <a:rPr lang="en-US" altLang="en-US" b="1"/>
              <a:t>END</a:t>
            </a:r>
            <a:endParaRPr lang="en-IN" alt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81EE5D34-39C2-49B9-A449-6FF1A365BFB7}"/>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0243" name="Text Box 2">
            <a:extLst>
              <a:ext uri="{FF2B5EF4-FFF2-40B4-BE49-F238E27FC236}">
                <a16:creationId xmlns:a16="http://schemas.microsoft.com/office/drawing/2014/main" id="{3581A47C-60CC-43A7-AD18-7058832A63B2}"/>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0244" name="TextBox 3">
            <a:extLst>
              <a:ext uri="{FF2B5EF4-FFF2-40B4-BE49-F238E27FC236}">
                <a16:creationId xmlns:a16="http://schemas.microsoft.com/office/drawing/2014/main" id="{2070BD9F-FEFE-4A8D-8BDA-FF8424767513}"/>
              </a:ext>
            </a:extLst>
          </p:cNvPr>
          <p:cNvSpPr txBox="1">
            <a:spLocks noChangeArrowheads="1"/>
          </p:cNvSpPr>
          <p:nvPr/>
        </p:nvSpPr>
        <p:spPr bwMode="auto">
          <a:xfrm>
            <a:off x="482600" y="422275"/>
            <a:ext cx="8275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FF0000"/>
                </a:solidFill>
              </a:rPr>
              <a:t>Vertical Redundancy Check VRC</a:t>
            </a:r>
          </a:p>
        </p:txBody>
      </p:sp>
      <p:sp>
        <p:nvSpPr>
          <p:cNvPr id="10245" name="Rectangle 1">
            <a:extLst>
              <a:ext uri="{FF2B5EF4-FFF2-40B4-BE49-F238E27FC236}">
                <a16:creationId xmlns:a16="http://schemas.microsoft.com/office/drawing/2014/main" id="{CD20DC51-186F-4635-9D02-4DF1107ED52D}"/>
              </a:ext>
            </a:extLst>
          </p:cNvPr>
          <p:cNvSpPr>
            <a:spLocks noChangeArrowheads="1"/>
          </p:cNvSpPr>
          <p:nvPr/>
        </p:nvSpPr>
        <p:spPr bwMode="auto">
          <a:xfrm>
            <a:off x="269875" y="1624013"/>
            <a:ext cx="8488363"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
                <a:srgbClr val="CC0066"/>
              </a:buClr>
            </a:pPr>
            <a:r>
              <a:rPr lang="en-US" altLang="en-US" sz="1800"/>
              <a:t>It can detect single bit error</a:t>
            </a:r>
          </a:p>
          <a:p>
            <a:pPr algn="just">
              <a:spcBef>
                <a:spcPct val="0"/>
              </a:spcBef>
            </a:pPr>
            <a:endParaRPr lang="en-US" altLang="en-US" sz="1800"/>
          </a:p>
          <a:p>
            <a:pPr algn="just">
              <a:spcBef>
                <a:spcPct val="0"/>
              </a:spcBef>
            </a:pPr>
            <a:endParaRPr lang="en-US" altLang="en-US" sz="1800"/>
          </a:p>
          <a:p>
            <a:pPr algn="just">
              <a:spcBef>
                <a:spcPct val="0"/>
              </a:spcBef>
              <a:buClr>
                <a:srgbClr val="CC0066"/>
              </a:buClr>
            </a:pPr>
            <a:r>
              <a:rPr lang="en-US" altLang="en-US" sz="1800"/>
              <a:t>It can detect burst errors only if the total number of errors is odd</a:t>
            </a:r>
            <a:r>
              <a:rPr lang="en-US" altLang="en-US" sz="1600"/>
              <a:t>.</a:t>
            </a:r>
          </a:p>
          <a:p>
            <a:pPr algn="just">
              <a:spcBef>
                <a:spcPct val="0"/>
              </a:spcBef>
              <a:buClr>
                <a:srgbClr val="CC0066"/>
              </a:buClr>
            </a:pPr>
            <a:endParaRPr lang="en-US" altLang="en-US" sz="1600"/>
          </a:p>
          <a:p>
            <a:pPr algn="just">
              <a:spcBef>
                <a:spcPct val="0"/>
              </a:spcBef>
              <a:buClr>
                <a:srgbClr val="CC0066"/>
              </a:buClr>
            </a:pPr>
            <a:endParaRPr lang="en-US" altLang="en-US" sz="1600"/>
          </a:p>
          <a:p>
            <a:pPr algn="just">
              <a:spcBef>
                <a:spcPct val="0"/>
              </a:spcBef>
              <a:buClr>
                <a:srgbClr val="CC0066"/>
              </a:buClr>
            </a:pPr>
            <a:r>
              <a:rPr lang="en-US" altLang="en-US" sz="1600"/>
              <a:t>If two (or any even number) of bits are inverted due to error, an undetected error occurs. </a:t>
            </a:r>
          </a:p>
          <a:p>
            <a:pPr>
              <a:spcBef>
                <a:spcPct val="0"/>
              </a:spcBef>
              <a:buClr>
                <a:srgbClr val="CC0066"/>
              </a:buClr>
            </a:pPr>
            <a:endParaRPr lang="en-US" alt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262A0487-9CD0-4225-BDCE-D797AE68DF39}"/>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1267" name="Text Box 2">
            <a:extLst>
              <a:ext uri="{FF2B5EF4-FFF2-40B4-BE49-F238E27FC236}">
                <a16:creationId xmlns:a16="http://schemas.microsoft.com/office/drawing/2014/main" id="{1338FA52-0482-47CA-A35B-DB878E131C83}"/>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1268" name="TextBox 3">
            <a:extLst>
              <a:ext uri="{FF2B5EF4-FFF2-40B4-BE49-F238E27FC236}">
                <a16:creationId xmlns:a16="http://schemas.microsoft.com/office/drawing/2014/main" id="{0BBD64FB-E371-4D82-BEF6-4AA7E47EC352}"/>
              </a:ext>
            </a:extLst>
          </p:cNvPr>
          <p:cNvSpPr txBox="1">
            <a:spLocks noChangeArrowheads="1"/>
          </p:cNvSpPr>
          <p:nvPr/>
        </p:nvSpPr>
        <p:spPr bwMode="auto">
          <a:xfrm>
            <a:off x="482600" y="422275"/>
            <a:ext cx="8275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FF0000"/>
                </a:solidFill>
              </a:rPr>
              <a:t>Longitudinal Redundancy Check LRC</a:t>
            </a:r>
          </a:p>
        </p:txBody>
      </p:sp>
      <p:pic>
        <p:nvPicPr>
          <p:cNvPr id="11269" name="Picture 3">
            <a:extLst>
              <a:ext uri="{FF2B5EF4-FFF2-40B4-BE49-F238E27FC236}">
                <a16:creationId xmlns:a16="http://schemas.microsoft.com/office/drawing/2014/main" id="{6ABBAE48-469B-4943-ACEB-22D00B18C9E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5" y="2238375"/>
            <a:ext cx="6832600" cy="137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AB1DDDB5-9018-4368-9077-03FC2F62C63E}"/>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2291" name="Text Box 2">
            <a:extLst>
              <a:ext uri="{FF2B5EF4-FFF2-40B4-BE49-F238E27FC236}">
                <a16:creationId xmlns:a16="http://schemas.microsoft.com/office/drawing/2014/main" id="{634DBD54-4B04-45AB-8152-865F0C042732}"/>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2292" name="TextBox 3">
            <a:extLst>
              <a:ext uri="{FF2B5EF4-FFF2-40B4-BE49-F238E27FC236}">
                <a16:creationId xmlns:a16="http://schemas.microsoft.com/office/drawing/2014/main" id="{909546A7-60A7-40D6-8A6D-415516974B29}"/>
              </a:ext>
            </a:extLst>
          </p:cNvPr>
          <p:cNvSpPr txBox="1">
            <a:spLocks noChangeArrowheads="1"/>
          </p:cNvSpPr>
          <p:nvPr/>
        </p:nvSpPr>
        <p:spPr bwMode="auto">
          <a:xfrm>
            <a:off x="482600" y="422275"/>
            <a:ext cx="8275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FF0000"/>
                </a:solidFill>
              </a:rPr>
              <a:t>Longitudinal Redundancy Check LRC</a:t>
            </a:r>
          </a:p>
        </p:txBody>
      </p:sp>
      <p:pic>
        <p:nvPicPr>
          <p:cNvPr id="12293" name="Picture 2">
            <a:extLst>
              <a:ext uri="{FF2B5EF4-FFF2-40B4-BE49-F238E27FC236}">
                <a16:creationId xmlns:a16="http://schemas.microsoft.com/office/drawing/2014/main" id="{7AB087B9-CCE3-4A9C-80DE-FA603687FB5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938" y="1084263"/>
            <a:ext cx="60801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8" ma:contentTypeDescription="Create a new document." ma:contentTypeScope="" ma:versionID="e7b80a531a75cdaaa67e65be7d4941b0">
  <xsd:schema xmlns:xsd="http://www.w3.org/2001/XMLSchema" xmlns:xs="http://www.w3.org/2001/XMLSchema" xmlns:p="http://schemas.microsoft.com/office/2006/metadata/properties" xmlns:ns2="0281dc26-35a0-459a-b68c-dc14e44fe09c" targetNamespace="http://schemas.microsoft.com/office/2006/metadata/properties" ma:root="true" ma:fieldsID="8fd4b7537f6591f22927ed1c678897d3" ns2:_="">
    <xsd:import namespace="0281dc26-35a0-459a-b68c-dc14e44fe09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5A3C00-62D3-4BEC-9DB4-5A91F6A974DD}">
  <ds:schemaRefs>
    <ds:schemaRef ds:uri="http://schemas.microsoft.com/sharepoint/v3/contenttype/forms"/>
  </ds:schemaRefs>
</ds:datastoreItem>
</file>

<file path=customXml/itemProps2.xml><?xml version="1.0" encoding="utf-8"?>
<ds:datastoreItem xmlns:ds="http://schemas.openxmlformats.org/officeDocument/2006/customXml" ds:itemID="{A730D3B6-3C92-4423-A486-F6BE2AF0C2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81dc26-35a0-459a-b68c-dc14e44fe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Template>
  <TotalTime>20023</TotalTime>
  <Words>2322</Words>
  <Application>Microsoft Office PowerPoint</Application>
  <PresentationFormat>On-screen Show (4:3)</PresentationFormat>
  <Paragraphs>446</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default</vt:lpstr>
      <vt:lpstr> Data Communications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SJEC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DEMIAN</dc:creator>
  <cp:lastModifiedBy>raghavendra achar</cp:lastModifiedBy>
  <cp:revision>1958</cp:revision>
  <dcterms:created xsi:type="dcterms:W3CDTF">2009-06-28T04:21:19Z</dcterms:created>
  <dcterms:modified xsi:type="dcterms:W3CDTF">2020-09-15T06:50:16Z</dcterms:modified>
</cp:coreProperties>
</file>