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6"/>
  </p:notesMasterIdLst>
  <p:sldIdLst>
    <p:sldId id="256" r:id="rId5"/>
    <p:sldId id="292" r:id="rId6"/>
    <p:sldId id="293" r:id="rId7"/>
    <p:sldId id="294" r:id="rId8"/>
    <p:sldId id="295" r:id="rId9"/>
    <p:sldId id="296" r:id="rId10"/>
    <p:sldId id="297" r:id="rId11"/>
    <p:sldId id="267" r:id="rId12"/>
    <p:sldId id="269" r:id="rId13"/>
    <p:sldId id="358" r:id="rId14"/>
    <p:sldId id="270" r:id="rId15"/>
    <p:sldId id="271" r:id="rId16"/>
    <p:sldId id="274" r:id="rId17"/>
    <p:sldId id="275" r:id="rId18"/>
    <p:sldId id="309" r:id="rId19"/>
    <p:sldId id="350" r:id="rId20"/>
    <p:sldId id="310" r:id="rId21"/>
    <p:sldId id="311" r:id="rId22"/>
    <p:sldId id="312" r:id="rId23"/>
    <p:sldId id="305" r:id="rId24"/>
    <p:sldId id="306" r:id="rId25"/>
    <p:sldId id="307" r:id="rId26"/>
    <p:sldId id="308" r:id="rId27"/>
    <p:sldId id="291" r:id="rId28"/>
    <p:sldId id="351" r:id="rId29"/>
    <p:sldId id="313" r:id="rId30"/>
    <p:sldId id="278" r:id="rId31"/>
    <p:sldId id="314" r:id="rId32"/>
    <p:sldId id="279" r:id="rId33"/>
    <p:sldId id="352" r:id="rId34"/>
    <p:sldId id="353" r:id="rId35"/>
    <p:sldId id="354" r:id="rId36"/>
    <p:sldId id="355" r:id="rId37"/>
    <p:sldId id="356" r:id="rId38"/>
    <p:sldId id="357" r:id="rId39"/>
    <p:sldId id="280" r:id="rId40"/>
    <p:sldId id="281" r:id="rId41"/>
    <p:sldId id="299" r:id="rId42"/>
    <p:sldId id="300" r:id="rId43"/>
    <p:sldId id="332" r:id="rId44"/>
    <p:sldId id="333" r:id="rId45"/>
    <p:sldId id="315" r:id="rId46"/>
    <p:sldId id="316" r:id="rId47"/>
    <p:sldId id="317" r:id="rId48"/>
    <p:sldId id="318" r:id="rId49"/>
    <p:sldId id="319" r:id="rId50"/>
    <p:sldId id="320" r:id="rId51"/>
    <p:sldId id="321" r:id="rId52"/>
    <p:sldId id="322" r:id="rId53"/>
    <p:sldId id="323" r:id="rId54"/>
    <p:sldId id="324" r:id="rId55"/>
    <p:sldId id="325" r:id="rId56"/>
    <p:sldId id="326" r:id="rId57"/>
    <p:sldId id="327" r:id="rId58"/>
    <p:sldId id="328" r:id="rId59"/>
    <p:sldId id="329" r:id="rId60"/>
    <p:sldId id="335" r:id="rId61"/>
    <p:sldId id="336" r:id="rId62"/>
    <p:sldId id="330" r:id="rId63"/>
    <p:sldId id="331" r:id="rId64"/>
    <p:sldId id="257"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2D021A-A603-4A5A-4FF1-F36017401F34}" v="24" dt="2020-09-03T04:55:23.238"/>
    <p1510:client id="{007FB795-C29F-4EC2-F080-1338CDD42EF5}" v="1" dt="2020-09-09T14:16:46.459"/>
    <p1510:client id="{0A897DB2-A94C-4762-E31D-B8AF0118767D}" v="6" dt="2020-09-10T06:38:20.605"/>
    <p1510:client id="{0BB27ABB-5946-4318-9BB5-78214D8A5221}" v="18" dt="2020-09-03T04:55:06.792"/>
    <p1510:client id="{0C3436C8-22F8-4C36-9DE8-612A4B31A97C}" v="2" dt="2020-10-22T10:12:24.657"/>
    <p1510:client id="{31BD04CB-3250-4EAF-FC30-5225BD86B621}" v="1" dt="2020-09-02T18:48:48.738"/>
    <p1510:client id="{34F5A1FC-E0C1-4ABD-2D81-B5711F101554}" v="6" dt="2020-08-27T06:35:09.573"/>
    <p1510:client id="{3DAFA363-9CB6-80DA-25AD-DEB86091D0DB}" v="4" dt="2020-10-22T14:18:32.399"/>
    <p1510:client id="{604E0D5C-2D60-4698-3D16-D76EEA6ED304}" v="2" dt="2020-09-03T05:51:45.709"/>
    <p1510:client id="{893F2A24-DA85-4B98-883D-C685A56F63BB}" v="1" dt="2020-09-09T17:44:56.095"/>
    <p1510:client id="{9284D0FA-33E2-4933-8457-928A80DEDE3F}" v="4" dt="2020-09-03T08:31:17.783"/>
    <p1510:client id="{9C74E809-DAB2-4241-831A-5F984E2CA415}" v="3" dt="2020-09-10T06:02:20.208"/>
    <p1510:client id="{AEEEBE63-E904-4561-A6B8-CAEBDF831F47}" v="1" dt="2020-10-22T12:32:36.137"/>
    <p1510:client id="{BD706A3E-5307-2F2D-796B-5AFF49E982C9}" v="5" dt="2020-09-02T17:31:18.741"/>
    <p1510:client id="{CA2BD01F-8C77-4531-9FAC-7323EBFEA29B}" v="1" dt="2020-09-09T17:04:17.131"/>
    <p1510:client id="{CD95E511-D602-453B-6F21-169D09A21214}" v="8" dt="2020-09-10T06:41:03.938"/>
    <p1510:client id="{DD35B198-50FE-4C10-0F22-8D9A0BF94774}" v="14" dt="2020-09-09T17:06:52.778"/>
    <p1510:client id="{DE537C56-320E-4E9F-9033-45A3B2FFF440}" v="1" dt="2020-09-10T07:06:25.376"/>
    <p1510:client id="{E9801B05-B8E4-43EE-9D04-B31AF7DD27DB}" v="1" dt="2020-10-22T12:19:23.915"/>
    <p1510:client id="{F7D41A87-98BA-4B24-F8D5-2904E57D437B}" v="8" dt="2020-09-10T07:24:53.8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71"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 ABHISHEK - 190953070" userId="S::abhishek.b@learner.manipal.edu::e310da80-c605-4727-aa3b-e826c8cf04c9" providerId="AD" clId="Web-{DE537C56-320E-4E9F-9033-45A3B2FFF440}"/>
    <pc:docChg chg="modSld">
      <pc:chgData name="B ABHISHEK - 190953070" userId="S::abhishek.b@learner.manipal.edu::e310da80-c605-4727-aa3b-e826c8cf04c9" providerId="AD" clId="Web-{DE537C56-320E-4E9F-9033-45A3B2FFF440}" dt="2020-09-10T07:06:25.376" v="0" actId="14100"/>
      <pc:docMkLst>
        <pc:docMk/>
      </pc:docMkLst>
      <pc:sldChg chg="modSp">
        <pc:chgData name="B ABHISHEK - 190953070" userId="S::abhishek.b@learner.manipal.edu::e310da80-c605-4727-aa3b-e826c8cf04c9" providerId="AD" clId="Web-{DE537C56-320E-4E9F-9033-45A3B2FFF440}" dt="2020-09-10T07:06:25.376" v="0" actId="14100"/>
        <pc:sldMkLst>
          <pc:docMk/>
          <pc:sldMk cId="0" sldId="333"/>
        </pc:sldMkLst>
        <pc:picChg chg="mod">
          <ac:chgData name="B ABHISHEK - 190953070" userId="S::abhishek.b@learner.manipal.edu::e310da80-c605-4727-aa3b-e826c8cf04c9" providerId="AD" clId="Web-{DE537C56-320E-4E9F-9033-45A3B2FFF440}" dt="2020-09-10T07:06:25.376" v="0" actId="14100"/>
          <ac:picMkLst>
            <pc:docMk/>
            <pc:sldMk cId="0" sldId="333"/>
            <ac:picMk id="55299" creationId="{D17FAC86-F0B7-4955-8AE4-9D0DF7B8C6E5}"/>
          </ac:picMkLst>
        </pc:picChg>
      </pc:sldChg>
    </pc:docChg>
  </pc:docChgLst>
  <pc:docChgLst>
    <pc:chgData name="SRIKRISHNA.A - 190953238" userId="S::srikrishna.a@learner.manipal.edu::2c4cec3c-7fd0-4afb-bc11-a1c83752cc6e" providerId="AD" clId="Web-{E9801B05-B8E4-43EE-9D04-B31AF7DD27DB}"/>
    <pc:docChg chg="sldOrd">
      <pc:chgData name="SRIKRISHNA.A - 190953238" userId="S::srikrishna.a@learner.manipal.edu::2c4cec3c-7fd0-4afb-bc11-a1c83752cc6e" providerId="AD" clId="Web-{E9801B05-B8E4-43EE-9D04-B31AF7DD27DB}" dt="2020-10-22T12:19:23.915" v="0"/>
      <pc:docMkLst>
        <pc:docMk/>
      </pc:docMkLst>
      <pc:sldChg chg="ord">
        <pc:chgData name="SRIKRISHNA.A - 190953238" userId="S::srikrishna.a@learner.manipal.edu::2c4cec3c-7fd0-4afb-bc11-a1c83752cc6e" providerId="AD" clId="Web-{E9801B05-B8E4-43EE-9D04-B31AF7DD27DB}" dt="2020-10-22T12:19:23.915" v="0"/>
        <pc:sldMkLst>
          <pc:docMk/>
          <pc:sldMk cId="1084554043" sldId="294"/>
        </pc:sldMkLst>
      </pc:sldChg>
    </pc:docChg>
  </pc:docChgLst>
  <pc:docChgLst>
    <pc:chgData name="B ABHISHEK - 190953070" userId="S::abhishek.b@learner.manipal.edu::e310da80-c605-4727-aa3b-e826c8cf04c9" providerId="AD" clId="Web-{0BB27ABB-5946-4318-9BB5-78214D8A5221}"/>
    <pc:docChg chg="modSld">
      <pc:chgData name="B ABHISHEK - 190953070" userId="S::abhishek.b@learner.manipal.edu::e310da80-c605-4727-aa3b-e826c8cf04c9" providerId="AD" clId="Web-{0BB27ABB-5946-4318-9BB5-78214D8A5221}" dt="2020-09-03T04:55:06.104" v="16" actId="20577"/>
      <pc:docMkLst>
        <pc:docMk/>
      </pc:docMkLst>
      <pc:sldChg chg="modSp">
        <pc:chgData name="B ABHISHEK - 190953070" userId="S::abhishek.b@learner.manipal.edu::e310da80-c605-4727-aa3b-e826c8cf04c9" providerId="AD" clId="Web-{0BB27ABB-5946-4318-9BB5-78214D8A5221}" dt="2020-09-03T04:55:05.557" v="14" actId="20577"/>
        <pc:sldMkLst>
          <pc:docMk/>
          <pc:sldMk cId="1084554043" sldId="294"/>
        </pc:sldMkLst>
        <pc:spChg chg="mod">
          <ac:chgData name="B ABHISHEK - 190953070" userId="S::abhishek.b@learner.manipal.edu::e310da80-c605-4727-aa3b-e826c8cf04c9" providerId="AD" clId="Web-{0BB27ABB-5946-4318-9BB5-78214D8A5221}" dt="2020-09-03T04:55:05.557" v="14" actId="20577"/>
          <ac:spMkLst>
            <pc:docMk/>
            <pc:sldMk cId="1084554043" sldId="294"/>
            <ac:spMk id="2" creationId="{00000000-0000-0000-0000-000000000000}"/>
          </ac:spMkLst>
        </pc:spChg>
      </pc:sldChg>
    </pc:docChg>
  </pc:docChgLst>
  <pc:docChgLst>
    <pc:chgData name="DHRUV OJHA - 190953310" userId="S::dhruv.ojha@learner.manipal.edu::22a7b2fb-b2ef-4668-92c8-89b980babed1" providerId="AD" clId="Web-{0A897DB2-A94C-4762-E31D-B8AF0118767D}"/>
    <pc:docChg chg="modSld">
      <pc:chgData name="DHRUV OJHA - 190953310" userId="S::dhruv.ojha@learner.manipal.edu::22a7b2fb-b2ef-4668-92c8-89b980babed1" providerId="AD" clId="Web-{0A897DB2-A94C-4762-E31D-B8AF0118767D}" dt="2020-09-10T06:38:20.605" v="5"/>
      <pc:docMkLst>
        <pc:docMk/>
      </pc:docMkLst>
      <pc:sldChg chg="delSp modSp">
        <pc:chgData name="DHRUV OJHA - 190953310" userId="S::dhruv.ojha@learner.manipal.edu::22a7b2fb-b2ef-4668-92c8-89b980babed1" providerId="AD" clId="Web-{0A897DB2-A94C-4762-E31D-B8AF0118767D}" dt="2020-09-10T06:38:20.605" v="5"/>
        <pc:sldMkLst>
          <pc:docMk/>
          <pc:sldMk cId="0" sldId="333"/>
        </pc:sldMkLst>
        <pc:spChg chg="del">
          <ac:chgData name="DHRUV OJHA - 190953310" userId="S::dhruv.ojha@learner.manipal.edu::22a7b2fb-b2ef-4668-92c8-89b980babed1" providerId="AD" clId="Web-{0A897DB2-A94C-4762-E31D-B8AF0118767D}" dt="2020-09-10T06:38:20.605" v="5"/>
          <ac:spMkLst>
            <pc:docMk/>
            <pc:sldMk cId="0" sldId="333"/>
            <ac:spMk id="55298" creationId="{2A630248-BD8C-4467-9CBE-78253F8901CF}"/>
          </ac:spMkLst>
        </pc:spChg>
        <pc:picChg chg="mod">
          <ac:chgData name="DHRUV OJHA - 190953310" userId="S::dhruv.ojha@learner.manipal.edu::22a7b2fb-b2ef-4668-92c8-89b980babed1" providerId="AD" clId="Web-{0A897DB2-A94C-4762-E31D-B8AF0118767D}" dt="2020-09-10T06:38:17.293" v="4" actId="1076"/>
          <ac:picMkLst>
            <pc:docMk/>
            <pc:sldMk cId="0" sldId="333"/>
            <ac:picMk id="55299" creationId="{D17FAC86-F0B7-4955-8AE4-9D0DF7B8C6E5}"/>
          </ac:picMkLst>
        </pc:picChg>
      </pc:sldChg>
    </pc:docChg>
  </pc:docChgLst>
  <pc:docChgLst>
    <pc:chgData name="SANJNA SIBOO - 190953076" userId="S::sanjna.siboo@learner.manipal.edu::2659d1f5-b0ad-44ba-8a96-d4a939f379cc" providerId="AD" clId="Web-{AEEEBE63-E904-4561-A6B8-CAEBDF831F47}"/>
    <pc:docChg chg="sldOrd">
      <pc:chgData name="SANJNA SIBOO - 190953076" userId="S::sanjna.siboo@learner.manipal.edu::2659d1f5-b0ad-44ba-8a96-d4a939f379cc" providerId="AD" clId="Web-{AEEEBE63-E904-4561-A6B8-CAEBDF831F47}" dt="2020-10-22T12:32:36.137" v="0"/>
      <pc:docMkLst>
        <pc:docMk/>
      </pc:docMkLst>
      <pc:sldChg chg="ord">
        <pc:chgData name="SANJNA SIBOO - 190953076" userId="S::sanjna.siboo@learner.manipal.edu::2659d1f5-b0ad-44ba-8a96-d4a939f379cc" providerId="AD" clId="Web-{AEEEBE63-E904-4561-A6B8-CAEBDF831F47}" dt="2020-10-22T12:32:36.137" v="0"/>
        <pc:sldMkLst>
          <pc:docMk/>
          <pc:sldMk cId="957381436" sldId="293"/>
        </pc:sldMkLst>
      </pc:sldChg>
    </pc:docChg>
  </pc:docChgLst>
  <pc:docChgLst>
    <pc:chgData name="GARV LOHIA - 190907284" userId="S::garv.lohia@learner.manipal.edu::b33198c8-b4a5-40a5-be41-d609481411e1" providerId="AD" clId="Web-{CD95E511-D602-453B-6F21-169D09A21214}"/>
    <pc:docChg chg="modSld">
      <pc:chgData name="GARV LOHIA - 190907284" userId="S::garv.lohia@learner.manipal.edu::b33198c8-b4a5-40a5-be41-d609481411e1" providerId="AD" clId="Web-{CD95E511-D602-453B-6F21-169D09A21214}" dt="2020-09-10T06:41:03.938" v="7" actId="1076"/>
      <pc:docMkLst>
        <pc:docMk/>
      </pc:docMkLst>
      <pc:sldChg chg="modSp">
        <pc:chgData name="GARV LOHIA - 190907284" userId="S::garv.lohia@learner.manipal.edu::b33198c8-b4a5-40a5-be41-d609481411e1" providerId="AD" clId="Web-{CD95E511-D602-453B-6F21-169D09A21214}" dt="2020-09-10T06:41:03.938" v="7" actId="1076"/>
        <pc:sldMkLst>
          <pc:docMk/>
          <pc:sldMk cId="0" sldId="333"/>
        </pc:sldMkLst>
        <pc:picChg chg="mod">
          <ac:chgData name="GARV LOHIA - 190907284" userId="S::garv.lohia@learner.manipal.edu::b33198c8-b4a5-40a5-be41-d609481411e1" providerId="AD" clId="Web-{CD95E511-D602-453B-6F21-169D09A21214}" dt="2020-09-10T06:41:03.938" v="7" actId="1076"/>
          <ac:picMkLst>
            <pc:docMk/>
            <pc:sldMk cId="0" sldId="333"/>
            <ac:picMk id="55299" creationId="{D17FAC86-F0B7-4955-8AE4-9D0DF7B8C6E5}"/>
          </ac:picMkLst>
        </pc:picChg>
      </pc:sldChg>
    </pc:docChg>
  </pc:docChgLst>
  <pc:docChgLst>
    <pc:chgData name="TANUKU SAIROHITH - 190953059" userId="S::tanuku.sairohith@learner.manipal.edu::7d0d8b48-d5e2-4f77-9db7-1a5add826a69" providerId="AD" clId="Web-{31BD04CB-3250-4EAF-FC30-5225BD86B621}"/>
    <pc:docChg chg="modSld">
      <pc:chgData name="TANUKU SAIROHITH - 190953059" userId="S::tanuku.sairohith@learner.manipal.edu::7d0d8b48-d5e2-4f77-9db7-1a5add826a69" providerId="AD" clId="Web-{31BD04CB-3250-4EAF-FC30-5225BD86B621}" dt="2020-09-02T18:48:48.738" v="0" actId="1076"/>
      <pc:docMkLst>
        <pc:docMk/>
      </pc:docMkLst>
      <pc:sldChg chg="modSp">
        <pc:chgData name="TANUKU SAIROHITH - 190953059" userId="S::tanuku.sairohith@learner.manipal.edu::7d0d8b48-d5e2-4f77-9db7-1a5add826a69" providerId="AD" clId="Web-{31BD04CB-3250-4EAF-FC30-5225BD86B621}" dt="2020-09-02T18:48:48.738" v="0" actId="1076"/>
        <pc:sldMkLst>
          <pc:docMk/>
          <pc:sldMk cId="0" sldId="314"/>
        </pc:sldMkLst>
        <pc:picChg chg="mod">
          <ac:chgData name="TANUKU SAIROHITH - 190953059" userId="S::tanuku.sairohith@learner.manipal.edu::7d0d8b48-d5e2-4f77-9db7-1a5add826a69" providerId="AD" clId="Web-{31BD04CB-3250-4EAF-FC30-5225BD86B621}" dt="2020-09-02T18:48:48.738" v="0" actId="1076"/>
          <ac:picMkLst>
            <pc:docMk/>
            <pc:sldMk cId="0" sldId="314"/>
            <ac:picMk id="41988" creationId="{B2A03561-D717-414C-8669-BDAF765AF3BD}"/>
          </ac:picMkLst>
        </pc:picChg>
      </pc:sldChg>
    </pc:docChg>
  </pc:docChgLst>
  <pc:docChgLst>
    <pc:chgData name="B YAMINI - 190953086" userId="S::yamini.b@learner.manipal.edu::6f35d5af-358c-4887-93b8-5738d38ed467" providerId="AD" clId="Web-{002D021A-A603-4A5A-4FF1-F36017401F34}"/>
    <pc:docChg chg="modSld">
      <pc:chgData name="B YAMINI - 190953086" userId="S::yamini.b@learner.manipal.edu::6f35d5af-358c-4887-93b8-5738d38ed467" providerId="AD" clId="Web-{002D021A-A603-4A5A-4FF1-F36017401F34}" dt="2020-09-03T04:55:22.660" v="21" actId="20577"/>
      <pc:docMkLst>
        <pc:docMk/>
      </pc:docMkLst>
      <pc:sldChg chg="modSp">
        <pc:chgData name="B YAMINI - 190953086" userId="S::yamini.b@learner.manipal.edu::6f35d5af-358c-4887-93b8-5738d38ed467" providerId="AD" clId="Web-{002D021A-A603-4A5A-4FF1-F36017401F34}" dt="2020-09-03T04:55:21.410" v="19" actId="20577"/>
        <pc:sldMkLst>
          <pc:docMk/>
          <pc:sldMk cId="1084554043" sldId="294"/>
        </pc:sldMkLst>
        <pc:spChg chg="mod">
          <ac:chgData name="B YAMINI - 190953086" userId="S::yamini.b@learner.manipal.edu::6f35d5af-358c-4887-93b8-5738d38ed467" providerId="AD" clId="Web-{002D021A-A603-4A5A-4FF1-F36017401F34}" dt="2020-09-03T04:55:21.410" v="19" actId="20577"/>
          <ac:spMkLst>
            <pc:docMk/>
            <pc:sldMk cId="1084554043" sldId="294"/>
            <ac:spMk id="2" creationId="{00000000-0000-0000-0000-000000000000}"/>
          </ac:spMkLst>
        </pc:spChg>
      </pc:sldChg>
    </pc:docChg>
  </pc:docChgLst>
  <pc:docChgLst>
    <pc:chgData name="RITIKA SINGH - 190953050" userId="S::ritika.singh@learner.manipal.edu::0381e213-5ec8-472d-8ddb-5f17f121a1fe" providerId="AD" clId="Web-{34F5A1FC-E0C1-4ABD-2D81-B5711F101554}"/>
    <pc:docChg chg="modSld">
      <pc:chgData name="RITIKA SINGH - 190953050" userId="S::ritika.singh@learner.manipal.edu::0381e213-5ec8-472d-8ddb-5f17f121a1fe" providerId="AD" clId="Web-{34F5A1FC-E0C1-4ABD-2D81-B5711F101554}" dt="2020-08-27T06:35:09.573" v="5"/>
      <pc:docMkLst>
        <pc:docMk/>
      </pc:docMkLst>
      <pc:sldChg chg="addSp delSp">
        <pc:chgData name="RITIKA SINGH - 190953050" userId="S::ritika.singh@learner.manipal.edu::0381e213-5ec8-472d-8ddb-5f17f121a1fe" providerId="AD" clId="Web-{34F5A1FC-E0C1-4ABD-2D81-B5711F101554}" dt="2020-08-27T06:34:16.604" v="3"/>
        <pc:sldMkLst>
          <pc:docMk/>
          <pc:sldMk cId="0" sldId="275"/>
        </pc:sldMkLst>
        <pc:inkChg chg="add del">
          <ac:chgData name="RITIKA SINGH - 190953050" userId="S::ritika.singh@learner.manipal.edu::0381e213-5ec8-472d-8ddb-5f17f121a1fe" providerId="AD" clId="Web-{34F5A1FC-E0C1-4ABD-2D81-B5711F101554}" dt="2020-08-27T06:34:16.604" v="3"/>
          <ac:inkMkLst>
            <pc:docMk/>
            <pc:sldMk cId="0" sldId="275"/>
            <ac:inkMk id="2" creationId="{88C5FCAC-FF4B-4537-87BB-960CF5369D66}"/>
          </ac:inkMkLst>
        </pc:inkChg>
      </pc:sldChg>
      <pc:sldChg chg="addSp delSp">
        <pc:chgData name="RITIKA SINGH - 190953050" userId="S::ritika.singh@learner.manipal.edu::0381e213-5ec8-472d-8ddb-5f17f121a1fe" providerId="AD" clId="Web-{34F5A1FC-E0C1-4ABD-2D81-B5711F101554}" dt="2020-08-27T06:28:29.616" v="1"/>
        <pc:sldMkLst>
          <pc:docMk/>
          <pc:sldMk cId="514796571" sldId="292"/>
        </pc:sldMkLst>
        <pc:inkChg chg="add del">
          <ac:chgData name="RITIKA SINGH - 190953050" userId="S::ritika.singh@learner.manipal.edu::0381e213-5ec8-472d-8ddb-5f17f121a1fe" providerId="AD" clId="Web-{34F5A1FC-E0C1-4ABD-2D81-B5711F101554}" dt="2020-08-27T06:28:29.616" v="1"/>
          <ac:inkMkLst>
            <pc:docMk/>
            <pc:sldMk cId="514796571" sldId="292"/>
            <ac:inkMk id="4" creationId="{F2BC8F31-A65C-4AE4-9B74-346FFF984C2B}"/>
          </ac:inkMkLst>
        </pc:inkChg>
      </pc:sldChg>
      <pc:sldChg chg="addSp delSp">
        <pc:chgData name="RITIKA SINGH - 190953050" userId="S::ritika.singh@learner.manipal.edu::0381e213-5ec8-472d-8ddb-5f17f121a1fe" providerId="AD" clId="Web-{34F5A1FC-E0C1-4ABD-2D81-B5711F101554}" dt="2020-08-27T06:35:09.573" v="5"/>
        <pc:sldMkLst>
          <pc:docMk/>
          <pc:sldMk cId="0" sldId="309"/>
        </pc:sldMkLst>
        <pc:inkChg chg="add del">
          <ac:chgData name="RITIKA SINGH - 190953050" userId="S::ritika.singh@learner.manipal.edu::0381e213-5ec8-472d-8ddb-5f17f121a1fe" providerId="AD" clId="Web-{34F5A1FC-E0C1-4ABD-2D81-B5711F101554}" dt="2020-08-27T06:35:09.573" v="5"/>
          <ac:inkMkLst>
            <pc:docMk/>
            <pc:sldMk cId="0" sldId="309"/>
            <ac:inkMk id="2" creationId="{EBFE2052-1CEE-4BB8-9AE2-AA96AF2C309D}"/>
          </ac:inkMkLst>
        </pc:inkChg>
      </pc:sldChg>
    </pc:docChg>
  </pc:docChgLst>
  <pc:docChgLst>
    <pc:chgData name="GARV LOHIA - 190907284" userId="S::garv.lohia@learner.manipal.edu::b33198c8-b4a5-40a5-be41-d609481411e1" providerId="AD" clId="Web-{007FB795-C29F-4EC2-F080-1338CDD42EF5}"/>
    <pc:docChg chg="addSld">
      <pc:chgData name="GARV LOHIA - 190907284" userId="S::garv.lohia@learner.manipal.edu::b33198c8-b4a5-40a5-be41-d609481411e1" providerId="AD" clId="Web-{007FB795-C29F-4EC2-F080-1338CDD42EF5}" dt="2020-09-09T14:16:46.459" v="0"/>
      <pc:docMkLst>
        <pc:docMk/>
      </pc:docMkLst>
      <pc:sldChg chg="new">
        <pc:chgData name="GARV LOHIA - 190907284" userId="S::garv.lohia@learner.manipal.edu::b33198c8-b4a5-40a5-be41-d609481411e1" providerId="AD" clId="Web-{007FB795-C29F-4EC2-F080-1338CDD42EF5}" dt="2020-09-09T14:16:46.459" v="0"/>
        <pc:sldMkLst>
          <pc:docMk/>
          <pc:sldMk cId="2829920714" sldId="358"/>
        </pc:sldMkLst>
      </pc:sldChg>
    </pc:docChg>
  </pc:docChgLst>
  <pc:docChgLst>
    <pc:chgData name="GARV LOHIA - 190907284" userId="S::garv.lohia@learner.manipal.edu::b33198c8-b4a5-40a5-be41-d609481411e1" providerId="AD" clId="Web-{3DAFA363-9CB6-80DA-25AD-DEB86091D0DB}"/>
    <pc:docChg chg="modSld">
      <pc:chgData name="GARV LOHIA - 190907284" userId="S::garv.lohia@learner.manipal.edu::b33198c8-b4a5-40a5-be41-d609481411e1" providerId="AD" clId="Web-{3DAFA363-9CB6-80DA-25AD-DEB86091D0DB}" dt="2020-10-22T14:18:32.399" v="3" actId="1076"/>
      <pc:docMkLst>
        <pc:docMk/>
      </pc:docMkLst>
      <pc:sldChg chg="modSp">
        <pc:chgData name="GARV LOHIA - 190907284" userId="S::garv.lohia@learner.manipal.edu::b33198c8-b4a5-40a5-be41-d609481411e1" providerId="AD" clId="Web-{3DAFA363-9CB6-80DA-25AD-DEB86091D0DB}" dt="2020-10-22T14:18:32.399" v="3" actId="1076"/>
        <pc:sldMkLst>
          <pc:docMk/>
          <pc:sldMk cId="0" sldId="333"/>
        </pc:sldMkLst>
        <pc:picChg chg="mod">
          <ac:chgData name="GARV LOHIA - 190907284" userId="S::garv.lohia@learner.manipal.edu::b33198c8-b4a5-40a5-be41-d609481411e1" providerId="AD" clId="Web-{3DAFA363-9CB6-80DA-25AD-DEB86091D0DB}" dt="2020-10-22T14:18:32.399" v="3" actId="1076"/>
          <ac:picMkLst>
            <pc:docMk/>
            <pc:sldMk cId="0" sldId="333"/>
            <ac:picMk id="55299" creationId="{D17FAC86-F0B7-4955-8AE4-9D0DF7B8C6E5}"/>
          </ac:picMkLst>
        </pc:picChg>
      </pc:sldChg>
    </pc:docChg>
  </pc:docChgLst>
  <pc:docChgLst>
    <pc:chgData name="TANUKU SAIROHITH - 190953059" userId="S::tanuku.sairohith@learner.manipal.edu::7d0d8b48-d5e2-4f77-9db7-1a5add826a69" providerId="AD" clId="Web-{DD35B198-50FE-4C10-0F22-8D9A0BF94774}"/>
    <pc:docChg chg="modSld">
      <pc:chgData name="TANUKU SAIROHITH - 190953059" userId="S::tanuku.sairohith@learner.manipal.edu::7d0d8b48-d5e2-4f77-9db7-1a5add826a69" providerId="AD" clId="Web-{DD35B198-50FE-4C10-0F22-8D9A0BF94774}" dt="2020-09-09T17:06:52.778" v="13" actId="1076"/>
      <pc:docMkLst>
        <pc:docMk/>
      </pc:docMkLst>
      <pc:sldChg chg="delSp modSp">
        <pc:chgData name="TANUKU SAIROHITH - 190953059" userId="S::tanuku.sairohith@learner.manipal.edu::7d0d8b48-d5e2-4f77-9db7-1a5add826a69" providerId="AD" clId="Web-{DD35B198-50FE-4C10-0F22-8D9A0BF94774}" dt="2020-09-09T17:05:24.732" v="3" actId="1076"/>
        <pc:sldMkLst>
          <pc:docMk/>
          <pc:sldMk cId="0" sldId="306"/>
        </pc:sldMkLst>
        <pc:spChg chg="del">
          <ac:chgData name="TANUKU SAIROHITH - 190953059" userId="S::tanuku.sairohith@learner.manipal.edu::7d0d8b48-d5e2-4f77-9db7-1a5add826a69" providerId="AD" clId="Web-{DD35B198-50FE-4C10-0F22-8D9A0BF94774}" dt="2020-09-09T17:05:21.513" v="2"/>
          <ac:spMkLst>
            <pc:docMk/>
            <pc:sldMk cId="0" sldId="306"/>
            <ac:spMk id="34818" creationId="{788249AE-721D-46B4-A2B5-91E1B9EB74C3}"/>
          </ac:spMkLst>
        </pc:spChg>
        <pc:spChg chg="del">
          <ac:chgData name="TANUKU SAIROHITH - 190953059" userId="S::tanuku.sairohith@learner.manipal.edu::7d0d8b48-d5e2-4f77-9db7-1a5add826a69" providerId="AD" clId="Web-{DD35B198-50FE-4C10-0F22-8D9A0BF94774}" dt="2020-09-09T17:05:19.903" v="1"/>
          <ac:spMkLst>
            <pc:docMk/>
            <pc:sldMk cId="0" sldId="306"/>
            <ac:spMk id="34819" creationId="{C21847A0-A8E2-4073-A2B7-88A836332843}"/>
          </ac:spMkLst>
        </pc:spChg>
        <pc:picChg chg="mod">
          <ac:chgData name="TANUKU SAIROHITH - 190953059" userId="S::tanuku.sairohith@learner.manipal.edu::7d0d8b48-d5e2-4f77-9db7-1a5add826a69" providerId="AD" clId="Web-{DD35B198-50FE-4C10-0F22-8D9A0BF94774}" dt="2020-09-09T17:05:24.732" v="3" actId="1076"/>
          <ac:picMkLst>
            <pc:docMk/>
            <pc:sldMk cId="0" sldId="306"/>
            <ac:picMk id="34820" creationId="{5D2AB240-B5C2-40F2-A6C9-A0743B1C10A8}"/>
          </ac:picMkLst>
        </pc:picChg>
      </pc:sldChg>
      <pc:sldChg chg="delSp modSp">
        <pc:chgData name="TANUKU SAIROHITH - 190953059" userId="S::tanuku.sairohith@learner.manipal.edu::7d0d8b48-d5e2-4f77-9db7-1a5add826a69" providerId="AD" clId="Web-{DD35B198-50FE-4C10-0F22-8D9A0BF94774}" dt="2020-09-09T17:06:05.294" v="6" actId="1076"/>
        <pc:sldMkLst>
          <pc:docMk/>
          <pc:sldMk cId="0" sldId="307"/>
        </pc:sldMkLst>
        <pc:spChg chg="del">
          <ac:chgData name="TANUKU SAIROHITH - 190953059" userId="S::tanuku.sairohith@learner.manipal.edu::7d0d8b48-d5e2-4f77-9db7-1a5add826a69" providerId="AD" clId="Web-{DD35B198-50FE-4C10-0F22-8D9A0BF94774}" dt="2020-09-09T17:06:01.309" v="4"/>
          <ac:spMkLst>
            <pc:docMk/>
            <pc:sldMk cId="0" sldId="307"/>
            <ac:spMk id="35842" creationId="{D6039E04-D1CF-4FE9-AC29-8C5D7B868A99}"/>
          </ac:spMkLst>
        </pc:spChg>
        <pc:spChg chg="del">
          <ac:chgData name="TANUKU SAIROHITH - 190953059" userId="S::tanuku.sairohith@learner.manipal.edu::7d0d8b48-d5e2-4f77-9db7-1a5add826a69" providerId="AD" clId="Web-{DD35B198-50FE-4C10-0F22-8D9A0BF94774}" dt="2020-09-09T17:06:03.763" v="5"/>
          <ac:spMkLst>
            <pc:docMk/>
            <pc:sldMk cId="0" sldId="307"/>
            <ac:spMk id="35843" creationId="{D17C9CE3-9D64-448C-9407-2DFBB3D88583}"/>
          </ac:spMkLst>
        </pc:spChg>
        <pc:picChg chg="mod">
          <ac:chgData name="TANUKU SAIROHITH - 190953059" userId="S::tanuku.sairohith@learner.manipal.edu::7d0d8b48-d5e2-4f77-9db7-1a5add826a69" providerId="AD" clId="Web-{DD35B198-50FE-4C10-0F22-8D9A0BF94774}" dt="2020-09-09T17:06:05.294" v="6" actId="1076"/>
          <ac:picMkLst>
            <pc:docMk/>
            <pc:sldMk cId="0" sldId="307"/>
            <ac:picMk id="35844" creationId="{C6085BF5-CBAB-4615-81D9-01FD0E4EE104}"/>
          </ac:picMkLst>
        </pc:picChg>
      </pc:sldChg>
      <pc:sldChg chg="delSp modSp">
        <pc:chgData name="TANUKU SAIROHITH - 190953059" userId="S::tanuku.sairohith@learner.manipal.edu::7d0d8b48-d5e2-4f77-9db7-1a5add826a69" providerId="AD" clId="Web-{DD35B198-50FE-4C10-0F22-8D9A0BF94774}" dt="2020-09-09T17:06:52.778" v="13" actId="1076"/>
        <pc:sldMkLst>
          <pc:docMk/>
          <pc:sldMk cId="0" sldId="308"/>
        </pc:sldMkLst>
        <pc:spChg chg="del mod">
          <ac:chgData name="TANUKU SAIROHITH - 190953059" userId="S::tanuku.sairohith@learner.manipal.edu::7d0d8b48-d5e2-4f77-9db7-1a5add826a69" providerId="AD" clId="Web-{DD35B198-50FE-4C10-0F22-8D9A0BF94774}" dt="2020-09-09T17:06:50.293" v="12"/>
          <ac:spMkLst>
            <pc:docMk/>
            <pc:sldMk cId="0" sldId="308"/>
            <ac:spMk id="36866" creationId="{831493CB-C542-48C1-9969-4AA05DF699F7}"/>
          </ac:spMkLst>
        </pc:spChg>
        <pc:spChg chg="del">
          <ac:chgData name="TANUKU SAIROHITH - 190953059" userId="S::tanuku.sairohith@learner.manipal.edu::7d0d8b48-d5e2-4f77-9db7-1a5add826a69" providerId="AD" clId="Web-{DD35B198-50FE-4C10-0F22-8D9A0BF94774}" dt="2020-09-09T17:06:41.481" v="7"/>
          <ac:spMkLst>
            <pc:docMk/>
            <pc:sldMk cId="0" sldId="308"/>
            <ac:spMk id="36867" creationId="{6DB75A22-3FC1-43DA-8941-B0DA7AF14544}"/>
          </ac:spMkLst>
        </pc:spChg>
        <pc:picChg chg="mod">
          <ac:chgData name="TANUKU SAIROHITH - 190953059" userId="S::tanuku.sairohith@learner.manipal.edu::7d0d8b48-d5e2-4f77-9db7-1a5add826a69" providerId="AD" clId="Web-{DD35B198-50FE-4C10-0F22-8D9A0BF94774}" dt="2020-09-09T17:06:52.778" v="13" actId="1076"/>
          <ac:picMkLst>
            <pc:docMk/>
            <pc:sldMk cId="0" sldId="308"/>
            <ac:picMk id="36868" creationId="{BCEEBFBD-1D50-4281-9A99-BC7EA9EC7918}"/>
          </ac:picMkLst>
        </pc:picChg>
      </pc:sldChg>
    </pc:docChg>
  </pc:docChgLst>
  <pc:docChgLst>
    <pc:chgData name="ABHIJITH S - 190953160" userId="S::abhijith.s4@learner.manipal.edu::01d9fe77-7e98-42b6-9f0b-744d20c57081" providerId="AD" clId="Web-{604E0D5C-2D60-4698-3D16-D76EEA6ED304}"/>
    <pc:docChg chg="addSld">
      <pc:chgData name="ABHIJITH S - 190953160" userId="S::abhijith.s4@learner.manipal.edu::01d9fe77-7e98-42b6-9f0b-744d20c57081" providerId="AD" clId="Web-{604E0D5C-2D60-4698-3D16-D76EEA6ED304}" dt="2020-09-03T05:51:45.709" v="1"/>
      <pc:docMkLst>
        <pc:docMk/>
      </pc:docMkLst>
      <pc:sldChg chg="new">
        <pc:chgData name="ABHIJITH S - 190953160" userId="S::abhijith.s4@learner.manipal.edu::01d9fe77-7e98-42b6-9f0b-744d20c57081" providerId="AD" clId="Web-{604E0D5C-2D60-4698-3D16-D76EEA6ED304}" dt="2020-09-03T05:51:44.818" v="0"/>
        <pc:sldMkLst>
          <pc:docMk/>
          <pc:sldMk cId="1756291396" sldId="358"/>
        </pc:sldMkLst>
      </pc:sldChg>
      <pc:sldChg chg="new">
        <pc:chgData name="ABHIJITH S - 190953160" userId="S::abhijith.s4@learner.manipal.edu::01d9fe77-7e98-42b6-9f0b-744d20c57081" providerId="AD" clId="Web-{604E0D5C-2D60-4698-3D16-D76EEA6ED304}" dt="2020-09-03T05:51:45.709" v="1"/>
        <pc:sldMkLst>
          <pc:docMk/>
          <pc:sldMk cId="2165108913" sldId="359"/>
        </pc:sldMkLst>
      </pc:sldChg>
    </pc:docChg>
  </pc:docChgLst>
  <pc:docChgLst>
    <pc:chgData name="ISHITA VUDANRAO - 190953228" userId="S::ishita.vudanrao@learner.manipal.edu::f4c67a73-4769-453c-8078-cf60e5a9f2db" providerId="AD" clId="Web-{9284D0FA-33E2-4933-8457-928A80DEDE3F}"/>
    <pc:docChg chg="addSld delSld">
      <pc:chgData name="ISHITA VUDANRAO - 190953228" userId="S::ishita.vudanrao@learner.manipal.edu::f4c67a73-4769-453c-8078-cf60e5a9f2db" providerId="AD" clId="Web-{9284D0FA-33E2-4933-8457-928A80DEDE3F}" dt="2020-09-03T08:31:17.783" v="3"/>
      <pc:docMkLst>
        <pc:docMk/>
      </pc:docMkLst>
      <pc:sldChg chg="del">
        <pc:chgData name="ISHITA VUDANRAO - 190953228" userId="S::ishita.vudanrao@learner.manipal.edu::f4c67a73-4769-453c-8078-cf60e5a9f2db" providerId="AD" clId="Web-{9284D0FA-33E2-4933-8457-928A80DEDE3F}" dt="2020-09-03T08:29:19.015" v="2"/>
        <pc:sldMkLst>
          <pc:docMk/>
          <pc:sldMk cId="1756291396" sldId="358"/>
        </pc:sldMkLst>
      </pc:sldChg>
      <pc:sldChg chg="del">
        <pc:chgData name="ISHITA VUDANRAO - 190953228" userId="S::ishita.vudanrao@learner.manipal.edu::f4c67a73-4769-453c-8078-cf60e5a9f2db" providerId="AD" clId="Web-{9284D0FA-33E2-4933-8457-928A80DEDE3F}" dt="2020-09-03T08:31:17.783" v="3"/>
        <pc:sldMkLst>
          <pc:docMk/>
          <pc:sldMk cId="2165108913" sldId="359"/>
        </pc:sldMkLst>
      </pc:sldChg>
      <pc:sldChg chg="new del">
        <pc:chgData name="ISHITA VUDANRAO - 190953228" userId="S::ishita.vudanrao@learner.manipal.edu::f4c67a73-4769-453c-8078-cf60e5a9f2db" providerId="AD" clId="Web-{9284D0FA-33E2-4933-8457-928A80DEDE3F}" dt="2020-09-03T08:08:31.350" v="1"/>
        <pc:sldMkLst>
          <pc:docMk/>
          <pc:sldMk cId="3220620760" sldId="360"/>
        </pc:sldMkLst>
      </pc:sldChg>
    </pc:docChg>
  </pc:docChgLst>
  <pc:docChgLst>
    <pc:chgData name="RITIKA SINGH - 190953050" userId="S::ritika.singh@learner.manipal.edu::0381e213-5ec8-472d-8ddb-5f17f121a1fe" providerId="AD" clId="Web-{F7D41A87-98BA-4B24-F8D5-2904E57D437B}"/>
    <pc:docChg chg="modSld">
      <pc:chgData name="RITIKA SINGH - 190953050" userId="S::ritika.singh@learner.manipal.edu::0381e213-5ec8-472d-8ddb-5f17f121a1fe" providerId="AD" clId="Web-{F7D41A87-98BA-4B24-F8D5-2904E57D437B}" dt="2020-09-10T07:24:53.891" v="7"/>
      <pc:docMkLst>
        <pc:docMk/>
      </pc:docMkLst>
      <pc:sldChg chg="addSp delSp">
        <pc:chgData name="RITIKA SINGH - 190953050" userId="S::ritika.singh@learner.manipal.edu::0381e213-5ec8-472d-8ddb-5f17f121a1fe" providerId="AD" clId="Web-{F7D41A87-98BA-4B24-F8D5-2904E57D437B}" dt="2020-09-10T07:05:15.260" v="3"/>
        <pc:sldMkLst>
          <pc:docMk/>
          <pc:sldMk cId="0" sldId="309"/>
        </pc:sldMkLst>
        <pc:inkChg chg="add del">
          <ac:chgData name="RITIKA SINGH - 190953050" userId="S::ritika.singh@learner.manipal.edu::0381e213-5ec8-472d-8ddb-5f17f121a1fe" providerId="AD" clId="Web-{F7D41A87-98BA-4B24-F8D5-2904E57D437B}" dt="2020-09-10T07:04:31.884" v="1"/>
          <ac:inkMkLst>
            <pc:docMk/>
            <pc:sldMk cId="0" sldId="309"/>
            <ac:inkMk id="2" creationId="{DC5C23AE-2E02-4B76-9C4F-26024C479327}"/>
          </ac:inkMkLst>
        </pc:inkChg>
        <pc:inkChg chg="add del">
          <ac:chgData name="RITIKA SINGH - 190953050" userId="S::ritika.singh@learner.manipal.edu::0381e213-5ec8-472d-8ddb-5f17f121a1fe" providerId="AD" clId="Web-{F7D41A87-98BA-4B24-F8D5-2904E57D437B}" dt="2020-09-10T07:05:15.260" v="3"/>
          <ac:inkMkLst>
            <pc:docMk/>
            <pc:sldMk cId="0" sldId="309"/>
            <ac:inkMk id="4" creationId="{789DDC12-6A5E-49FF-A0DB-53190366451C}"/>
          </ac:inkMkLst>
        </pc:inkChg>
      </pc:sldChg>
      <pc:sldChg chg="addSp delSp">
        <pc:chgData name="RITIKA SINGH - 190953050" userId="S::ritika.singh@learner.manipal.edu::0381e213-5ec8-472d-8ddb-5f17f121a1fe" providerId="AD" clId="Web-{F7D41A87-98BA-4B24-F8D5-2904E57D437B}" dt="2020-09-10T07:17:04.951" v="5"/>
        <pc:sldMkLst>
          <pc:docMk/>
          <pc:sldMk cId="0" sldId="313"/>
        </pc:sldMkLst>
        <pc:inkChg chg="add del">
          <ac:chgData name="RITIKA SINGH - 190953050" userId="S::ritika.singh@learner.manipal.edu::0381e213-5ec8-472d-8ddb-5f17f121a1fe" providerId="AD" clId="Web-{F7D41A87-98BA-4B24-F8D5-2904E57D437B}" dt="2020-09-10T07:17:04.951" v="5"/>
          <ac:inkMkLst>
            <pc:docMk/>
            <pc:sldMk cId="0" sldId="313"/>
            <ac:inkMk id="2" creationId="{9EB0CF0E-0561-47D9-8E47-FCD64F2CB69C}"/>
          </ac:inkMkLst>
        </pc:inkChg>
      </pc:sldChg>
      <pc:sldChg chg="addSp delSp">
        <pc:chgData name="RITIKA SINGH - 190953050" userId="S::ritika.singh@learner.manipal.edu::0381e213-5ec8-472d-8ddb-5f17f121a1fe" providerId="AD" clId="Web-{F7D41A87-98BA-4B24-F8D5-2904E57D437B}" dt="2020-09-10T07:24:53.891" v="7"/>
        <pc:sldMkLst>
          <pc:docMk/>
          <pc:sldMk cId="0" sldId="355"/>
        </pc:sldMkLst>
        <pc:inkChg chg="add del">
          <ac:chgData name="RITIKA SINGH - 190953050" userId="S::ritika.singh@learner.manipal.edu::0381e213-5ec8-472d-8ddb-5f17f121a1fe" providerId="AD" clId="Web-{F7D41A87-98BA-4B24-F8D5-2904E57D437B}" dt="2020-09-10T07:24:53.891" v="7"/>
          <ac:inkMkLst>
            <pc:docMk/>
            <pc:sldMk cId="0" sldId="355"/>
            <ac:inkMk id="2" creationId="{77A504B4-04C5-4EAF-A8D1-E622657A75BC}"/>
          </ac:inkMkLst>
        </pc:inkChg>
      </pc:sldChg>
    </pc:docChg>
  </pc:docChgLst>
  <pc:docChgLst>
    <pc:chgData name="ANUSHKA BHATTACHARYYA - 190953102" userId="S::anushka.bhattacharyya@learner.manipal.edu::ebdb07e0-6df9-4c0d-86df-bed1417cfb22" providerId="AD" clId="Web-{9C74E809-DAB2-4241-831A-5F984E2CA415}"/>
    <pc:docChg chg="modSld">
      <pc:chgData name="ANUSHKA BHATTACHARYYA - 190953102" userId="S::anushka.bhattacharyya@learner.manipal.edu::ebdb07e0-6df9-4c0d-86df-bed1417cfb22" providerId="AD" clId="Web-{9C74E809-DAB2-4241-831A-5F984E2CA415}" dt="2020-09-10T06:02:20.208" v="2" actId="14100"/>
      <pc:docMkLst>
        <pc:docMk/>
      </pc:docMkLst>
      <pc:sldChg chg="modSp">
        <pc:chgData name="ANUSHKA BHATTACHARYYA - 190953102" userId="S::anushka.bhattacharyya@learner.manipal.edu::ebdb07e0-6df9-4c0d-86df-bed1417cfb22" providerId="AD" clId="Web-{9C74E809-DAB2-4241-831A-5F984E2CA415}" dt="2020-09-10T06:02:20.208" v="2" actId="14100"/>
        <pc:sldMkLst>
          <pc:docMk/>
          <pc:sldMk cId="0" sldId="320"/>
        </pc:sldMkLst>
        <pc:picChg chg="mod">
          <ac:chgData name="ANUSHKA BHATTACHARYYA - 190953102" userId="S::anushka.bhattacharyya@learner.manipal.edu::ebdb07e0-6df9-4c0d-86df-bed1417cfb22" providerId="AD" clId="Web-{9C74E809-DAB2-4241-831A-5F984E2CA415}" dt="2020-09-10T06:02:20.208" v="2" actId="14100"/>
          <ac:picMkLst>
            <pc:docMk/>
            <pc:sldMk cId="0" sldId="320"/>
            <ac:picMk id="61444" creationId="{E397DE14-91F3-4AB0-BDFB-8579C3ADD052}"/>
          </ac:picMkLst>
        </pc:picChg>
      </pc:sldChg>
    </pc:docChg>
  </pc:docChgLst>
  <pc:docChgLst>
    <pc:chgData name="ISHIKA AGARWAL - 190953260" userId="S::ishika.agarwal1@learner.manipal.edu::5dfaa303-64ac-4496-bd6b-00080cc7b71c" providerId="AD" clId="Web-{BD706A3E-5307-2F2D-796B-5AFF49E982C9}"/>
    <pc:docChg chg="modSld">
      <pc:chgData name="ISHIKA AGARWAL - 190953260" userId="S::ishika.agarwal1@learner.manipal.edu::5dfaa303-64ac-4496-bd6b-00080cc7b71c" providerId="AD" clId="Web-{BD706A3E-5307-2F2D-796B-5AFF49E982C9}" dt="2020-09-02T17:31:18.741" v="4" actId="1076"/>
      <pc:docMkLst>
        <pc:docMk/>
      </pc:docMkLst>
      <pc:sldChg chg="modSp">
        <pc:chgData name="ISHIKA AGARWAL - 190953260" userId="S::ishika.agarwal1@learner.manipal.edu::5dfaa303-64ac-4496-bd6b-00080cc7b71c" providerId="AD" clId="Web-{BD706A3E-5307-2F2D-796B-5AFF49E982C9}" dt="2020-09-02T17:31:18.741" v="4" actId="1076"/>
        <pc:sldMkLst>
          <pc:docMk/>
          <pc:sldMk cId="0" sldId="333"/>
        </pc:sldMkLst>
        <pc:picChg chg="mod">
          <ac:chgData name="ISHIKA AGARWAL - 190953260" userId="S::ishika.agarwal1@learner.manipal.edu::5dfaa303-64ac-4496-bd6b-00080cc7b71c" providerId="AD" clId="Web-{BD706A3E-5307-2F2D-796B-5AFF49E982C9}" dt="2020-09-02T17:31:18.741" v="4" actId="1076"/>
          <ac:picMkLst>
            <pc:docMk/>
            <pc:sldMk cId="0" sldId="333"/>
            <ac:picMk id="55299" creationId="{D17FAC86-F0B7-4955-8AE4-9D0DF7B8C6E5}"/>
          </ac:picMkLst>
        </pc:picChg>
      </pc:sldChg>
    </pc:docChg>
  </pc:docChgLst>
  <pc:docChgLst>
    <pc:chgData name="B ABHISHEK - 190953070" userId="S::abhishek.b@learner.manipal.edu::e310da80-c605-4727-aa3b-e826c8cf04c9" providerId="AD" clId="Web-{CA2BD01F-8C77-4531-9FAC-7323EBFEA29B}"/>
    <pc:docChg chg="modSld">
      <pc:chgData name="B ABHISHEK - 190953070" userId="S::abhishek.b@learner.manipal.edu::e310da80-c605-4727-aa3b-e826c8cf04c9" providerId="AD" clId="Web-{CA2BD01F-8C77-4531-9FAC-7323EBFEA29B}" dt="2020-09-09T17:04:17.131" v="0" actId="1076"/>
      <pc:docMkLst>
        <pc:docMk/>
      </pc:docMkLst>
      <pc:sldChg chg="modSp">
        <pc:chgData name="B ABHISHEK - 190953070" userId="S::abhishek.b@learner.manipal.edu::e310da80-c605-4727-aa3b-e826c8cf04c9" providerId="AD" clId="Web-{CA2BD01F-8C77-4531-9FAC-7323EBFEA29B}" dt="2020-09-09T17:04:17.131" v="0" actId="1076"/>
        <pc:sldMkLst>
          <pc:docMk/>
          <pc:sldMk cId="0" sldId="305"/>
        </pc:sldMkLst>
        <pc:picChg chg="mod">
          <ac:chgData name="B ABHISHEK - 190953070" userId="S::abhishek.b@learner.manipal.edu::e310da80-c605-4727-aa3b-e826c8cf04c9" providerId="AD" clId="Web-{CA2BD01F-8C77-4531-9FAC-7323EBFEA29B}" dt="2020-09-09T17:04:17.131" v="0" actId="1076"/>
          <ac:picMkLst>
            <pc:docMk/>
            <pc:sldMk cId="0" sldId="305"/>
            <ac:picMk id="33796" creationId="{370FCB06-8F36-4A67-960D-91CA0088DB27}"/>
          </ac:picMkLst>
        </pc:picChg>
      </pc:sldChg>
    </pc:docChg>
  </pc:docChgLst>
  <pc:docChgLst>
    <pc:chgData name="B ABHISHEK - 190953070" userId="S::abhishek.b@learner.manipal.edu::e310da80-c605-4727-aa3b-e826c8cf04c9" providerId="AD" clId="Web-{893F2A24-DA85-4B98-883D-C685A56F63BB}"/>
    <pc:docChg chg="modSld">
      <pc:chgData name="B ABHISHEK - 190953070" userId="S::abhishek.b@learner.manipal.edu::e310da80-c605-4727-aa3b-e826c8cf04c9" providerId="AD" clId="Web-{893F2A24-DA85-4B98-883D-C685A56F63BB}" dt="2020-09-09T17:44:56.095" v="0" actId="14100"/>
      <pc:docMkLst>
        <pc:docMk/>
      </pc:docMkLst>
      <pc:sldChg chg="modSp">
        <pc:chgData name="B ABHISHEK - 190953070" userId="S::abhishek.b@learner.manipal.edu::e310da80-c605-4727-aa3b-e826c8cf04c9" providerId="AD" clId="Web-{893F2A24-DA85-4B98-883D-C685A56F63BB}" dt="2020-09-09T17:44:56.095" v="0" actId="14100"/>
        <pc:sldMkLst>
          <pc:docMk/>
          <pc:sldMk cId="0" sldId="333"/>
        </pc:sldMkLst>
        <pc:picChg chg="mod">
          <ac:chgData name="B ABHISHEK - 190953070" userId="S::abhishek.b@learner.manipal.edu::e310da80-c605-4727-aa3b-e826c8cf04c9" providerId="AD" clId="Web-{893F2A24-DA85-4B98-883D-C685A56F63BB}" dt="2020-09-09T17:44:56.095" v="0" actId="14100"/>
          <ac:picMkLst>
            <pc:docMk/>
            <pc:sldMk cId="0" sldId="333"/>
            <ac:picMk id="55299" creationId="{D17FAC86-F0B7-4955-8AE4-9D0DF7B8C6E5}"/>
          </ac:picMkLst>
        </pc:picChg>
      </pc:sldChg>
    </pc:docChg>
  </pc:docChgLst>
  <pc:docChgLst>
    <pc:chgData name="GARVIT ARORA - 190953212" userId="S::garvit.arora@learner.manipal.edu::b259d732-6fee-4fb9-b3b2-770f4509abd1" providerId="AD" clId="Web-{0C3436C8-22F8-4C36-9DE8-612A4B31A97C}"/>
    <pc:docChg chg="modSld">
      <pc:chgData name="GARVIT ARORA - 190953212" userId="S::garvit.arora@learner.manipal.edu::b259d732-6fee-4fb9-b3b2-770f4509abd1" providerId="AD" clId="Web-{0C3436C8-22F8-4C36-9DE8-612A4B31A97C}" dt="2020-10-22T10:12:24.641" v="1" actId="1076"/>
      <pc:docMkLst>
        <pc:docMk/>
      </pc:docMkLst>
      <pc:sldChg chg="modSp">
        <pc:chgData name="GARVIT ARORA - 190953212" userId="S::garvit.arora@learner.manipal.edu::b259d732-6fee-4fb9-b3b2-770f4509abd1" providerId="AD" clId="Web-{0C3436C8-22F8-4C36-9DE8-612A4B31A97C}" dt="2020-10-22T10:12:24.641" v="1" actId="1076"/>
        <pc:sldMkLst>
          <pc:docMk/>
          <pc:sldMk cId="0" sldId="323"/>
        </pc:sldMkLst>
        <pc:picChg chg="mod">
          <ac:chgData name="GARVIT ARORA - 190953212" userId="S::garvit.arora@learner.manipal.edu::b259d732-6fee-4fb9-b3b2-770f4509abd1" providerId="AD" clId="Web-{0C3436C8-22F8-4C36-9DE8-612A4B31A97C}" dt="2020-10-22T10:12:24.641" v="1" actId="1076"/>
          <ac:picMkLst>
            <pc:docMk/>
            <pc:sldMk cId="0" sldId="323"/>
            <ac:picMk id="64516" creationId="{4370961A-1B81-4CC3-8D39-8DF1BA97D4B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292999-DA60-4DC8-A223-F80B04C16CC8}" type="datetimeFigureOut">
              <a:rPr lang="en-IN" smtClean="0"/>
              <a:t>22-10-2020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3966F0-2896-4DC1-AA0E-FFF034A60949}" type="slidenum">
              <a:rPr lang="en-IN" smtClean="0"/>
              <a:t>‹#›</a:t>
            </a:fld>
            <a:endParaRPr lang="en-IN"/>
          </a:p>
        </p:txBody>
      </p:sp>
    </p:spTree>
    <p:extLst>
      <p:ext uri="{BB962C8B-B14F-4D97-AF65-F5344CB8AC3E}">
        <p14:creationId xmlns:p14="http://schemas.microsoft.com/office/powerpoint/2010/main" val="2503501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67F96B17-1010-4472-AD83-61E00F34E9ED}"/>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AC01CFE-1EEA-4075-827E-74600921D837}" type="slidenum">
              <a:rPr lang="en-US" altLang="en-US" sz="1200"/>
              <a:pPr/>
              <a:t>8</a:t>
            </a:fld>
            <a:endParaRPr lang="en-US" altLang="en-US" sz="1200"/>
          </a:p>
        </p:txBody>
      </p:sp>
      <p:sp>
        <p:nvSpPr>
          <p:cNvPr id="88067" name="Rectangle 2">
            <a:extLst>
              <a:ext uri="{FF2B5EF4-FFF2-40B4-BE49-F238E27FC236}">
                <a16:creationId xmlns:a16="http://schemas.microsoft.com/office/drawing/2014/main" id="{75EFBF2A-17F5-4176-B763-A9FB709B97FD}"/>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EA168299-62F3-4871-9DDF-6C47929E0958}"/>
              </a:ext>
            </a:extLst>
          </p:cNvPr>
          <p:cNvSpPr>
            <a:spLocks noGrp="1" noChangeArrowheads="1"/>
          </p:cNvSpPr>
          <p:nvPr>
            <p:ph type="body" idx="1"/>
          </p:nvPr>
        </p:nvSpPr>
        <p:spPr>
          <a:noFill/>
        </p:spPr>
        <p:txBody>
          <a:bodyPr/>
          <a:lstStyle/>
          <a:p>
            <a:r>
              <a:rPr lang="en-US" altLang="en-US">
                <a:latin typeface="Times" panose="02020603050405020304" pitchFamily="18" charset="0"/>
              </a:rPr>
              <a:t>Coaxial cable, like twisted pair, consists of two conductors, but is constructed differently to permit it to operate over a wider range of frequencies. It consists of a hollow outer cylindrical conductor that surrounds a single inner wire conductor (</a:t>
            </a:r>
            <a:r>
              <a:rPr lang="en-US" altLang="en-US">
                <a:latin typeface="Times New Roman" panose="02020603050405020304" pitchFamily="18" charset="0"/>
              </a:rPr>
              <a:t>Stallings DCC8e </a:t>
            </a:r>
            <a:r>
              <a:rPr lang="en-US" altLang="en-US">
                <a:latin typeface="Times" panose="02020603050405020304" pitchFamily="18" charset="0"/>
              </a:rPr>
              <a:t>Figure 4.2b). The inner conductor is held in place by either regularly spaced insulating rings or a solid dielectric material. The outer conductor is covered with a jacket or shield. A single coaxial cable has a diameter of from 1 to 2.5 cm. Coaxial cable can be used over longer distances and support more stations on a shared line than twisted pair.</a:t>
            </a:r>
          </a:p>
          <a:p>
            <a:r>
              <a:rPr lang="en-US" altLang="en-US">
                <a:latin typeface="Times" panose="02020603050405020304" pitchFamily="18" charset="0"/>
              </a:rPr>
              <a:t>	Coaxial cable is a versatile transmission medium, used in a wide variety of applications, including:</a:t>
            </a:r>
          </a:p>
          <a:p>
            <a:r>
              <a:rPr lang="en-US" altLang="en-US">
                <a:latin typeface="Times" panose="02020603050405020304" pitchFamily="18" charset="0"/>
                <a:cs typeface="Times New Roman" panose="02020603050405020304" pitchFamily="18" charset="0"/>
              </a:rPr>
              <a:t>•	</a:t>
            </a:r>
            <a:r>
              <a:rPr lang="en-US" altLang="en-US">
                <a:latin typeface="Times" panose="02020603050405020304" pitchFamily="18" charset="0"/>
              </a:rPr>
              <a:t>Television distribution - aerial to TV &amp; CATV systems</a:t>
            </a:r>
          </a:p>
          <a:p>
            <a:r>
              <a:rPr lang="en-US" altLang="en-US">
                <a:latin typeface="Times" panose="02020603050405020304" pitchFamily="18" charset="0"/>
                <a:cs typeface="Times New Roman" panose="02020603050405020304" pitchFamily="18" charset="0"/>
              </a:rPr>
              <a:t>•	</a:t>
            </a:r>
            <a:r>
              <a:rPr lang="en-US" altLang="en-US">
                <a:latin typeface="Times" panose="02020603050405020304" pitchFamily="18" charset="0"/>
              </a:rPr>
              <a:t>Long-distance telephone transmission - traditionally used for inter-exchange links, now being replaced by optical fiber/microwave/satellite</a:t>
            </a:r>
          </a:p>
          <a:p>
            <a:r>
              <a:rPr lang="en-US" altLang="en-US">
                <a:latin typeface="Times" panose="02020603050405020304" pitchFamily="18" charset="0"/>
                <a:cs typeface="Times New Roman" panose="02020603050405020304" pitchFamily="18" charset="0"/>
              </a:rPr>
              <a:t>•	</a:t>
            </a:r>
            <a:r>
              <a:rPr lang="en-US" altLang="en-US">
                <a:latin typeface="Times" panose="02020603050405020304" pitchFamily="18" charset="0"/>
              </a:rPr>
              <a:t>Short-run computer system links</a:t>
            </a:r>
          </a:p>
          <a:p>
            <a:r>
              <a:rPr lang="en-US" altLang="en-US">
                <a:latin typeface="Times" panose="02020603050405020304" pitchFamily="18" charset="0"/>
                <a:cs typeface="Times New Roman" panose="02020603050405020304" pitchFamily="18" charset="0"/>
              </a:rPr>
              <a:t>•	</a:t>
            </a:r>
            <a:r>
              <a:rPr lang="en-US" altLang="en-US">
                <a:latin typeface="Times" panose="02020603050405020304" pitchFamily="18" charset="0"/>
              </a:rPr>
              <a:t>Local area networks</a:t>
            </a:r>
          </a:p>
          <a:p>
            <a:pPr lvl="2"/>
            <a:endParaRPr lang="en-US" altLang="en-US">
              <a:latin typeface="Times" panose="02020603050405020304" pitchFamily="18" charset="0"/>
            </a:endParaRPr>
          </a:p>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8EB37887-89FB-426E-8986-46EFD22F4C5A}"/>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FB2BFF4-0353-4D0D-8D0D-FCD941DDA4A0}" type="slidenum">
              <a:rPr lang="en-US" altLang="en-US" sz="1200"/>
              <a:pPr/>
              <a:t>25</a:t>
            </a:fld>
            <a:endParaRPr lang="en-US" altLang="en-US" sz="1200"/>
          </a:p>
        </p:txBody>
      </p:sp>
      <p:sp>
        <p:nvSpPr>
          <p:cNvPr id="99331" name="Rectangle 2">
            <a:extLst>
              <a:ext uri="{FF2B5EF4-FFF2-40B4-BE49-F238E27FC236}">
                <a16:creationId xmlns:a16="http://schemas.microsoft.com/office/drawing/2014/main" id="{AC0EF405-67DE-4A79-9162-54522DC9FC4E}"/>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10AFBA3E-F4EA-445A-A117-7225FE17157B}"/>
              </a:ext>
            </a:extLst>
          </p:cNvPr>
          <p:cNvSpPr>
            <a:spLocks noGrp="1" noChangeArrowheads="1"/>
          </p:cNvSpPr>
          <p:nvPr>
            <p:ph type="body" idx="1"/>
          </p:nvPr>
        </p:nvSpPr>
        <p:spPr>
          <a:noFill/>
        </p:spPr>
        <p:txBody>
          <a:bodyPr/>
          <a:lstStyle/>
          <a:p>
            <a:r>
              <a:rPr lang="en-US" altLang="en-US" b="1">
                <a:latin typeface="Times" panose="02020603050405020304" pitchFamily="18" charset="0"/>
              </a:rPr>
              <a:t>Antenna gain</a:t>
            </a:r>
            <a:r>
              <a:rPr lang="en-US" altLang="en-US">
                <a:latin typeface="Times" panose="02020603050405020304" pitchFamily="18" charset="0"/>
              </a:rPr>
              <a:t> is a measure of the directionality of an antenna. Antenna gain is defined as the power output, in a particular direction, compared to that produced in any direction by a perfect omnidirectional antenna (isotropic antenna). For example, if an antenna has a gain of 3 dB, that antenna improves upon the isotropic antenna in that direction by 3 dB, or a factor of 2. The increased power radiated in a given direction is at the expense of other directions. In effect, increased power is radiated in one direction by reducing the power radiated in other directions. It is important to note that antenna gain does not refer to obtaining more output power than input power but rather to directionality.</a:t>
            </a:r>
          </a:p>
          <a:p>
            <a:r>
              <a:rPr lang="en-US" altLang="en-US">
                <a:latin typeface="Times" panose="02020603050405020304" pitchFamily="18" charset="0"/>
              </a:rPr>
              <a:t>	A concept related to that of antenna gain is the </a:t>
            </a:r>
            <a:r>
              <a:rPr lang="en-US" altLang="en-US" b="1">
                <a:latin typeface="Times" panose="02020603050405020304" pitchFamily="18" charset="0"/>
              </a:rPr>
              <a:t>effective area</a:t>
            </a:r>
            <a:r>
              <a:rPr lang="en-US" altLang="en-US">
                <a:latin typeface="Times" panose="02020603050405020304" pitchFamily="18" charset="0"/>
              </a:rPr>
              <a:t> of an antenna. The effective area of an antenna is related to the physical size of the antenna and to its shape, as shown in equation 4.1.</a:t>
            </a:r>
          </a:p>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DE1FCA42-2141-4182-9E42-39878997E495}"/>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8420AC9-7432-4266-8FAD-98E353FCB8A8}" type="slidenum">
              <a:rPr lang="en-US" altLang="en-US" sz="1200"/>
              <a:pPr/>
              <a:t>27</a:t>
            </a:fld>
            <a:endParaRPr lang="en-US" altLang="en-US" sz="1200"/>
          </a:p>
        </p:txBody>
      </p:sp>
      <p:sp>
        <p:nvSpPr>
          <p:cNvPr id="100355" name="Rectangle 2">
            <a:extLst>
              <a:ext uri="{FF2B5EF4-FFF2-40B4-BE49-F238E27FC236}">
                <a16:creationId xmlns:a16="http://schemas.microsoft.com/office/drawing/2014/main" id="{26BFED3B-58AA-4DDA-8F45-3B69A5399C99}"/>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D2B762C9-576A-4C08-B274-1B5D49DF47D8}"/>
              </a:ext>
            </a:extLst>
          </p:cNvPr>
          <p:cNvSpPr>
            <a:spLocks noGrp="1" noChangeArrowheads="1"/>
          </p:cNvSpPr>
          <p:nvPr>
            <p:ph type="body" idx="1"/>
          </p:nvPr>
        </p:nvSpPr>
        <p:spPr>
          <a:noFill/>
        </p:spPr>
        <p:txBody>
          <a:bodyPr/>
          <a:lstStyle/>
          <a:p>
            <a:r>
              <a:rPr lang="en-US" altLang="en-US">
                <a:latin typeface="Times" panose="02020603050405020304" pitchFamily="18" charset="0"/>
              </a:rPr>
              <a:t>The primary use for terrestrial microwave systems is in long haul telecommunications service, as an alternative to coaxial cable or optical fiber. The microwave facility requires far fewer amplifiers or repeaters than coaxial cable over the same distance, (typically every 10-100 km) but requires line-of-sight transmission. Microwave is commonly used for both voice and television transmission. Another increasingly common use of microwave is for short point-to-point links between buildings, for closed-circuit TV or as a data link between local area networks. </a:t>
            </a:r>
          </a:p>
          <a:p>
            <a:r>
              <a:rPr lang="en-US" altLang="en-US">
                <a:latin typeface="Times" panose="02020603050405020304" pitchFamily="18" charset="0"/>
              </a:rPr>
              <a:t>	The most common type of microwave antenna is the parabolic "dish”, fixed rigidly to focus a narrow beam on a receiving antenna A typical size is about 3 m in diameter. Microwave antennas are usually located at substantial heights above ground level to extend the range between antennas and to be able to transmit over intervening obstacles. To achieve long-distance transmission, a series of microwave relay towers is used, and point-to-point microwave links are strung together over the desired distance.</a:t>
            </a:r>
          </a:p>
          <a:p>
            <a:r>
              <a:rPr lang="en-US" altLang="en-US">
                <a:latin typeface="Times" panose="02020603050405020304" pitchFamily="18" charset="0"/>
              </a:rPr>
              <a:t>	Microwave transmission covers a substantial portion of the electromagnetic spectrum, typically in the range 1 to 40 GHz, with 4-6GHz and now 11GHz bands the most common. The higher the frequency used, the higher the potential bandwidth and therefore the higher the potential data rate. As with any transmission system, a main source of loss is attenuation, related to the square of distance. The effects of rainfall become especially noticeable above 10 GHz. Another source of impairment is interference.</a:t>
            </a:r>
          </a:p>
          <a:p>
            <a:endParaRPr lang="en-US" altLang="en-US">
              <a:latin typeface="Times"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F705AF65-5A56-4B4A-9FDE-CA6AD20573DD}"/>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1DCC6E3-F34B-4409-B7F6-5A67293FCAA2}" type="slidenum">
              <a:rPr lang="en-US" altLang="en-US" sz="1200"/>
              <a:pPr/>
              <a:t>29</a:t>
            </a:fld>
            <a:endParaRPr lang="en-US" altLang="en-US" sz="1200"/>
          </a:p>
        </p:txBody>
      </p:sp>
      <p:sp>
        <p:nvSpPr>
          <p:cNvPr id="101379" name="Rectangle 2">
            <a:extLst>
              <a:ext uri="{FF2B5EF4-FFF2-40B4-BE49-F238E27FC236}">
                <a16:creationId xmlns:a16="http://schemas.microsoft.com/office/drawing/2014/main" id="{EB32F366-FD84-4D33-8B8C-8524652C949F}"/>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36C69658-F567-4804-A547-CEC97040D8F8}"/>
              </a:ext>
            </a:extLst>
          </p:cNvPr>
          <p:cNvSpPr>
            <a:spLocks noGrp="1" noChangeArrowheads="1"/>
          </p:cNvSpPr>
          <p:nvPr>
            <p:ph type="body" idx="1"/>
          </p:nvPr>
        </p:nvSpPr>
        <p:spPr>
          <a:noFill/>
        </p:spPr>
        <p:txBody>
          <a:bodyPr/>
          <a:lstStyle/>
          <a:p>
            <a:r>
              <a:rPr lang="en-US" altLang="en-US">
                <a:latin typeface="Times" panose="02020603050405020304" pitchFamily="18" charset="0"/>
              </a:rPr>
              <a:t>A communication satellite is, in effect, a microwave relay station. It is used to link two or more ground-based microwave transmitter/receivers, known as earth stations, or ground stations. The satellite receives transmissions on one frequency band (uplink), amplifies or repeats the signal, and transmits it on another frequency (downlink). A single orbiting satellite will operate on a number of frequency bands, called </a:t>
            </a:r>
            <a:r>
              <a:rPr lang="en-US" altLang="en-US" b="1">
                <a:latin typeface="Times" panose="02020603050405020304" pitchFamily="18" charset="0"/>
              </a:rPr>
              <a:t>transponder channels</a:t>
            </a:r>
            <a:r>
              <a:rPr lang="en-US" altLang="en-US">
                <a:latin typeface="Times" panose="02020603050405020304" pitchFamily="18" charset="0"/>
              </a:rPr>
              <a:t>, or simply </a:t>
            </a:r>
            <a:r>
              <a:rPr lang="en-US" altLang="en-US" b="1">
                <a:latin typeface="Times" panose="02020603050405020304" pitchFamily="18" charset="0"/>
              </a:rPr>
              <a:t>transponders</a:t>
            </a:r>
            <a:r>
              <a:rPr lang="en-US" altLang="en-US">
                <a:latin typeface="Times" panose="02020603050405020304" pitchFamily="18" charset="0"/>
              </a:rPr>
              <a:t>. The optimum frequency range for satellite transmission is in the range 1 to 10 GHz. Most satellites providing point-to-point service today use a frequency bandwidth in the range 5.925 to 6.425 GHz for transmission from earth to satellite (uplink) and a bandwidth in the range 3.7 to 4.2 GHz for transmission from satellite to earth (downlink). This combination is referred to as the 4/6-GHz band, but has become saturated. So the 12/14-GHz band has been developed (uplink: 14 - 14.5 GHz; downlink: 11.7 - 12.2 GHz). </a:t>
            </a:r>
          </a:p>
          <a:p>
            <a:r>
              <a:rPr lang="en-US" altLang="en-US">
                <a:latin typeface="Times New Roman" panose="02020603050405020304" pitchFamily="18" charset="0"/>
              </a:rPr>
              <a:t>	</a:t>
            </a:r>
            <a:r>
              <a:rPr lang="en-US" altLang="en-US">
                <a:latin typeface="Times" panose="02020603050405020304" pitchFamily="18" charset="0"/>
              </a:rPr>
              <a:t>For a communication satellite to function effectively, it is generally required that it remain stationary with respect to its position over the earth to be within the line of sight of its earth stations at all times. To remain stationary, the satellite must have a period of rotation equal to the earth's period of rotation, which occurs at a height of 35,863 km at the equator. Two satellites using the same frequency band, if close enough together, will interfere with each other. To avoid this, current standards require a 4° spacing in the 4/6-GHz band and a 3° spacing at 12/14 GHz. Thus the number of possible satellites is quite limited.</a:t>
            </a:r>
          </a:p>
          <a:p>
            <a:r>
              <a:rPr lang="en-US" altLang="en-US">
                <a:latin typeface="Times" panose="02020603050405020304" pitchFamily="18" charset="0"/>
              </a:rPr>
              <a:t>	Among the most important applications for satellites are: Television distribution, Long-distance telephone transmission, Private business networks</a:t>
            </a:r>
            <a:r>
              <a:rPr lang="en-US" altLang="en-US">
                <a:latin typeface="Times" panose="02020603050405020304" pitchFamily="18" charset="0"/>
                <a:cs typeface="Times New Roman" panose="02020603050405020304" pitchFamily="18" charset="0"/>
              </a:rPr>
              <a:t>, and </a:t>
            </a:r>
            <a:r>
              <a:rPr lang="en-US" altLang="en-US">
                <a:latin typeface="Times" panose="02020603050405020304" pitchFamily="18" charset="0"/>
              </a:rPr>
              <a:t>Global positioning.</a:t>
            </a:r>
          </a:p>
          <a:p>
            <a:pPr lvl="2"/>
            <a:endParaRPr lang="en-US" altLang="en-US">
              <a:latin typeface="Times"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B484C37B-880B-4FC1-AF17-69C8AE354C1F}"/>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8DEA239-ECFA-444C-BCFD-F516E0119773}" type="slidenum">
              <a:rPr lang="en-US" altLang="en-US" sz="1200"/>
              <a:pPr/>
              <a:t>30</a:t>
            </a:fld>
            <a:endParaRPr lang="en-US" altLang="en-US" sz="1200"/>
          </a:p>
        </p:txBody>
      </p:sp>
      <p:sp>
        <p:nvSpPr>
          <p:cNvPr id="102403" name="Rectangle 2">
            <a:extLst>
              <a:ext uri="{FF2B5EF4-FFF2-40B4-BE49-F238E27FC236}">
                <a16:creationId xmlns:a16="http://schemas.microsoft.com/office/drawing/2014/main" id="{CDB382CF-A472-4DC3-A8A4-72E0A1B5FE03}"/>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28117E67-1064-434B-8285-C0C6C522C599}"/>
              </a:ext>
            </a:extLst>
          </p:cNvPr>
          <p:cNvSpPr>
            <a:spLocks noGrp="1" noChangeArrowheads="1"/>
          </p:cNvSpPr>
          <p:nvPr>
            <p:ph type="body" idx="1"/>
          </p:nvPr>
        </p:nvSpPr>
        <p:spPr>
          <a:noFill/>
        </p:spPr>
        <p:txBody>
          <a:bodyPr/>
          <a:lstStyle/>
          <a:p>
            <a:r>
              <a:rPr lang="en-US" altLang="en-US">
                <a:latin typeface="Times New Roman" panose="02020603050405020304" pitchFamily="18" charset="0"/>
              </a:rPr>
              <a:t>Stallings DCC8e</a:t>
            </a:r>
            <a:r>
              <a:rPr lang="en-US" altLang="en-US">
                <a:latin typeface="Times" panose="02020603050405020304" pitchFamily="18" charset="0"/>
              </a:rPr>
              <a:t> Figure 4.6 depicts in a general way two common configurations for satellite communication. In the first, the satellite is being used to provide a point-to-point link between two distant ground-based antennas.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4EB78BF5-B921-4AE9-8003-C73BFE34CF1F}"/>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FE28896-BBD3-486D-9F91-316A105D2D60}" type="slidenum">
              <a:rPr lang="en-US" altLang="en-US" sz="1200"/>
              <a:pPr/>
              <a:t>31</a:t>
            </a:fld>
            <a:endParaRPr lang="en-US" altLang="en-US" sz="1200"/>
          </a:p>
        </p:txBody>
      </p:sp>
      <p:sp>
        <p:nvSpPr>
          <p:cNvPr id="103427" name="Rectangle 2">
            <a:extLst>
              <a:ext uri="{FF2B5EF4-FFF2-40B4-BE49-F238E27FC236}">
                <a16:creationId xmlns:a16="http://schemas.microsoft.com/office/drawing/2014/main" id="{769A4C87-086B-4CCF-8AD0-638C7DE825A1}"/>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05507C31-F58D-4FDF-BFE8-B77673225385}"/>
              </a:ext>
            </a:extLst>
          </p:cNvPr>
          <p:cNvSpPr>
            <a:spLocks noGrp="1" noChangeArrowheads="1"/>
          </p:cNvSpPr>
          <p:nvPr>
            <p:ph type="body" idx="1"/>
          </p:nvPr>
        </p:nvSpPr>
        <p:spPr>
          <a:noFill/>
        </p:spPr>
        <p:txBody>
          <a:bodyPr/>
          <a:lstStyle/>
          <a:p>
            <a:r>
              <a:rPr lang="en-US" altLang="en-US">
                <a:latin typeface="Times New Roman" panose="02020603050405020304" pitchFamily="18" charset="0"/>
              </a:rPr>
              <a:t>Stallings DCC8e</a:t>
            </a:r>
            <a:r>
              <a:rPr lang="en-US" altLang="en-US">
                <a:latin typeface="Times" panose="02020603050405020304" pitchFamily="18" charset="0"/>
              </a:rPr>
              <a:t> Figure 4.6 depicts in a general way two common configurations for satellite communication. In the second, the satellite provides communications between one ground-based transmitter and a number of ground-based receivers.</a:t>
            </a:r>
          </a:p>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725A6B20-CDE0-462F-BC75-1467289AB429}"/>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E5EE16B-26D8-44A4-A852-AF3E6E32A15D}" type="slidenum">
              <a:rPr lang="en-US" altLang="en-US" sz="1200"/>
              <a:pPr/>
              <a:t>33</a:t>
            </a:fld>
            <a:endParaRPr lang="en-US" altLang="en-US" sz="1200"/>
          </a:p>
        </p:txBody>
      </p:sp>
      <p:sp>
        <p:nvSpPr>
          <p:cNvPr id="104451" name="Rectangle 2">
            <a:extLst>
              <a:ext uri="{FF2B5EF4-FFF2-40B4-BE49-F238E27FC236}">
                <a16:creationId xmlns:a16="http://schemas.microsoft.com/office/drawing/2014/main" id="{54AD49B7-425B-46CB-83AA-9090011C363A}"/>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915FD7AE-BA9C-4AC6-B8FB-D0A5246C0A66}"/>
              </a:ext>
            </a:extLst>
          </p:cNvPr>
          <p:cNvSpPr>
            <a:spLocks noGrp="1" noChangeArrowheads="1"/>
          </p:cNvSpPr>
          <p:nvPr>
            <p:ph type="body" idx="1"/>
          </p:nvPr>
        </p:nvSpPr>
        <p:spPr>
          <a:noFill/>
        </p:spPr>
        <p:txBody>
          <a:bodyPr/>
          <a:lstStyle/>
          <a:p>
            <a:r>
              <a:rPr lang="en-US" altLang="en-US">
                <a:latin typeface="Times" panose="02020603050405020304" pitchFamily="18" charset="0"/>
              </a:rPr>
              <a:t>A signal radiated from an antenna travels along one of three routes: ground wave, sky wave, or line of sight (LOS), as shown in </a:t>
            </a:r>
            <a:r>
              <a:rPr lang="en-US" altLang="en-US">
                <a:latin typeface="Times New Roman" panose="02020603050405020304" pitchFamily="18" charset="0"/>
              </a:rPr>
              <a:t>Stallings DCC8e</a:t>
            </a:r>
            <a:r>
              <a:rPr lang="en-US" altLang="en-US">
                <a:latin typeface="Times" panose="02020603050405020304" pitchFamily="18" charset="0"/>
              </a:rPr>
              <a:t> Figure 4.8.</a:t>
            </a:r>
          </a:p>
          <a:p>
            <a:r>
              <a:rPr lang="en-US" altLang="en-US">
                <a:latin typeface="Times" panose="02020603050405020304" pitchFamily="18" charset="0"/>
              </a:rPr>
              <a:t>	Ground wave propagation more or less follows the contour of the earth and can propagate considerable distances, well over the visual horizon. This effect is found in frequencies up to about 2 MHz. Several factors account for the tendency of electromagnetic wave in this frequency band to follow the earth's curvature. One factor is that the electromagnetic wave induces a current in the earth's surface, the result of which is to slow the wavefront near the earth, causing the wavefront to tilt downward and hence follow the earth's curvature. Another factor is diffraction, which is a phenomenon having to do with the behavior of electromagnetic waves in the presence of obstacles. Electromagnetic waves in this frequency range are scattered by the atmosphere in such a way that they do not penetrate the upper atmosphere. The best-known example of ground wave communication is AM radio.</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9030CC16-E29D-44C2-9E74-B92BD411E044}"/>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6AF336B-0E01-40F5-85F7-86F5133D7942}" type="slidenum">
              <a:rPr lang="en-US" altLang="en-US" sz="1200"/>
              <a:pPr/>
              <a:t>34</a:t>
            </a:fld>
            <a:endParaRPr lang="en-US" altLang="en-US" sz="1200"/>
          </a:p>
        </p:txBody>
      </p:sp>
      <p:sp>
        <p:nvSpPr>
          <p:cNvPr id="105475" name="Rectangle 2">
            <a:extLst>
              <a:ext uri="{FF2B5EF4-FFF2-40B4-BE49-F238E27FC236}">
                <a16:creationId xmlns:a16="http://schemas.microsoft.com/office/drawing/2014/main" id="{A3A8B8B7-5D38-4884-B8C1-148908A077FC}"/>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9AE3BCD0-6C46-419D-9645-749BF06B7EC5}"/>
              </a:ext>
            </a:extLst>
          </p:cNvPr>
          <p:cNvSpPr>
            <a:spLocks noGrp="1" noChangeArrowheads="1"/>
          </p:cNvSpPr>
          <p:nvPr>
            <p:ph type="body" idx="1"/>
          </p:nvPr>
        </p:nvSpPr>
        <p:spPr>
          <a:noFill/>
        </p:spPr>
        <p:txBody>
          <a:bodyPr/>
          <a:lstStyle/>
          <a:p>
            <a:r>
              <a:rPr lang="en-US" altLang="en-US">
                <a:latin typeface="Times" panose="02020603050405020304" pitchFamily="18" charset="0"/>
              </a:rPr>
              <a:t>Sky wave propagation is used for amateur radio, CB radio, and international broadcasts such as BBC and Voice of America. With sky wave propagation, a signal from an earth-based antenna is reflected from the ionized layer of the upper atmosphere (ionosphere) back down to earth. Although it appears the wave is reflected from the ionosphere as if the ionosphere were a hard reflecting surface, the effect is in fact caused by refraction. Refraction is described subsequently. A sky wave signal can travel through a number of hops, bouncing back and forth between the ionosphere and the earth's surface, as shown in </a:t>
            </a:r>
            <a:r>
              <a:rPr lang="en-US" altLang="en-US">
                <a:latin typeface="Times New Roman" panose="02020603050405020304" pitchFamily="18" charset="0"/>
              </a:rPr>
              <a:t>Stallings DCC8e</a:t>
            </a:r>
            <a:r>
              <a:rPr lang="en-US" altLang="en-US">
                <a:latin typeface="Times" panose="02020603050405020304" pitchFamily="18" charset="0"/>
              </a:rPr>
              <a:t> Figure 4.8b. With this propagation mode, a signal can be picked up thousands of kilometers from the transmitter.</a:t>
            </a:r>
          </a:p>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1E0743A8-CAD7-44C8-868B-816C2CEFC236}"/>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719D787-A39B-4565-B471-6A958A59A724}" type="slidenum">
              <a:rPr lang="en-US" altLang="en-US" sz="1200"/>
              <a:pPr/>
              <a:t>35</a:t>
            </a:fld>
            <a:endParaRPr lang="en-US" altLang="en-US" sz="1200"/>
          </a:p>
        </p:txBody>
      </p:sp>
      <p:sp>
        <p:nvSpPr>
          <p:cNvPr id="106499" name="Rectangle 2">
            <a:extLst>
              <a:ext uri="{FF2B5EF4-FFF2-40B4-BE49-F238E27FC236}">
                <a16:creationId xmlns:a16="http://schemas.microsoft.com/office/drawing/2014/main" id="{CC6DF5E4-EA72-4BD0-8E60-348F56DD6D33}"/>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1B4D2827-BE54-4B62-B1F4-E2CEBB26E67F}"/>
              </a:ext>
            </a:extLst>
          </p:cNvPr>
          <p:cNvSpPr>
            <a:spLocks noGrp="1" noChangeArrowheads="1"/>
          </p:cNvSpPr>
          <p:nvPr>
            <p:ph type="body" idx="1"/>
          </p:nvPr>
        </p:nvSpPr>
        <p:spPr>
          <a:noFill/>
        </p:spPr>
        <p:txBody>
          <a:bodyPr/>
          <a:lstStyle/>
          <a:p>
            <a:r>
              <a:rPr lang="en-US" altLang="en-US">
                <a:latin typeface="Times" panose="02020603050405020304" pitchFamily="18" charset="0"/>
              </a:rPr>
              <a:t>Above 30 MHz, neither ground wave nor sky wave propagation modes operate, and communication must be by line of sight (</a:t>
            </a:r>
            <a:r>
              <a:rPr lang="en-US" altLang="en-US">
                <a:latin typeface="Times New Roman" panose="02020603050405020304" pitchFamily="18" charset="0"/>
              </a:rPr>
              <a:t>Stallings DCC8e</a:t>
            </a:r>
            <a:r>
              <a:rPr lang="en-US" altLang="en-US">
                <a:latin typeface="Times" panose="02020603050405020304" pitchFamily="18" charset="0"/>
              </a:rPr>
              <a:t> Figure 4.8c). For satellite communication, a signal above 30 MHz is not reflected by the ionosphere and therefore a signal can be transmitted between an earth station and a satellite overhead that is not beyond the horizon. For ground-based communication, the transmitting and receiving antennas must be within an </a:t>
            </a:r>
            <a:r>
              <a:rPr lang="en-US" altLang="en-US" i="1">
                <a:latin typeface="Times" panose="02020603050405020304" pitchFamily="18" charset="0"/>
              </a:rPr>
              <a:t>effective</a:t>
            </a:r>
            <a:r>
              <a:rPr lang="en-US" altLang="en-US">
                <a:latin typeface="Times" panose="02020603050405020304" pitchFamily="18" charset="0"/>
              </a:rPr>
              <a:t> line of sight of each other. The term </a:t>
            </a:r>
            <a:r>
              <a:rPr lang="en-US" altLang="en-US" i="1">
                <a:latin typeface="Times" panose="02020603050405020304" pitchFamily="18" charset="0"/>
              </a:rPr>
              <a:t>effective</a:t>
            </a:r>
            <a:r>
              <a:rPr lang="en-US" altLang="en-US">
                <a:latin typeface="Times" panose="02020603050405020304" pitchFamily="18" charset="0"/>
              </a:rPr>
              <a:t> is used because microwaves are bent or refracted by the atmosphere. The amount and even the direction of the bend depends on conditions, but generally microwaves are bent with the curvature of the earth and will therefore propagate farther than the optical line of sight. In this book, we are almost exclusively concerned with LOS communications.</a:t>
            </a:r>
          </a:p>
          <a:p>
            <a:endParaRPr lang="en-US" altLang="en-US">
              <a:latin typeface="Times"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52D3104C-D6D8-4EFB-9397-071A2036D39E}"/>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31F4D48-5A03-48A9-8139-6A052C1B282D}" type="slidenum">
              <a:rPr lang="en-US" altLang="en-US" sz="1200"/>
              <a:pPr/>
              <a:t>36</a:t>
            </a:fld>
            <a:endParaRPr lang="en-US" altLang="en-US" sz="1200"/>
          </a:p>
        </p:txBody>
      </p:sp>
      <p:sp>
        <p:nvSpPr>
          <p:cNvPr id="107523" name="Rectangle 2">
            <a:extLst>
              <a:ext uri="{FF2B5EF4-FFF2-40B4-BE49-F238E27FC236}">
                <a16:creationId xmlns:a16="http://schemas.microsoft.com/office/drawing/2014/main" id="{2FADC955-4A2C-4B16-8FDD-B4E034A8B9B9}"/>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1F5AF7AD-1A41-4881-A707-A9EB4A164025}"/>
              </a:ext>
            </a:extLst>
          </p:cNvPr>
          <p:cNvSpPr>
            <a:spLocks noGrp="1" noChangeArrowheads="1"/>
          </p:cNvSpPr>
          <p:nvPr>
            <p:ph type="body" idx="1"/>
          </p:nvPr>
        </p:nvSpPr>
        <p:spPr>
          <a:noFill/>
        </p:spPr>
        <p:txBody>
          <a:bodyPr/>
          <a:lstStyle/>
          <a:p>
            <a:r>
              <a:rPr lang="en-US" altLang="en-US" b="1">
                <a:latin typeface="Times" panose="02020603050405020304" pitchFamily="18" charset="0"/>
              </a:rPr>
              <a:t>Radio</a:t>
            </a:r>
            <a:r>
              <a:rPr lang="en-US" altLang="en-US">
                <a:latin typeface="Times" panose="02020603050405020304" pitchFamily="18" charset="0"/>
              </a:rPr>
              <a:t> is a general term used to encompass frequencies in the range of 3 kHz to 300 GHz. We are using the informal term </a:t>
            </a:r>
            <a:r>
              <a:rPr lang="en-US" altLang="en-US" b="1">
                <a:latin typeface="Times" panose="02020603050405020304" pitchFamily="18" charset="0"/>
              </a:rPr>
              <a:t>broadcast radio</a:t>
            </a:r>
            <a:r>
              <a:rPr lang="en-US" altLang="en-US">
                <a:latin typeface="Times" panose="02020603050405020304" pitchFamily="18" charset="0"/>
              </a:rPr>
              <a:t> to cover the VHF and part of the UHF band: 30 MHz to 1 GHz. This range covers FM radio and UHF and VHF television. This range is also used for a number of data networking applications. The principal difference between broadcast radio and microwave is that the former is omnidirectional and the latter is directional. Thus broadcast radio does not require dish-shaped antennas, and the antennas need not be rigidly mounted to a precise alignment.</a:t>
            </a:r>
          </a:p>
          <a:p>
            <a:r>
              <a:rPr lang="en-US" altLang="en-US">
                <a:latin typeface="Times" panose="02020603050405020304" pitchFamily="18" charset="0"/>
              </a:rPr>
              <a:t>	The range 30 MHz to 1 GHz is an effective one for broadcast communications. Unlike the case for lower-frequency electromagnetic waves, the ionosphere is transparent to radio waves above 30 MHz. Thus transmission is limited  to the line of sight, and distant transmitters will not interfere with each other due to reflection from the atmosphere. Unlike the higher frequencies of the microwave region, broadcast radio waves are less sensitive to attenuation from rainfall. A prime source of impairment for broadcast radio waves is multipath interference. Reflection from land, water, and natural or human-made objects can create multiple paths between antennas, eg ghosting on TV pictures.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B6EE190A-AA81-423D-81E4-AF384A8022F1}"/>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785EC6E-F16B-4BAE-80E1-231A154ADC1E}" type="slidenum">
              <a:rPr lang="en-US" altLang="en-US" sz="1200"/>
              <a:pPr/>
              <a:t>37</a:t>
            </a:fld>
            <a:endParaRPr lang="en-US" altLang="en-US" sz="1200"/>
          </a:p>
        </p:txBody>
      </p:sp>
      <p:sp>
        <p:nvSpPr>
          <p:cNvPr id="108547" name="Rectangle 2">
            <a:extLst>
              <a:ext uri="{FF2B5EF4-FFF2-40B4-BE49-F238E27FC236}">
                <a16:creationId xmlns:a16="http://schemas.microsoft.com/office/drawing/2014/main" id="{FB643636-DF3F-4DDF-989D-7959ECB2A66B}"/>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F8A6AE2A-3C10-4671-B172-137154FAA2CE}"/>
              </a:ext>
            </a:extLst>
          </p:cNvPr>
          <p:cNvSpPr>
            <a:spLocks noGrp="1" noChangeArrowheads="1"/>
          </p:cNvSpPr>
          <p:nvPr>
            <p:ph type="body" idx="1"/>
          </p:nvPr>
        </p:nvSpPr>
        <p:spPr>
          <a:noFill/>
        </p:spPr>
        <p:txBody>
          <a:bodyPr/>
          <a:lstStyle/>
          <a:p>
            <a:r>
              <a:rPr lang="en-US" altLang="en-US">
                <a:latin typeface="Times" panose="02020603050405020304" pitchFamily="18" charset="0"/>
              </a:rPr>
              <a:t>Infrared communications is achieved using transmitters/receivers (transceivers) that modulate noncoherent infrared light. Transceivers must be within the line of sight of each other either directly or via reflection from a light-colored surface such as the ceiling of a room.</a:t>
            </a:r>
          </a:p>
          <a:p>
            <a:r>
              <a:rPr lang="en-US" altLang="en-US">
                <a:latin typeface="Times" panose="02020603050405020304" pitchFamily="18" charset="0"/>
              </a:rPr>
              <a:t>	One important difference between infrared and microwave transmission is that the former does not penetrate walls. Thus the security and interference problems encountered in microwave systems are not present. Furthermore, there is no frequency allocation issue with infrared, because no licensing is required.</a:t>
            </a:r>
          </a:p>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29218B4A-F93B-4B2E-A493-365A3F6EEE60}"/>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8AC122E-9856-4F1E-9011-E673FA6F9A1C}" type="slidenum">
              <a:rPr lang="en-US" altLang="en-US" sz="1200"/>
              <a:pPr/>
              <a:t>9</a:t>
            </a:fld>
            <a:endParaRPr lang="en-US" altLang="en-US" sz="1200"/>
          </a:p>
        </p:txBody>
      </p:sp>
      <p:sp>
        <p:nvSpPr>
          <p:cNvPr id="90115" name="Rectangle 2">
            <a:extLst>
              <a:ext uri="{FF2B5EF4-FFF2-40B4-BE49-F238E27FC236}">
                <a16:creationId xmlns:a16="http://schemas.microsoft.com/office/drawing/2014/main" id="{17E26F39-13C1-4D65-80D0-916A191E1665}"/>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C14E0BE5-21CB-4EFF-9F40-74BAD326A052}"/>
              </a:ext>
            </a:extLst>
          </p:cNvPr>
          <p:cNvSpPr>
            <a:spLocks noGrp="1" noChangeArrowheads="1"/>
          </p:cNvSpPr>
          <p:nvPr>
            <p:ph type="body" idx="1"/>
          </p:nvPr>
        </p:nvSpPr>
        <p:spPr>
          <a:noFill/>
        </p:spPr>
        <p:txBody>
          <a:bodyPr/>
          <a:lstStyle/>
          <a:p>
            <a:r>
              <a:rPr lang="en-US" altLang="en-US">
                <a:latin typeface="Times" panose="02020603050405020304" pitchFamily="18" charset="0"/>
              </a:rPr>
              <a:t>Coaxial cable is used to transmit both analog and digital signals. It has frequency characteristics that are superior to those of twisted pair and can hence be used effectively at higher frequencies and data rates. Because of its shielded, concentric construction, coaxial cable is much less susceptible to interference and crosstalk than twisted pair. The principal constraints on performance are attenuation, thermal noise, and intermodulation noise. The latter is present only when several channels (FDM) or frequency bands are in use on the cable.</a:t>
            </a:r>
          </a:p>
          <a:p>
            <a:r>
              <a:rPr lang="en-US" altLang="en-US">
                <a:latin typeface="Times" panose="02020603050405020304" pitchFamily="18" charset="0"/>
              </a:rPr>
              <a:t>	For long-distance transmission of analog signals, amplifiers are needed every few kilometers, with closer spacing required if higher frequencies are used. The usable spectrum for analog signaling extends to about 500 MHz. For digital signaling, repeaters are needed every kilometer or so, with closer spacing needed for higher data rates.</a:t>
            </a:r>
          </a:p>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42E8C2DD-EE53-4E0D-920B-A83997F68D0B}"/>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786CE0B-BFB1-4EEF-9D92-6E816279B3E7}" type="slidenum">
              <a:rPr lang="en-US" altLang="en-US" sz="1200"/>
              <a:pPr/>
              <a:t>38</a:t>
            </a:fld>
            <a:endParaRPr lang="en-US" altLang="en-US" sz="1200"/>
          </a:p>
        </p:txBody>
      </p:sp>
      <p:sp>
        <p:nvSpPr>
          <p:cNvPr id="109571" name="Rectangle 2">
            <a:extLst>
              <a:ext uri="{FF2B5EF4-FFF2-40B4-BE49-F238E27FC236}">
                <a16:creationId xmlns:a16="http://schemas.microsoft.com/office/drawing/2014/main" id="{A959DE9F-4BD9-417D-9936-F8E50F4AE38D}"/>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17DFF44B-8D71-4D83-87D8-CABEC28F2519}"/>
              </a:ext>
            </a:extLst>
          </p:cNvPr>
          <p:cNvSpPr>
            <a:spLocks noGrp="1" noChangeArrowheads="1"/>
          </p:cNvSpPr>
          <p:nvPr>
            <p:ph type="body" idx="1"/>
          </p:nvPr>
        </p:nvSpPr>
        <p:spPr>
          <a:noFill/>
        </p:spPr>
        <p:txBody>
          <a:bodyPr/>
          <a:lstStyle/>
          <a:p>
            <a:r>
              <a:rPr lang="en-US" altLang="en-US">
                <a:latin typeface="Times" panose="02020603050405020304" pitchFamily="18" charset="0"/>
              </a:rPr>
              <a:t>Before proceeding, a brief discussion of refraction is warranted. Refraction occurs because the velocity of an electromagnetic wave is a function of the density of the medium through which it travels. In a vacuum, an electromagnetic wave (such as light or a radio wave) travels at approximately 3 </a:t>
            </a:r>
            <a:r>
              <a:rPr lang="en-US" altLang="en-US">
                <a:latin typeface="Times" panose="02020603050405020304" pitchFamily="18" charset="0"/>
                <a:sym typeface="Symbol" panose="05050102010706020507" pitchFamily="18" charset="2"/>
              </a:rPr>
              <a:t></a:t>
            </a:r>
            <a:r>
              <a:rPr lang="en-US" altLang="en-US">
                <a:latin typeface="Times" panose="02020603050405020304" pitchFamily="18" charset="0"/>
              </a:rPr>
              <a:t> 10</a:t>
            </a:r>
            <a:r>
              <a:rPr lang="en-US" altLang="en-US" baseline="30000">
                <a:latin typeface="Times" panose="02020603050405020304" pitchFamily="18" charset="0"/>
              </a:rPr>
              <a:t>8</a:t>
            </a:r>
            <a:r>
              <a:rPr lang="en-US" altLang="en-US">
                <a:latin typeface="Times" panose="02020603050405020304" pitchFamily="18" charset="0"/>
              </a:rPr>
              <a:t> m/s, the constant c. In air, water, glass, and other transparent or partially transparent media, electromagnetic waves travel at speeds less than c.</a:t>
            </a:r>
          </a:p>
          <a:p>
            <a:r>
              <a:rPr lang="en-US" altLang="en-US">
                <a:latin typeface="Times" panose="02020603050405020304" pitchFamily="18" charset="0"/>
              </a:rPr>
              <a:t>	When an electromagnetic wave moves from a medium of one density to a medium of another density, its speed changes. The effect is to cause a one-time bending of the direction of the wave at the boundary between the two media. </a:t>
            </a:r>
          </a:p>
          <a:p>
            <a:r>
              <a:rPr lang="en-US" altLang="en-US">
                <a:latin typeface="Times" panose="02020603050405020304" pitchFamily="18" charset="0"/>
              </a:rPr>
              <a:t>	The </a:t>
            </a:r>
            <a:r>
              <a:rPr lang="en-US" altLang="en-US" b="1">
                <a:latin typeface="Times" panose="02020603050405020304" pitchFamily="18" charset="0"/>
              </a:rPr>
              <a:t>index of refraction</a:t>
            </a:r>
            <a:r>
              <a:rPr lang="en-US" altLang="en-US">
                <a:latin typeface="Times" panose="02020603050405020304" pitchFamily="18" charset="0"/>
              </a:rPr>
              <a:t>, or </a:t>
            </a:r>
            <a:r>
              <a:rPr lang="en-US" altLang="en-US" b="1">
                <a:latin typeface="Times" panose="02020603050405020304" pitchFamily="18" charset="0"/>
              </a:rPr>
              <a:t>refractive index</a:t>
            </a:r>
            <a:r>
              <a:rPr lang="en-US" altLang="en-US">
                <a:latin typeface="Times" panose="02020603050405020304" pitchFamily="18" charset="0"/>
              </a:rPr>
              <a:t>, of one medium relative to another is the sine of the angle of incidence divided by the sine of the angle of refraction. The index of refraction is also equal to the ratio of the respective velocities in the two media. The absolute index of refraction of a medium is calculated in comparison with that of a vacuum. Refractive index varies with wavelength, so that refractive effects differ for signals with different wavelengths.</a:t>
            </a:r>
          </a:p>
          <a:p>
            <a:r>
              <a:rPr lang="en-US" altLang="en-US">
                <a:latin typeface="Times" panose="02020603050405020304" pitchFamily="18" charset="0"/>
              </a:rPr>
              <a:t>	Although an abrupt, one-time change in direction occurs as a signal moves from one medium to another, a continuous, gradual bending of a signal will occur if it is moving through a medium in which the index of refraction gradually changes. Under normal propagation conditions, the refractive index of the atmosphere decreases with height so that radio waves travel more slowly near the ground than at higher altitudes. The result is a slight bending of the radio waves toward the earth, which causes a difference between the optical and radio horizons fpr LOS transmissions.</a:t>
            </a:r>
          </a:p>
          <a:p>
            <a:endParaRPr lang="en-US" altLang="en-US">
              <a:latin typeface="Times"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06D7C849-2F08-4EE2-9D2E-67A3C1BD3F0C}"/>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089CF4A-D998-45C8-93EC-94C6F6D21423}" type="slidenum">
              <a:rPr lang="en-US" altLang="en-US" sz="1200"/>
              <a:pPr/>
              <a:t>39</a:t>
            </a:fld>
            <a:endParaRPr lang="en-US" altLang="en-US" sz="1200"/>
          </a:p>
        </p:txBody>
      </p:sp>
      <p:sp>
        <p:nvSpPr>
          <p:cNvPr id="110595" name="Rectangle 2">
            <a:extLst>
              <a:ext uri="{FF2B5EF4-FFF2-40B4-BE49-F238E27FC236}">
                <a16:creationId xmlns:a16="http://schemas.microsoft.com/office/drawing/2014/main" id="{5F080525-2B43-4ACC-801C-1C9C90E5D026}"/>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DAAA20D6-0697-45FA-B136-2407681E528E}"/>
              </a:ext>
            </a:extLst>
          </p:cNvPr>
          <p:cNvSpPr>
            <a:spLocks noGrp="1" noChangeArrowheads="1"/>
          </p:cNvSpPr>
          <p:nvPr>
            <p:ph type="body" idx="1"/>
          </p:nvPr>
        </p:nvSpPr>
        <p:spPr>
          <a:noFill/>
        </p:spPr>
        <p:txBody>
          <a:bodyPr/>
          <a:lstStyle/>
          <a:p>
            <a:r>
              <a:rPr lang="en-US" altLang="en-US">
                <a:latin typeface="Times New Roman" panose="02020603050405020304" pitchFamily="18" charset="0"/>
              </a:rPr>
              <a:t>Stallings DCC8e</a:t>
            </a:r>
            <a:r>
              <a:rPr lang="en-US" altLang="en-US">
                <a:latin typeface="Times" panose="02020603050405020304" pitchFamily="18" charset="0"/>
              </a:rPr>
              <a:t> section 3.3 discussed various transmission impairments common to both guided and wireless transmission. In this section, we extend the discussion to examine some impairments specific to wireless line-of-sight transmission.</a:t>
            </a:r>
          </a:p>
          <a:p>
            <a:r>
              <a:rPr lang="en-US" altLang="en-US">
                <a:latin typeface="Times" panose="02020603050405020304" pitchFamily="18" charset="0"/>
              </a:rPr>
              <a:t>	</a:t>
            </a:r>
            <a:r>
              <a:rPr lang="en-US" altLang="en-US">
                <a:solidFill>
                  <a:srgbClr val="000000"/>
                </a:solidFill>
                <a:latin typeface="Times" panose="02020603050405020304" pitchFamily="18" charset="0"/>
              </a:rPr>
              <a:t>For any type of wireless communication the signal disperses with distance. Therefore, an antenna with a fixed area will receive less signal power the farther it is from the transmitting antenna. For satellite communication this is the primary mode of signal loss. Even if no other sources of attenuation or impairment are assumed, a transmitted signal attenuates over distance because the signal is being spread over a larger and larger area. This form of attenuation is known as </a:t>
            </a:r>
            <a:r>
              <a:rPr lang="en-US" altLang="en-US" b="1">
                <a:solidFill>
                  <a:srgbClr val="000000"/>
                </a:solidFill>
                <a:latin typeface="Times" panose="02020603050405020304" pitchFamily="18" charset="0"/>
              </a:rPr>
              <a:t>free space loss.</a:t>
            </a:r>
          </a:p>
          <a:p>
            <a:r>
              <a:rPr lang="en-US" altLang="en-US" b="1">
                <a:solidFill>
                  <a:srgbClr val="000000"/>
                </a:solidFill>
                <a:latin typeface="Times" panose="02020603050405020304" pitchFamily="18" charset="0"/>
              </a:rPr>
              <a:t>	</a:t>
            </a:r>
            <a:r>
              <a:rPr lang="en-US" altLang="en-US">
                <a:latin typeface="Times" panose="02020603050405020304" pitchFamily="18" charset="0"/>
              </a:rPr>
              <a:t>An additional loss between the transmitting and receiving antennas is atmospheric absorption. Water vapor and oxygen contribute most to attenuation. A peak attenuation occurs in the vicinity of 22 GHz due to water vapor. At frequencies below 15 GHz, the attenuation is less. The presence of oxygen results in an absorption peak in the vicinity of 60 GHz but contributes less at frequencies below 30 GHz. Rain and fog (suspended water droplets) cause scattering of radio waves that results in attenuation.</a:t>
            </a:r>
          </a:p>
          <a:p>
            <a:r>
              <a:rPr lang="en-US" altLang="en-US">
                <a:latin typeface="Times" panose="02020603050405020304" pitchFamily="18" charset="0"/>
              </a:rPr>
              <a:t>	</a:t>
            </a:r>
            <a:r>
              <a:rPr lang="en-US" altLang="en-US">
                <a:solidFill>
                  <a:srgbClr val="000000"/>
                </a:solidFill>
                <a:latin typeface="Times" panose="02020603050405020304" pitchFamily="18" charset="0"/>
              </a:rPr>
              <a:t>For some wireless systems, there are obstacles in abundance. The signal can be reflected by such obstacles so that multiple copies of the signal with varying delays can be received, resulting in multipath interference. Depending on the differences in the path lengths of the direct and reflected waves, the composite signal can be either larger or smaller than the direct signal.</a:t>
            </a:r>
          </a:p>
          <a:p>
            <a:r>
              <a:rPr lang="en-US" altLang="en-US">
                <a:solidFill>
                  <a:srgbClr val="000000"/>
                </a:solidFill>
                <a:latin typeface="Times" panose="02020603050405020304" pitchFamily="18" charset="0"/>
              </a:rPr>
              <a:t>	Radio waves are refracted (or bent) when they propagate through the atmosphere. Normally, the speed of the signal increases with altitude, causing radio waves to bend downward. However, on occasion, weather conditions may lead to variations in speed with height that differ significantly from the typical variations. This may result in a situation in which only a fraction or no part of the line-of-sight wave reaches the receiving antenna.</a:t>
            </a:r>
          </a:p>
          <a:p>
            <a:endParaRPr lang="en-US" altLang="en-US">
              <a:solidFill>
                <a:srgbClr val="000000"/>
              </a:solidFill>
              <a:latin typeface="Times"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B9F16DCA-3E6E-4E2A-BE55-714ED01B8AB8}"/>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FEDB08F-E7AC-448F-BA7E-A1D1F1DFAB89}" type="slidenum">
              <a:rPr lang="en-US" altLang="en-US" sz="1200"/>
              <a:pPr/>
              <a:t>11</a:t>
            </a:fld>
            <a:endParaRPr lang="en-US" altLang="en-US" sz="1200"/>
          </a:p>
        </p:txBody>
      </p:sp>
      <p:sp>
        <p:nvSpPr>
          <p:cNvPr id="91139" name="Rectangle 2">
            <a:extLst>
              <a:ext uri="{FF2B5EF4-FFF2-40B4-BE49-F238E27FC236}">
                <a16:creationId xmlns:a16="http://schemas.microsoft.com/office/drawing/2014/main" id="{F44A5C63-5D3C-4931-A0DC-73DA8D001AD5}"/>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AA63E014-9041-4BAB-B25F-46A9068BB019}"/>
              </a:ext>
            </a:extLst>
          </p:cNvPr>
          <p:cNvSpPr>
            <a:spLocks noGrp="1" noChangeArrowheads="1"/>
          </p:cNvSpPr>
          <p:nvPr>
            <p:ph type="body" idx="1"/>
          </p:nvPr>
        </p:nvSpPr>
        <p:spPr>
          <a:noFill/>
        </p:spPr>
        <p:txBody>
          <a:bodyPr/>
          <a:lstStyle/>
          <a:p>
            <a:r>
              <a:rPr lang="en-US" altLang="en-US">
                <a:latin typeface="Times" panose="02020603050405020304" pitchFamily="18" charset="0"/>
              </a:rPr>
              <a:t>An optical fiber is a thin (2 to 125 µm), flexible medium capable of guiding an optical ray. Various glasses and plastics can be used to make optical fibers. An optical fiber cable has a cylindrical shape and consists of three concentric sections: the core, the cladding, and the jacket (</a:t>
            </a:r>
            <a:r>
              <a:rPr lang="en-US" altLang="en-US">
                <a:latin typeface="Times New Roman" panose="02020603050405020304" pitchFamily="18" charset="0"/>
              </a:rPr>
              <a:t>Stallings DCC8e </a:t>
            </a:r>
            <a:r>
              <a:rPr lang="en-US" altLang="en-US">
                <a:latin typeface="Times" panose="02020603050405020304" pitchFamily="18" charset="0"/>
              </a:rPr>
              <a:t>Figure 4.2c). The </a:t>
            </a:r>
            <a:r>
              <a:rPr lang="en-US" altLang="en-US" b="1">
                <a:latin typeface="Times" panose="02020603050405020304" pitchFamily="18" charset="0"/>
              </a:rPr>
              <a:t>core</a:t>
            </a:r>
            <a:r>
              <a:rPr lang="en-US" altLang="en-US">
                <a:latin typeface="Times" panose="02020603050405020304" pitchFamily="18" charset="0"/>
              </a:rPr>
              <a:t> is the innermost section and consists of one or more very thin strands, or fibers, made of glass or plastic; the core has a diameter in the range of 8 to 50 µm. Each fiber is surrounded by its own </a:t>
            </a:r>
            <a:r>
              <a:rPr lang="en-US" altLang="en-US" b="1">
                <a:latin typeface="Times" panose="02020603050405020304" pitchFamily="18" charset="0"/>
              </a:rPr>
              <a:t>cladding</a:t>
            </a:r>
            <a:r>
              <a:rPr lang="en-US" altLang="en-US">
                <a:latin typeface="Times" panose="02020603050405020304" pitchFamily="18" charset="0"/>
              </a:rPr>
              <a:t>, a glass or plastic coating that has optical properties different from those of the core and a diameter of 125 µm. The interface between the core and cladding acts as a reflector to confine light that would otherwise escape the core. The outermost layer, surrounding one or a bundle of cladded fibers, is the </a:t>
            </a:r>
            <a:r>
              <a:rPr lang="en-US" altLang="en-US" b="1">
                <a:latin typeface="Times" panose="02020603050405020304" pitchFamily="18" charset="0"/>
              </a:rPr>
              <a:t>jacket</a:t>
            </a:r>
            <a:r>
              <a:rPr lang="en-US" altLang="en-US">
                <a:latin typeface="Times" panose="02020603050405020304" pitchFamily="18" charset="0"/>
              </a:rPr>
              <a:t>. The jacket is composed of plastic and other material layered to protect against moisture, abrasion, crushing, and other environmental dangers.</a:t>
            </a:r>
          </a:p>
          <a:p>
            <a:r>
              <a:rPr lang="en-US" altLang="en-US">
                <a:latin typeface="Times" panose="02020603050405020304" pitchFamily="18" charset="0"/>
              </a:rPr>
              <a:t>	Optical fiber already enjoys considerable use in long-distance telecommunications, and its use in military applications is growing. The continuing improvements in performance and decline in prices, together with the inherent advantages of optical fiber, have made it increasingly attractive for local area networking. Five basic categories of application have become important for optical fiber: Long-haul trunks, Metropolitan trunks, Rural exchange trunks, Subscriber loops &amp; Local area networks.</a:t>
            </a:r>
          </a:p>
          <a:p>
            <a:endParaRPr lang="en-US" altLang="en-US">
              <a:latin typeface="Times"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91F27E63-EC68-4630-9B53-432CD53E0BC5}"/>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DCAF909-0363-4F46-B9B5-832DFEB85747}" type="slidenum">
              <a:rPr lang="en-US" altLang="en-US" sz="1200"/>
              <a:pPr/>
              <a:t>12</a:t>
            </a:fld>
            <a:endParaRPr lang="en-US" altLang="en-US" sz="1200"/>
          </a:p>
        </p:txBody>
      </p:sp>
      <p:sp>
        <p:nvSpPr>
          <p:cNvPr id="92163" name="Rectangle 2">
            <a:extLst>
              <a:ext uri="{FF2B5EF4-FFF2-40B4-BE49-F238E27FC236}">
                <a16:creationId xmlns:a16="http://schemas.microsoft.com/office/drawing/2014/main" id="{A30F174D-C7FF-434A-80F5-D9FE803A8F8B}"/>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8265CCBD-04D7-445C-9D4D-37199669C3A6}"/>
              </a:ext>
            </a:extLst>
          </p:cNvPr>
          <p:cNvSpPr>
            <a:spLocks noGrp="1" noChangeArrowheads="1"/>
          </p:cNvSpPr>
          <p:nvPr>
            <p:ph type="body" idx="1"/>
          </p:nvPr>
        </p:nvSpPr>
        <p:spPr>
          <a:noFill/>
        </p:spPr>
        <p:txBody>
          <a:bodyPr/>
          <a:lstStyle/>
          <a:p>
            <a:r>
              <a:rPr lang="en-US" altLang="en-US">
                <a:latin typeface="Times" panose="02020603050405020304" pitchFamily="18" charset="0"/>
              </a:rPr>
              <a:t>The following characteristics distinguish optical fiber from twisted pair or coaxial cable:</a:t>
            </a:r>
          </a:p>
          <a:p>
            <a:r>
              <a:rPr lang="en-US" altLang="en-US">
                <a:latin typeface="Times" panose="02020603050405020304" pitchFamily="18" charset="0"/>
                <a:cs typeface="Times New Roman" panose="02020603050405020304" pitchFamily="18" charset="0"/>
              </a:rPr>
              <a:t>•	</a:t>
            </a:r>
            <a:r>
              <a:rPr lang="en-US" altLang="en-US" b="1">
                <a:latin typeface="Times" panose="02020603050405020304" pitchFamily="18" charset="0"/>
              </a:rPr>
              <a:t>Greater capacity:</a:t>
            </a:r>
            <a:r>
              <a:rPr lang="en-US" altLang="en-US">
                <a:latin typeface="Times" panose="02020603050405020304" pitchFamily="18" charset="0"/>
              </a:rPr>
              <a:t> The potential bandwidth, and hence data rate, of optical fiber is immense; data rates of hundreds of Gbps over tens of kilometers have been demonstrated. Compare this to the practical maximum of hundreds of Mbps over about 1 km for coaxial cable and just a few Mbps over 1 km or up to 100 Mbps to 10 Gbps over a few tens of meters for twisted pair.</a:t>
            </a:r>
          </a:p>
          <a:p>
            <a:r>
              <a:rPr lang="en-US" altLang="en-US">
                <a:latin typeface="Times" panose="02020603050405020304" pitchFamily="18" charset="0"/>
                <a:cs typeface="Times New Roman" panose="02020603050405020304" pitchFamily="18" charset="0"/>
              </a:rPr>
              <a:t>•	</a:t>
            </a:r>
            <a:r>
              <a:rPr lang="en-US" altLang="en-US" b="1">
                <a:latin typeface="Times" panose="02020603050405020304" pitchFamily="18" charset="0"/>
              </a:rPr>
              <a:t>Smaller size and lighter weight:</a:t>
            </a:r>
            <a:r>
              <a:rPr lang="en-US" altLang="en-US">
                <a:latin typeface="Times" panose="02020603050405020304" pitchFamily="18" charset="0"/>
              </a:rPr>
              <a:t> Optical fibers are considerably thinner than coaxial cable or bundled twisted-pair cable. For cramped conduits in buildings and underground along public rights-of-way, the advantage of small size is considerable. The corresponding reduction in weight reduces structural support requirements.</a:t>
            </a:r>
          </a:p>
          <a:p>
            <a:r>
              <a:rPr lang="en-US" altLang="en-US">
                <a:latin typeface="Times" panose="02020603050405020304" pitchFamily="18" charset="0"/>
                <a:cs typeface="Times New Roman" panose="02020603050405020304" pitchFamily="18" charset="0"/>
              </a:rPr>
              <a:t>•	</a:t>
            </a:r>
            <a:r>
              <a:rPr lang="en-US" altLang="en-US" b="1">
                <a:latin typeface="Times" panose="02020603050405020304" pitchFamily="18" charset="0"/>
              </a:rPr>
              <a:t>Lower attenuation:</a:t>
            </a:r>
            <a:r>
              <a:rPr lang="en-US" altLang="en-US">
                <a:latin typeface="Times" panose="02020603050405020304" pitchFamily="18" charset="0"/>
              </a:rPr>
              <a:t> Attenuation is significantly lower for optical fiber than for coaxial cable or twisted pair, and is constant over a wide range.</a:t>
            </a:r>
          </a:p>
          <a:p>
            <a:r>
              <a:rPr lang="en-US" altLang="en-US">
                <a:latin typeface="Times" panose="02020603050405020304" pitchFamily="18" charset="0"/>
                <a:cs typeface="Times New Roman" panose="02020603050405020304" pitchFamily="18" charset="0"/>
              </a:rPr>
              <a:t>•	</a:t>
            </a:r>
            <a:r>
              <a:rPr lang="en-US" altLang="en-US" b="1">
                <a:latin typeface="Times" panose="02020603050405020304" pitchFamily="18" charset="0"/>
              </a:rPr>
              <a:t>Electromagnetic isolation:</a:t>
            </a:r>
            <a:r>
              <a:rPr lang="en-US" altLang="en-US">
                <a:latin typeface="Times" panose="02020603050405020304" pitchFamily="18" charset="0"/>
              </a:rPr>
              <a:t> Optical fiber systems are not affected by external electromagnetic fields. Thus the  system is not vulnerable to interference, impulse noise, or crosstalk. By the same token, fibers do not radiate energy, so there is little interference with other equipment and there is a high degree of security from eavesdropping. In addition, fiber is inherently difficult to tap.</a:t>
            </a:r>
          </a:p>
          <a:p>
            <a:r>
              <a:rPr lang="en-US" altLang="en-US">
                <a:latin typeface="Times" panose="02020603050405020304" pitchFamily="18" charset="0"/>
                <a:cs typeface="Times New Roman" panose="02020603050405020304" pitchFamily="18" charset="0"/>
              </a:rPr>
              <a:t>•	</a:t>
            </a:r>
            <a:r>
              <a:rPr lang="en-US" altLang="en-US" b="1">
                <a:latin typeface="Times" panose="02020603050405020304" pitchFamily="18" charset="0"/>
              </a:rPr>
              <a:t>Greater repeater spacing:</a:t>
            </a:r>
            <a:r>
              <a:rPr lang="en-US" altLang="en-US">
                <a:latin typeface="Times" panose="02020603050405020304" pitchFamily="18" charset="0"/>
              </a:rPr>
              <a:t> Fewer repeaters mean lower cost and fewer sources of error. The performance of optical fiber systems from this point of view has been steadily improving. Repeater spacing in the tens of kilometers for optical fiber is common, and repeater spacings of hundreds of kilometers have been demonstrated.</a:t>
            </a:r>
          </a:p>
          <a:p>
            <a:endParaRPr lang="en-US" altLang="en-US">
              <a:latin typeface="Times"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31738CE5-342A-4940-B3C8-A7336848434D}"/>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E98FF1A-6185-475E-B596-5AD16A6EDB86}" type="slidenum">
              <a:rPr lang="en-US" altLang="en-US" sz="1200"/>
              <a:pPr/>
              <a:t>13</a:t>
            </a:fld>
            <a:endParaRPr lang="en-US" altLang="en-US" sz="1200"/>
          </a:p>
        </p:txBody>
      </p:sp>
      <p:sp>
        <p:nvSpPr>
          <p:cNvPr id="93187" name="Rectangle 2">
            <a:extLst>
              <a:ext uri="{FF2B5EF4-FFF2-40B4-BE49-F238E27FC236}">
                <a16:creationId xmlns:a16="http://schemas.microsoft.com/office/drawing/2014/main" id="{97BB642F-F100-448B-BBF1-E913FF681DEE}"/>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45341EF1-C83C-4255-8517-1662E54B8923}"/>
              </a:ext>
            </a:extLst>
          </p:cNvPr>
          <p:cNvSpPr>
            <a:spLocks noGrp="1" noChangeArrowheads="1"/>
          </p:cNvSpPr>
          <p:nvPr>
            <p:ph type="body" idx="1"/>
          </p:nvPr>
        </p:nvSpPr>
        <p:spPr>
          <a:noFill/>
        </p:spPr>
        <p:txBody>
          <a:bodyPr/>
          <a:lstStyle/>
          <a:p>
            <a:r>
              <a:rPr lang="en-US" altLang="en-US">
                <a:latin typeface="Times" panose="02020603050405020304" pitchFamily="18" charset="0"/>
              </a:rPr>
              <a:t>Optical fiber transmits a signal-encoded beam of light by means of </a:t>
            </a:r>
            <a:r>
              <a:rPr lang="en-US" altLang="en-US" b="1">
                <a:latin typeface="Times" panose="02020603050405020304" pitchFamily="18" charset="0"/>
              </a:rPr>
              <a:t>total internal reflection</a:t>
            </a:r>
            <a:r>
              <a:rPr lang="en-US" altLang="en-US">
                <a:latin typeface="Times" panose="02020603050405020304" pitchFamily="18" charset="0"/>
              </a:rPr>
              <a:t>. Total internal reflection can occur in any transparent medium that has a higher index of refraction than the surrounding medium. In effect, the optical fiber acts as a waveguide for frequencies in the range of about 10</a:t>
            </a:r>
            <a:r>
              <a:rPr lang="en-US" altLang="en-US" baseline="30000">
                <a:latin typeface="Times" panose="02020603050405020304" pitchFamily="18" charset="0"/>
              </a:rPr>
              <a:t>14</a:t>
            </a:r>
            <a:r>
              <a:rPr lang="en-US" altLang="en-US">
                <a:latin typeface="Times" panose="02020603050405020304" pitchFamily="18" charset="0"/>
              </a:rPr>
              <a:t> to 10</a:t>
            </a:r>
            <a:r>
              <a:rPr lang="en-US" altLang="en-US" baseline="30000">
                <a:latin typeface="Times" panose="02020603050405020304" pitchFamily="18" charset="0"/>
              </a:rPr>
              <a:t>15</a:t>
            </a:r>
            <a:r>
              <a:rPr lang="en-US" altLang="en-US">
                <a:latin typeface="Times" panose="02020603050405020304" pitchFamily="18" charset="0"/>
              </a:rPr>
              <a:t> Hertz; this covers portions of the infrared and visible spectra.</a:t>
            </a:r>
          </a:p>
          <a:p>
            <a:r>
              <a:rPr lang="en-US" altLang="en-US">
                <a:latin typeface="Times" panose="02020603050405020304" pitchFamily="18" charset="0"/>
              </a:rPr>
              <a:t>	Two different types of light source are used in fiber optic systems: the light-emitting diode (LED) and the injection laser diode (ILD). Both are semiconductor devices that emit a beam of light when a voltage is applied. The LED is less costly, operates over a greater temperature range, and has a longer operational life. The ILD, which operates on the laser principle, is more efficient and can sustain greater data rates.</a:t>
            </a:r>
          </a:p>
          <a:p>
            <a:r>
              <a:rPr lang="en-US" altLang="en-US">
                <a:latin typeface="Times" panose="02020603050405020304" pitchFamily="18" charset="0"/>
              </a:rPr>
              <a:t>	There is a relationship among the wavelength employed, the type of transmission, and the achievable data rate. Both single mode and multimode can support several different wavelengths of light and can employ laser or LED light sources.</a:t>
            </a:r>
          </a:p>
          <a:p>
            <a:endParaRPr lang="en-US" altLang="en-US">
              <a:latin typeface="Times"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C71AF312-F4C2-48F8-AA56-3218C042D33E}"/>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FCDC36D-DCAC-4B6E-BFF4-8A74DEC24132}" type="slidenum">
              <a:rPr lang="en-US" altLang="en-US" sz="1200"/>
              <a:pPr/>
              <a:t>14</a:t>
            </a:fld>
            <a:endParaRPr lang="en-US" altLang="en-US" sz="1200"/>
          </a:p>
        </p:txBody>
      </p:sp>
      <p:sp>
        <p:nvSpPr>
          <p:cNvPr id="94211" name="Rectangle 2">
            <a:extLst>
              <a:ext uri="{FF2B5EF4-FFF2-40B4-BE49-F238E27FC236}">
                <a16:creationId xmlns:a16="http://schemas.microsoft.com/office/drawing/2014/main" id="{84AD66C3-B620-4043-909C-EE63329AC3DE}"/>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97F3D341-2CAE-4197-9B0E-ADF7E28679F9}"/>
              </a:ext>
            </a:extLst>
          </p:cNvPr>
          <p:cNvSpPr>
            <a:spLocks noGrp="1" noChangeArrowheads="1"/>
          </p:cNvSpPr>
          <p:nvPr>
            <p:ph type="body" idx="1"/>
          </p:nvPr>
        </p:nvSpPr>
        <p:spPr>
          <a:noFill/>
        </p:spPr>
        <p:txBody>
          <a:bodyPr/>
          <a:lstStyle/>
          <a:p>
            <a:r>
              <a:rPr lang="en-US" altLang="en-US">
                <a:latin typeface="Times New Roman" panose="02020603050405020304" pitchFamily="18" charset="0"/>
              </a:rPr>
              <a:t>Stallings DCC8e </a:t>
            </a:r>
            <a:r>
              <a:rPr lang="en-US" altLang="en-US">
                <a:latin typeface="Times" panose="02020603050405020304" pitchFamily="18" charset="0"/>
              </a:rPr>
              <a:t>Figure 4.4 shows the principle of optical fiber transmission. Light from a source enters the cylindrical glass or plastic core. Rays at shallow angles are reflected and propagated along the fiber; other rays are absorbed by the surrounding material. This form of propagation is called </a:t>
            </a:r>
            <a:r>
              <a:rPr lang="en-US" altLang="en-US" b="1">
                <a:latin typeface="Times" panose="02020603050405020304" pitchFamily="18" charset="0"/>
              </a:rPr>
              <a:t>step-index</a:t>
            </a:r>
            <a:r>
              <a:rPr lang="en-US" altLang="en-US">
                <a:latin typeface="Times" panose="02020603050405020304" pitchFamily="18" charset="0"/>
              </a:rPr>
              <a:t> </a:t>
            </a:r>
            <a:r>
              <a:rPr lang="en-US" altLang="en-US" b="1">
                <a:latin typeface="Times" panose="02020603050405020304" pitchFamily="18" charset="0"/>
              </a:rPr>
              <a:t>multimode</a:t>
            </a:r>
            <a:r>
              <a:rPr lang="en-US" altLang="en-US">
                <a:latin typeface="Times" panose="02020603050405020304" pitchFamily="18" charset="0"/>
              </a:rPr>
              <a:t>, referring to the variety of angles that will reflect. With multimode transmission, multiple propagation paths exist, each with a different path length and hence time to traverse the fiber. This causes signal elements (light pulses) to spread out in time, which limits the rate at which data can be accurately received. This type of fiber is best suited for transmission over very short distances. </a:t>
            </a:r>
          </a:p>
          <a:p>
            <a:r>
              <a:rPr lang="en-US" altLang="en-US">
                <a:latin typeface="Times" panose="02020603050405020304" pitchFamily="18" charset="0"/>
              </a:rPr>
              <a:t>	When the fiber core radius is reduced, fewer angles will reflect. By reducing the radius of the core to the order of a wavelength, only a single angle or mode can pass: the axial ray. This </a:t>
            </a:r>
            <a:r>
              <a:rPr lang="en-US" altLang="en-US" b="1">
                <a:latin typeface="Times" panose="02020603050405020304" pitchFamily="18" charset="0"/>
              </a:rPr>
              <a:t>single-mode</a:t>
            </a:r>
            <a:r>
              <a:rPr lang="en-US" altLang="en-US">
                <a:latin typeface="Times" panose="02020603050405020304" pitchFamily="18" charset="0"/>
              </a:rPr>
              <a:t> propagation provides superior performance for the following reason. Because there is a single transmission path with single-mode transmission, the distortion found in multimode cannot occur. Single-mode is typically used for long-distance applications, including telephone and cable television.</a:t>
            </a:r>
          </a:p>
          <a:p>
            <a:r>
              <a:rPr lang="en-US" altLang="en-US">
                <a:latin typeface="Times" panose="02020603050405020304" pitchFamily="18" charset="0"/>
              </a:rPr>
              <a:t>	Finally, by varying the index of refraction of the core, a third type of transmission, known as </a:t>
            </a:r>
            <a:r>
              <a:rPr lang="en-US" altLang="en-US" b="1">
                <a:latin typeface="Times" panose="02020603050405020304" pitchFamily="18" charset="0"/>
              </a:rPr>
              <a:t>graded-index multimode</a:t>
            </a:r>
            <a:r>
              <a:rPr lang="en-US" altLang="en-US">
                <a:latin typeface="Times" panose="02020603050405020304" pitchFamily="18" charset="0"/>
              </a:rPr>
              <a:t>, is possible. The higher refractive index (discussed subsequently) at the center makes the light rays moving down the axis advance more slowly than those near the cladding. Rather than zig-zagging off the cladding, light in the core curves helically because of the graded index, reducing its travel distance. The shortened path and higher speed allows light at the periphery to arrive at a receiver at about the same time as the straight rays in the core axis. Graded-index fibers are often used in local area networks.</a:t>
            </a:r>
          </a:p>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BAE40F26-DA31-4D37-8975-BE09433809F4}"/>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C6C566E-EB6C-4F90-9659-2C4164E11252}" type="slidenum">
              <a:rPr lang="en-US" altLang="en-US" sz="1200"/>
              <a:pPr/>
              <a:t>17</a:t>
            </a:fld>
            <a:endParaRPr lang="en-US" altLang="en-US" sz="1200"/>
          </a:p>
        </p:txBody>
      </p:sp>
      <p:sp>
        <p:nvSpPr>
          <p:cNvPr id="96259" name="Rectangle 2">
            <a:extLst>
              <a:ext uri="{FF2B5EF4-FFF2-40B4-BE49-F238E27FC236}">
                <a16:creationId xmlns:a16="http://schemas.microsoft.com/office/drawing/2014/main" id="{095347C3-CCA1-458C-8624-D97B48D56827}"/>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6B3F580E-CE21-4A0C-B116-BA85DD66187A}"/>
              </a:ext>
            </a:extLst>
          </p:cNvPr>
          <p:cNvSpPr>
            <a:spLocks noGrp="1" noChangeArrowheads="1"/>
          </p:cNvSpPr>
          <p:nvPr>
            <p:ph type="body" idx="1"/>
          </p:nvPr>
        </p:nvSpPr>
        <p:spPr>
          <a:noFill/>
        </p:spPr>
        <p:txBody>
          <a:bodyPr/>
          <a:lstStyle/>
          <a:p>
            <a:r>
              <a:rPr lang="en-US" altLang="en-US">
                <a:latin typeface="Times" panose="02020603050405020304" pitchFamily="18" charset="0"/>
              </a:rPr>
              <a:t>For unguided media, transmission and reception are achieved by means of an antenna. An antenna can be defined as an electrical conductor or system of conductors used either for radiating electromagnetic energy or for collecting electromagnetic energy.</a:t>
            </a:r>
          </a:p>
          <a:p>
            <a:r>
              <a:rPr lang="en-US" altLang="en-US">
                <a:latin typeface="Times" panose="02020603050405020304" pitchFamily="18" charset="0"/>
              </a:rPr>
              <a:t>	For transmission of a signal, radio-frequency electrical energy from the transmitter is converted into electromagnetic energy by the antenna and radiated into the surrounding environment.</a:t>
            </a:r>
          </a:p>
          <a:p>
            <a:r>
              <a:rPr lang="en-US" altLang="en-US">
                <a:latin typeface="Times" panose="02020603050405020304" pitchFamily="18" charset="0"/>
              </a:rPr>
              <a:t>	For reception of a signal, electromagnetic energy impinging on the antenna is converted into radio-frequency electrical energy and fed into the receiver.</a:t>
            </a:r>
          </a:p>
          <a:p>
            <a:r>
              <a:rPr lang="en-US" altLang="en-US">
                <a:latin typeface="Times" panose="02020603050405020304" pitchFamily="18" charset="0"/>
              </a:rPr>
              <a:t>	In two-way communication, the same antenna can be and often is used for both transmission and reception. This is possible because antenna characteristics are essentially the same whether an antenna is sending or receiving electromagnetic energy.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51CE9EC7-423E-42CE-8B34-C7C47B866FA4}"/>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F1B48B9-41A0-497F-B093-1939471D02FE}" type="slidenum">
              <a:rPr lang="en-US" altLang="en-US" sz="1200"/>
              <a:pPr/>
              <a:t>18</a:t>
            </a:fld>
            <a:endParaRPr lang="en-US" altLang="en-US" sz="1200"/>
          </a:p>
        </p:txBody>
      </p:sp>
      <p:sp>
        <p:nvSpPr>
          <p:cNvPr id="97283" name="Rectangle 2">
            <a:extLst>
              <a:ext uri="{FF2B5EF4-FFF2-40B4-BE49-F238E27FC236}">
                <a16:creationId xmlns:a16="http://schemas.microsoft.com/office/drawing/2014/main" id="{E7483062-DA22-4CEA-9597-4B375EE019D2}"/>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387F4AAC-4CEA-4AD2-8CC5-2ED8A326FE7E}"/>
              </a:ext>
            </a:extLst>
          </p:cNvPr>
          <p:cNvSpPr>
            <a:spLocks noGrp="1" noChangeArrowheads="1"/>
          </p:cNvSpPr>
          <p:nvPr>
            <p:ph type="body" idx="1"/>
          </p:nvPr>
        </p:nvSpPr>
        <p:spPr>
          <a:noFill/>
        </p:spPr>
        <p:txBody>
          <a:bodyPr/>
          <a:lstStyle/>
          <a:p>
            <a:r>
              <a:rPr lang="en-US" altLang="en-US">
                <a:latin typeface="Times" panose="02020603050405020304" pitchFamily="18" charset="0"/>
              </a:rPr>
              <a:t>An antenna will radiate power in all directions but, typically, does not perform equally well in all directions. A common way to characterize the performance of an antenna is the radiation pattern, which is a graphical representation of the radiation properties of an antenna as a function of space coordinates. </a:t>
            </a:r>
          </a:p>
          <a:p>
            <a:r>
              <a:rPr lang="en-US" altLang="en-US">
                <a:latin typeface="Times" panose="02020603050405020304" pitchFamily="18" charset="0"/>
              </a:rPr>
              <a:t>	The simplest pattern is produced by an idealized antenna known as the isotropic antenna. An </a:t>
            </a:r>
            <a:r>
              <a:rPr lang="en-US" altLang="en-US" b="1">
                <a:latin typeface="Times" panose="02020603050405020304" pitchFamily="18" charset="0"/>
              </a:rPr>
              <a:t>isotropic antenna</a:t>
            </a:r>
            <a:r>
              <a:rPr lang="en-US" altLang="en-US">
                <a:latin typeface="Times" panose="02020603050405020304" pitchFamily="18" charset="0"/>
              </a:rPr>
              <a:t> is a point in space that radiates power in all directions equally. The actual radiation pattern for the isotropic antenna is a sphere with the antenna at the center.</a:t>
            </a:r>
          </a:p>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E82E39CB-9939-4C04-8A37-DFBB59FE2812}"/>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E321CEF-0157-4849-A3BE-DB9DF84C12AC}" type="slidenum">
              <a:rPr lang="en-US" altLang="en-US" sz="1200"/>
              <a:pPr/>
              <a:t>24</a:t>
            </a:fld>
            <a:endParaRPr lang="en-US" altLang="en-US" sz="1200"/>
          </a:p>
        </p:txBody>
      </p:sp>
      <p:sp>
        <p:nvSpPr>
          <p:cNvPr id="98307" name="Rectangle 2">
            <a:extLst>
              <a:ext uri="{FF2B5EF4-FFF2-40B4-BE49-F238E27FC236}">
                <a16:creationId xmlns:a16="http://schemas.microsoft.com/office/drawing/2014/main" id="{54B5D6B5-F06C-4B09-A750-ED3C946C56E0}"/>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5C94E664-4011-4078-A2AD-113146DAB721}"/>
              </a:ext>
            </a:extLst>
          </p:cNvPr>
          <p:cNvSpPr>
            <a:spLocks noGrp="1" noChangeArrowheads="1"/>
          </p:cNvSpPr>
          <p:nvPr>
            <p:ph type="body" idx="1"/>
          </p:nvPr>
        </p:nvSpPr>
        <p:spPr>
          <a:noFill/>
        </p:spPr>
        <p:txBody>
          <a:bodyPr/>
          <a:lstStyle/>
          <a:p>
            <a:r>
              <a:rPr lang="en-US" altLang="en-US">
                <a:latin typeface="Times" panose="02020603050405020304" pitchFamily="18" charset="0"/>
              </a:rPr>
              <a:t>An important type of antenna is the </a:t>
            </a:r>
            <a:r>
              <a:rPr lang="en-US" altLang="en-US" b="1">
                <a:latin typeface="Times" panose="02020603050405020304" pitchFamily="18" charset="0"/>
              </a:rPr>
              <a:t>parabolic reflective antenna</a:t>
            </a:r>
            <a:r>
              <a:rPr lang="en-US" altLang="en-US">
                <a:latin typeface="Times" panose="02020603050405020304" pitchFamily="18" charset="0"/>
              </a:rPr>
              <a:t>, which is used in terrestrial microwave and satellite applications. A parabola is the locus of all points equidistant from a fixed line (the </a:t>
            </a:r>
            <a:r>
              <a:rPr lang="en-US" altLang="en-US" i="1">
                <a:latin typeface="Times" panose="02020603050405020304" pitchFamily="18" charset="0"/>
              </a:rPr>
              <a:t>directrix</a:t>
            </a:r>
            <a:r>
              <a:rPr lang="en-US" altLang="en-US">
                <a:latin typeface="Times" panose="02020603050405020304" pitchFamily="18" charset="0"/>
              </a:rPr>
              <a:t>) and a fixed point (the focus) not on the line, as shown in </a:t>
            </a:r>
            <a:r>
              <a:rPr lang="en-US" altLang="en-US">
                <a:latin typeface="Times New Roman" panose="02020603050405020304" pitchFamily="18" charset="0"/>
              </a:rPr>
              <a:t>Stallings DCC8e</a:t>
            </a:r>
            <a:r>
              <a:rPr lang="en-US" altLang="en-US">
                <a:latin typeface="Times" panose="02020603050405020304" pitchFamily="18" charset="0"/>
              </a:rPr>
              <a:t> Figure 4.5a above. If a parabola is revolved about its axis, the surface generated is called a </a:t>
            </a:r>
            <a:r>
              <a:rPr lang="en-US" altLang="en-US" i="1">
                <a:latin typeface="Times" panose="02020603050405020304" pitchFamily="18" charset="0"/>
              </a:rPr>
              <a:t>paraboloid</a:t>
            </a:r>
            <a:r>
              <a:rPr lang="en-US" altLang="en-US">
                <a:latin typeface="Times" panose="02020603050405020304" pitchFamily="18" charset="0"/>
              </a:rPr>
              <a:t>. </a:t>
            </a:r>
          </a:p>
          <a:p>
            <a:r>
              <a:rPr lang="en-US" altLang="en-US">
                <a:latin typeface="Times" panose="02020603050405020304" pitchFamily="18" charset="0"/>
              </a:rPr>
              <a:t>	 </a:t>
            </a:r>
            <a:r>
              <a:rPr lang="en-US" altLang="en-US" i="1">
                <a:latin typeface="Times" panose="02020603050405020304" pitchFamily="18" charset="0"/>
              </a:rPr>
              <a:t>Paraboloid</a:t>
            </a:r>
            <a:r>
              <a:rPr lang="en-US" altLang="en-US">
                <a:latin typeface="Times" panose="02020603050405020304" pitchFamily="18" charset="0"/>
              </a:rPr>
              <a:t> surfaces are used in headlights, optical and radio telescopes, and microwave antennas because: If a source of electromagnetic energy (or sound) is placed at the focus of the paraboloid, and if the paraboloid is a reflecting surface, then the wave will bounce back in lines parallel to the axis of the paraboloid; as shown in </a:t>
            </a:r>
            <a:r>
              <a:rPr lang="en-US" altLang="en-US">
                <a:latin typeface="Times New Roman" panose="02020603050405020304" pitchFamily="18" charset="0"/>
              </a:rPr>
              <a:t>Stallings DCC8e</a:t>
            </a:r>
            <a:r>
              <a:rPr lang="en-US" altLang="en-US">
                <a:latin typeface="Times" panose="02020603050405020304" pitchFamily="18" charset="0"/>
              </a:rPr>
              <a:t> Figure 4.5b above. In theory, this effect creates a parallel beam without dispersion. In practice, there will be some dispersion, because the source of energy must occupy more than one point. The larger the diameter of the antenna, the more tightly directional is the beam. On reception, if incoming waves are parallel to the axis of the reflecting paraboloid, the resulting signal will be concentrated at the focus.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29CE5-5B63-46DB-9778-E957C5767C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8B4E698-BB11-4BD3-A33D-BF96661B6D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948A055-CC97-4B24-A61A-61A2142D13E5}"/>
              </a:ext>
            </a:extLst>
          </p:cNvPr>
          <p:cNvSpPr>
            <a:spLocks noGrp="1"/>
          </p:cNvSpPr>
          <p:nvPr>
            <p:ph type="dt" sz="half" idx="10"/>
          </p:nvPr>
        </p:nvSpPr>
        <p:spPr/>
        <p:txBody>
          <a:bodyPr/>
          <a:lstStyle/>
          <a:p>
            <a:fld id="{5E1BB05D-B813-424E-BDF2-FACB509184E5}" type="datetimeFigureOut">
              <a:rPr lang="en-IN" smtClean="0"/>
              <a:t>22-10-2020</a:t>
            </a:fld>
            <a:endParaRPr lang="en-IN"/>
          </a:p>
        </p:txBody>
      </p:sp>
      <p:sp>
        <p:nvSpPr>
          <p:cNvPr id="5" name="Footer Placeholder 4">
            <a:extLst>
              <a:ext uri="{FF2B5EF4-FFF2-40B4-BE49-F238E27FC236}">
                <a16:creationId xmlns:a16="http://schemas.microsoft.com/office/drawing/2014/main" id="{51D7EA53-AA12-4785-9496-D098694A62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303E9F-5B16-4BAD-AEBE-5F6DE942818F}"/>
              </a:ext>
            </a:extLst>
          </p:cNvPr>
          <p:cNvSpPr>
            <a:spLocks noGrp="1"/>
          </p:cNvSpPr>
          <p:nvPr>
            <p:ph type="sldNum" sz="quarter" idx="12"/>
          </p:nvPr>
        </p:nvSpPr>
        <p:spPr/>
        <p:txBody>
          <a:bodyPr/>
          <a:lstStyle/>
          <a:p>
            <a:fld id="{9E10734C-81BF-4BA7-A470-C61CFCB7C66B}" type="slidenum">
              <a:rPr lang="en-IN" smtClean="0"/>
              <a:t>‹#›</a:t>
            </a:fld>
            <a:endParaRPr lang="en-IN"/>
          </a:p>
        </p:txBody>
      </p:sp>
    </p:spTree>
    <p:extLst>
      <p:ext uri="{BB962C8B-B14F-4D97-AF65-F5344CB8AC3E}">
        <p14:creationId xmlns:p14="http://schemas.microsoft.com/office/powerpoint/2010/main" val="1421016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B0007-174A-4073-9A19-BA2C49FD84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D1855B-065F-43B8-A0BD-3E4744D5EE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FEE9F2-B79A-4A66-89E1-AB1B7E83A1FE}"/>
              </a:ext>
            </a:extLst>
          </p:cNvPr>
          <p:cNvSpPr>
            <a:spLocks noGrp="1"/>
          </p:cNvSpPr>
          <p:nvPr>
            <p:ph type="dt" sz="half" idx="10"/>
          </p:nvPr>
        </p:nvSpPr>
        <p:spPr/>
        <p:txBody>
          <a:bodyPr/>
          <a:lstStyle/>
          <a:p>
            <a:fld id="{5E1BB05D-B813-424E-BDF2-FACB509184E5}" type="datetimeFigureOut">
              <a:rPr lang="en-IN" smtClean="0"/>
              <a:t>22-10-2020</a:t>
            </a:fld>
            <a:endParaRPr lang="en-IN"/>
          </a:p>
        </p:txBody>
      </p:sp>
      <p:sp>
        <p:nvSpPr>
          <p:cNvPr id="5" name="Footer Placeholder 4">
            <a:extLst>
              <a:ext uri="{FF2B5EF4-FFF2-40B4-BE49-F238E27FC236}">
                <a16:creationId xmlns:a16="http://schemas.microsoft.com/office/drawing/2014/main" id="{623C570F-C6EF-47E2-8021-D7DEFF7458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677CF4-2EDC-4B94-8450-D8B738F1DB45}"/>
              </a:ext>
            </a:extLst>
          </p:cNvPr>
          <p:cNvSpPr>
            <a:spLocks noGrp="1"/>
          </p:cNvSpPr>
          <p:nvPr>
            <p:ph type="sldNum" sz="quarter" idx="12"/>
          </p:nvPr>
        </p:nvSpPr>
        <p:spPr/>
        <p:txBody>
          <a:bodyPr/>
          <a:lstStyle/>
          <a:p>
            <a:fld id="{9E10734C-81BF-4BA7-A470-C61CFCB7C66B}" type="slidenum">
              <a:rPr lang="en-IN" smtClean="0"/>
              <a:t>‹#›</a:t>
            </a:fld>
            <a:endParaRPr lang="en-IN"/>
          </a:p>
        </p:txBody>
      </p:sp>
    </p:spTree>
    <p:extLst>
      <p:ext uri="{BB962C8B-B14F-4D97-AF65-F5344CB8AC3E}">
        <p14:creationId xmlns:p14="http://schemas.microsoft.com/office/powerpoint/2010/main" val="3095270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B322CE-0801-4C11-AE4B-A1BB89E873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DD148E-82E2-420F-984B-4F4EC0CCAB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2F136E-AEA8-4B5B-8408-82A64967E5D4}"/>
              </a:ext>
            </a:extLst>
          </p:cNvPr>
          <p:cNvSpPr>
            <a:spLocks noGrp="1"/>
          </p:cNvSpPr>
          <p:nvPr>
            <p:ph type="dt" sz="half" idx="10"/>
          </p:nvPr>
        </p:nvSpPr>
        <p:spPr/>
        <p:txBody>
          <a:bodyPr/>
          <a:lstStyle/>
          <a:p>
            <a:fld id="{5E1BB05D-B813-424E-BDF2-FACB509184E5}" type="datetimeFigureOut">
              <a:rPr lang="en-IN" smtClean="0"/>
              <a:t>22-10-2020</a:t>
            </a:fld>
            <a:endParaRPr lang="en-IN"/>
          </a:p>
        </p:txBody>
      </p:sp>
      <p:sp>
        <p:nvSpPr>
          <p:cNvPr id="5" name="Footer Placeholder 4">
            <a:extLst>
              <a:ext uri="{FF2B5EF4-FFF2-40B4-BE49-F238E27FC236}">
                <a16:creationId xmlns:a16="http://schemas.microsoft.com/office/drawing/2014/main" id="{82D1BB2E-B602-4CF2-AC08-A79CDC9372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12E85F-2C1C-4120-BCA4-3571ABA74A77}"/>
              </a:ext>
            </a:extLst>
          </p:cNvPr>
          <p:cNvSpPr>
            <a:spLocks noGrp="1"/>
          </p:cNvSpPr>
          <p:nvPr>
            <p:ph type="sldNum" sz="quarter" idx="12"/>
          </p:nvPr>
        </p:nvSpPr>
        <p:spPr/>
        <p:txBody>
          <a:bodyPr/>
          <a:lstStyle/>
          <a:p>
            <a:fld id="{9E10734C-81BF-4BA7-A470-C61CFCB7C66B}" type="slidenum">
              <a:rPr lang="en-IN" smtClean="0"/>
              <a:t>‹#›</a:t>
            </a:fld>
            <a:endParaRPr lang="en-IN"/>
          </a:p>
        </p:txBody>
      </p:sp>
    </p:spTree>
    <p:extLst>
      <p:ext uri="{BB962C8B-B14F-4D97-AF65-F5344CB8AC3E}">
        <p14:creationId xmlns:p14="http://schemas.microsoft.com/office/powerpoint/2010/main" val="470729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38CA3-6043-4660-9924-0EE0516243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193088-940A-4C3C-9D48-49D9B21327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6C6140-0CD0-4CCD-BACD-4E64073274FB}"/>
              </a:ext>
            </a:extLst>
          </p:cNvPr>
          <p:cNvSpPr>
            <a:spLocks noGrp="1"/>
          </p:cNvSpPr>
          <p:nvPr>
            <p:ph type="dt" sz="half" idx="10"/>
          </p:nvPr>
        </p:nvSpPr>
        <p:spPr/>
        <p:txBody>
          <a:bodyPr/>
          <a:lstStyle/>
          <a:p>
            <a:fld id="{5E1BB05D-B813-424E-BDF2-FACB509184E5}" type="datetimeFigureOut">
              <a:rPr lang="en-IN" smtClean="0"/>
              <a:t>22-10-2020</a:t>
            </a:fld>
            <a:endParaRPr lang="en-IN"/>
          </a:p>
        </p:txBody>
      </p:sp>
      <p:sp>
        <p:nvSpPr>
          <p:cNvPr id="5" name="Footer Placeholder 4">
            <a:extLst>
              <a:ext uri="{FF2B5EF4-FFF2-40B4-BE49-F238E27FC236}">
                <a16:creationId xmlns:a16="http://schemas.microsoft.com/office/drawing/2014/main" id="{0FAE8B94-B317-41F3-8ADD-A93F2B361D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F3761F-7F20-4AC5-A085-D1ABCF894B8B}"/>
              </a:ext>
            </a:extLst>
          </p:cNvPr>
          <p:cNvSpPr>
            <a:spLocks noGrp="1"/>
          </p:cNvSpPr>
          <p:nvPr>
            <p:ph type="sldNum" sz="quarter" idx="12"/>
          </p:nvPr>
        </p:nvSpPr>
        <p:spPr/>
        <p:txBody>
          <a:bodyPr/>
          <a:lstStyle/>
          <a:p>
            <a:fld id="{9E10734C-81BF-4BA7-A470-C61CFCB7C66B}" type="slidenum">
              <a:rPr lang="en-IN" smtClean="0"/>
              <a:t>‹#›</a:t>
            </a:fld>
            <a:endParaRPr lang="en-IN"/>
          </a:p>
        </p:txBody>
      </p:sp>
    </p:spTree>
    <p:extLst>
      <p:ext uri="{BB962C8B-B14F-4D97-AF65-F5344CB8AC3E}">
        <p14:creationId xmlns:p14="http://schemas.microsoft.com/office/powerpoint/2010/main" val="1081105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CBDBE-A3E7-42D6-88DD-ED8293951C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C4F1CD3-F577-44B3-BCB0-84594558F4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696782-E742-4A1C-B6FE-A105067860F0}"/>
              </a:ext>
            </a:extLst>
          </p:cNvPr>
          <p:cNvSpPr>
            <a:spLocks noGrp="1"/>
          </p:cNvSpPr>
          <p:nvPr>
            <p:ph type="dt" sz="half" idx="10"/>
          </p:nvPr>
        </p:nvSpPr>
        <p:spPr/>
        <p:txBody>
          <a:bodyPr/>
          <a:lstStyle/>
          <a:p>
            <a:fld id="{5E1BB05D-B813-424E-BDF2-FACB509184E5}" type="datetimeFigureOut">
              <a:rPr lang="en-IN" smtClean="0"/>
              <a:t>22-10-2020</a:t>
            </a:fld>
            <a:endParaRPr lang="en-IN"/>
          </a:p>
        </p:txBody>
      </p:sp>
      <p:sp>
        <p:nvSpPr>
          <p:cNvPr id="5" name="Footer Placeholder 4">
            <a:extLst>
              <a:ext uri="{FF2B5EF4-FFF2-40B4-BE49-F238E27FC236}">
                <a16:creationId xmlns:a16="http://schemas.microsoft.com/office/drawing/2014/main" id="{97B605D9-1F07-45AB-A841-BED37F6BC9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A6A544-931F-4F62-9700-803723949555}"/>
              </a:ext>
            </a:extLst>
          </p:cNvPr>
          <p:cNvSpPr>
            <a:spLocks noGrp="1"/>
          </p:cNvSpPr>
          <p:nvPr>
            <p:ph type="sldNum" sz="quarter" idx="12"/>
          </p:nvPr>
        </p:nvSpPr>
        <p:spPr/>
        <p:txBody>
          <a:bodyPr/>
          <a:lstStyle/>
          <a:p>
            <a:fld id="{9E10734C-81BF-4BA7-A470-C61CFCB7C66B}" type="slidenum">
              <a:rPr lang="en-IN" smtClean="0"/>
              <a:t>‹#›</a:t>
            </a:fld>
            <a:endParaRPr lang="en-IN"/>
          </a:p>
        </p:txBody>
      </p:sp>
    </p:spTree>
    <p:extLst>
      <p:ext uri="{BB962C8B-B14F-4D97-AF65-F5344CB8AC3E}">
        <p14:creationId xmlns:p14="http://schemas.microsoft.com/office/powerpoint/2010/main" val="2247099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A0877-1706-4445-812E-8094C45FAA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DFD864-D8F3-446A-99F7-0FC5B58130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F1C5E5-5B82-4A8D-BDD0-CF6B3684F0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2E16C6E-E6BE-4DC6-A68D-ECD7CA352420}"/>
              </a:ext>
            </a:extLst>
          </p:cNvPr>
          <p:cNvSpPr>
            <a:spLocks noGrp="1"/>
          </p:cNvSpPr>
          <p:nvPr>
            <p:ph type="dt" sz="half" idx="10"/>
          </p:nvPr>
        </p:nvSpPr>
        <p:spPr/>
        <p:txBody>
          <a:bodyPr/>
          <a:lstStyle/>
          <a:p>
            <a:fld id="{5E1BB05D-B813-424E-BDF2-FACB509184E5}" type="datetimeFigureOut">
              <a:rPr lang="en-IN" smtClean="0"/>
              <a:t>22-10-2020</a:t>
            </a:fld>
            <a:endParaRPr lang="en-IN"/>
          </a:p>
        </p:txBody>
      </p:sp>
      <p:sp>
        <p:nvSpPr>
          <p:cNvPr id="6" name="Footer Placeholder 5">
            <a:extLst>
              <a:ext uri="{FF2B5EF4-FFF2-40B4-BE49-F238E27FC236}">
                <a16:creationId xmlns:a16="http://schemas.microsoft.com/office/drawing/2014/main" id="{778B2C31-A0DE-4ED8-95D5-429B5F3FC9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6D3E4C-D998-47FC-A1BA-2559D92B5C35}"/>
              </a:ext>
            </a:extLst>
          </p:cNvPr>
          <p:cNvSpPr>
            <a:spLocks noGrp="1"/>
          </p:cNvSpPr>
          <p:nvPr>
            <p:ph type="sldNum" sz="quarter" idx="12"/>
          </p:nvPr>
        </p:nvSpPr>
        <p:spPr/>
        <p:txBody>
          <a:bodyPr/>
          <a:lstStyle/>
          <a:p>
            <a:fld id="{9E10734C-81BF-4BA7-A470-C61CFCB7C66B}" type="slidenum">
              <a:rPr lang="en-IN" smtClean="0"/>
              <a:t>‹#›</a:t>
            </a:fld>
            <a:endParaRPr lang="en-IN"/>
          </a:p>
        </p:txBody>
      </p:sp>
    </p:spTree>
    <p:extLst>
      <p:ext uri="{BB962C8B-B14F-4D97-AF65-F5344CB8AC3E}">
        <p14:creationId xmlns:p14="http://schemas.microsoft.com/office/powerpoint/2010/main" val="741860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AA84-8173-4298-AF0F-96769348D7D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D5916B-5552-47EA-AFFD-BFE1823633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0E353B-FF67-4769-A5A8-156E850653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9351EEB-7581-471A-8C28-DB15A36ECC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477D61-C5C3-461E-AC73-47255EE6F8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5CC2611-619E-46D7-9380-C5E1353E69DC}"/>
              </a:ext>
            </a:extLst>
          </p:cNvPr>
          <p:cNvSpPr>
            <a:spLocks noGrp="1"/>
          </p:cNvSpPr>
          <p:nvPr>
            <p:ph type="dt" sz="half" idx="10"/>
          </p:nvPr>
        </p:nvSpPr>
        <p:spPr/>
        <p:txBody>
          <a:bodyPr/>
          <a:lstStyle/>
          <a:p>
            <a:fld id="{5E1BB05D-B813-424E-BDF2-FACB509184E5}" type="datetimeFigureOut">
              <a:rPr lang="en-IN" smtClean="0"/>
              <a:t>22-10-2020</a:t>
            </a:fld>
            <a:endParaRPr lang="en-IN"/>
          </a:p>
        </p:txBody>
      </p:sp>
      <p:sp>
        <p:nvSpPr>
          <p:cNvPr id="8" name="Footer Placeholder 7">
            <a:extLst>
              <a:ext uri="{FF2B5EF4-FFF2-40B4-BE49-F238E27FC236}">
                <a16:creationId xmlns:a16="http://schemas.microsoft.com/office/drawing/2014/main" id="{0122B00F-90F4-4FA5-9CE1-BBE9A5FBF56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70CA3EF-B015-4C3A-8E10-28BDAA2B4409}"/>
              </a:ext>
            </a:extLst>
          </p:cNvPr>
          <p:cNvSpPr>
            <a:spLocks noGrp="1"/>
          </p:cNvSpPr>
          <p:nvPr>
            <p:ph type="sldNum" sz="quarter" idx="12"/>
          </p:nvPr>
        </p:nvSpPr>
        <p:spPr/>
        <p:txBody>
          <a:bodyPr/>
          <a:lstStyle/>
          <a:p>
            <a:fld id="{9E10734C-81BF-4BA7-A470-C61CFCB7C66B}" type="slidenum">
              <a:rPr lang="en-IN" smtClean="0"/>
              <a:t>‹#›</a:t>
            </a:fld>
            <a:endParaRPr lang="en-IN"/>
          </a:p>
        </p:txBody>
      </p:sp>
    </p:spTree>
    <p:extLst>
      <p:ext uri="{BB962C8B-B14F-4D97-AF65-F5344CB8AC3E}">
        <p14:creationId xmlns:p14="http://schemas.microsoft.com/office/powerpoint/2010/main" val="244183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F02BE-37AA-458F-9F8A-105E769C93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0B4EDEC-4839-4673-BFFB-904AD9E92A4F}"/>
              </a:ext>
            </a:extLst>
          </p:cNvPr>
          <p:cNvSpPr>
            <a:spLocks noGrp="1"/>
          </p:cNvSpPr>
          <p:nvPr>
            <p:ph type="dt" sz="half" idx="10"/>
          </p:nvPr>
        </p:nvSpPr>
        <p:spPr/>
        <p:txBody>
          <a:bodyPr/>
          <a:lstStyle/>
          <a:p>
            <a:fld id="{5E1BB05D-B813-424E-BDF2-FACB509184E5}" type="datetimeFigureOut">
              <a:rPr lang="en-IN" smtClean="0"/>
              <a:t>22-10-2020</a:t>
            </a:fld>
            <a:endParaRPr lang="en-IN"/>
          </a:p>
        </p:txBody>
      </p:sp>
      <p:sp>
        <p:nvSpPr>
          <p:cNvPr id="4" name="Footer Placeholder 3">
            <a:extLst>
              <a:ext uri="{FF2B5EF4-FFF2-40B4-BE49-F238E27FC236}">
                <a16:creationId xmlns:a16="http://schemas.microsoft.com/office/drawing/2014/main" id="{F4005DAF-BB81-43E8-B903-246E4A07030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4A717CE-3FBE-497C-9516-C4856DDAA77E}"/>
              </a:ext>
            </a:extLst>
          </p:cNvPr>
          <p:cNvSpPr>
            <a:spLocks noGrp="1"/>
          </p:cNvSpPr>
          <p:nvPr>
            <p:ph type="sldNum" sz="quarter" idx="12"/>
          </p:nvPr>
        </p:nvSpPr>
        <p:spPr/>
        <p:txBody>
          <a:bodyPr/>
          <a:lstStyle/>
          <a:p>
            <a:fld id="{9E10734C-81BF-4BA7-A470-C61CFCB7C66B}" type="slidenum">
              <a:rPr lang="en-IN" smtClean="0"/>
              <a:t>‹#›</a:t>
            </a:fld>
            <a:endParaRPr lang="en-IN"/>
          </a:p>
        </p:txBody>
      </p:sp>
    </p:spTree>
    <p:extLst>
      <p:ext uri="{BB962C8B-B14F-4D97-AF65-F5344CB8AC3E}">
        <p14:creationId xmlns:p14="http://schemas.microsoft.com/office/powerpoint/2010/main" val="1704745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53A25C-674A-4656-84B7-49705F1396B0}"/>
              </a:ext>
            </a:extLst>
          </p:cNvPr>
          <p:cNvSpPr>
            <a:spLocks noGrp="1"/>
          </p:cNvSpPr>
          <p:nvPr>
            <p:ph type="dt" sz="half" idx="10"/>
          </p:nvPr>
        </p:nvSpPr>
        <p:spPr/>
        <p:txBody>
          <a:bodyPr/>
          <a:lstStyle/>
          <a:p>
            <a:fld id="{5E1BB05D-B813-424E-BDF2-FACB509184E5}" type="datetimeFigureOut">
              <a:rPr lang="en-IN" smtClean="0"/>
              <a:t>22-10-2020</a:t>
            </a:fld>
            <a:endParaRPr lang="en-IN"/>
          </a:p>
        </p:txBody>
      </p:sp>
      <p:sp>
        <p:nvSpPr>
          <p:cNvPr id="3" name="Footer Placeholder 2">
            <a:extLst>
              <a:ext uri="{FF2B5EF4-FFF2-40B4-BE49-F238E27FC236}">
                <a16:creationId xmlns:a16="http://schemas.microsoft.com/office/drawing/2014/main" id="{3B0B0238-CC31-4EFD-9460-1DE6B7C67DD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FA4B287-C715-4696-ABA5-F3D34AD08DA7}"/>
              </a:ext>
            </a:extLst>
          </p:cNvPr>
          <p:cNvSpPr>
            <a:spLocks noGrp="1"/>
          </p:cNvSpPr>
          <p:nvPr>
            <p:ph type="sldNum" sz="quarter" idx="12"/>
          </p:nvPr>
        </p:nvSpPr>
        <p:spPr/>
        <p:txBody>
          <a:bodyPr/>
          <a:lstStyle/>
          <a:p>
            <a:fld id="{9E10734C-81BF-4BA7-A470-C61CFCB7C66B}" type="slidenum">
              <a:rPr lang="en-IN" smtClean="0"/>
              <a:t>‹#›</a:t>
            </a:fld>
            <a:endParaRPr lang="en-IN"/>
          </a:p>
        </p:txBody>
      </p:sp>
    </p:spTree>
    <p:extLst>
      <p:ext uri="{BB962C8B-B14F-4D97-AF65-F5344CB8AC3E}">
        <p14:creationId xmlns:p14="http://schemas.microsoft.com/office/powerpoint/2010/main" val="3853723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17941-98E2-4716-8ADB-11AC0CCD89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3ABFD50-B2E1-44DB-B5F2-0CBEB70647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7E9385-D252-4961-876E-8B8880E42E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E55777-6756-497D-8769-883112F65F5A}"/>
              </a:ext>
            </a:extLst>
          </p:cNvPr>
          <p:cNvSpPr>
            <a:spLocks noGrp="1"/>
          </p:cNvSpPr>
          <p:nvPr>
            <p:ph type="dt" sz="half" idx="10"/>
          </p:nvPr>
        </p:nvSpPr>
        <p:spPr/>
        <p:txBody>
          <a:bodyPr/>
          <a:lstStyle/>
          <a:p>
            <a:fld id="{5E1BB05D-B813-424E-BDF2-FACB509184E5}" type="datetimeFigureOut">
              <a:rPr lang="en-IN" smtClean="0"/>
              <a:t>22-10-2020</a:t>
            </a:fld>
            <a:endParaRPr lang="en-IN"/>
          </a:p>
        </p:txBody>
      </p:sp>
      <p:sp>
        <p:nvSpPr>
          <p:cNvPr id="6" name="Footer Placeholder 5">
            <a:extLst>
              <a:ext uri="{FF2B5EF4-FFF2-40B4-BE49-F238E27FC236}">
                <a16:creationId xmlns:a16="http://schemas.microsoft.com/office/drawing/2014/main" id="{B9FDEFC6-BC59-48AF-AF5C-50317F2F91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3FD908-7022-4E8A-A727-81162792B082}"/>
              </a:ext>
            </a:extLst>
          </p:cNvPr>
          <p:cNvSpPr>
            <a:spLocks noGrp="1"/>
          </p:cNvSpPr>
          <p:nvPr>
            <p:ph type="sldNum" sz="quarter" idx="12"/>
          </p:nvPr>
        </p:nvSpPr>
        <p:spPr/>
        <p:txBody>
          <a:bodyPr/>
          <a:lstStyle/>
          <a:p>
            <a:fld id="{9E10734C-81BF-4BA7-A470-C61CFCB7C66B}" type="slidenum">
              <a:rPr lang="en-IN" smtClean="0"/>
              <a:t>‹#›</a:t>
            </a:fld>
            <a:endParaRPr lang="en-IN"/>
          </a:p>
        </p:txBody>
      </p:sp>
    </p:spTree>
    <p:extLst>
      <p:ext uri="{BB962C8B-B14F-4D97-AF65-F5344CB8AC3E}">
        <p14:creationId xmlns:p14="http://schemas.microsoft.com/office/powerpoint/2010/main" val="4069316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F8FD4-17E0-4037-9174-49F767D4CD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FBB106-73B3-425A-B37D-685286CFCD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2C199BD-33E1-40DA-A233-CCFD2FDBBB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92F465-8E84-4ED6-8F16-6818ECAF20CC}"/>
              </a:ext>
            </a:extLst>
          </p:cNvPr>
          <p:cNvSpPr>
            <a:spLocks noGrp="1"/>
          </p:cNvSpPr>
          <p:nvPr>
            <p:ph type="dt" sz="half" idx="10"/>
          </p:nvPr>
        </p:nvSpPr>
        <p:spPr/>
        <p:txBody>
          <a:bodyPr/>
          <a:lstStyle/>
          <a:p>
            <a:fld id="{5E1BB05D-B813-424E-BDF2-FACB509184E5}" type="datetimeFigureOut">
              <a:rPr lang="en-IN" smtClean="0"/>
              <a:t>22-10-2020</a:t>
            </a:fld>
            <a:endParaRPr lang="en-IN"/>
          </a:p>
        </p:txBody>
      </p:sp>
      <p:sp>
        <p:nvSpPr>
          <p:cNvPr id="6" name="Footer Placeholder 5">
            <a:extLst>
              <a:ext uri="{FF2B5EF4-FFF2-40B4-BE49-F238E27FC236}">
                <a16:creationId xmlns:a16="http://schemas.microsoft.com/office/drawing/2014/main" id="{AE3EC2B5-CA7C-42C2-BB85-1566CC0B7C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948D77-AA32-4F6A-9562-2A405793D3EB}"/>
              </a:ext>
            </a:extLst>
          </p:cNvPr>
          <p:cNvSpPr>
            <a:spLocks noGrp="1"/>
          </p:cNvSpPr>
          <p:nvPr>
            <p:ph type="sldNum" sz="quarter" idx="12"/>
          </p:nvPr>
        </p:nvSpPr>
        <p:spPr/>
        <p:txBody>
          <a:bodyPr/>
          <a:lstStyle/>
          <a:p>
            <a:fld id="{9E10734C-81BF-4BA7-A470-C61CFCB7C66B}" type="slidenum">
              <a:rPr lang="en-IN" smtClean="0"/>
              <a:t>‹#›</a:t>
            </a:fld>
            <a:endParaRPr lang="en-IN"/>
          </a:p>
        </p:txBody>
      </p:sp>
    </p:spTree>
    <p:extLst>
      <p:ext uri="{BB962C8B-B14F-4D97-AF65-F5344CB8AC3E}">
        <p14:creationId xmlns:p14="http://schemas.microsoft.com/office/powerpoint/2010/main" val="2758416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C027B2-1A0A-4567-884D-34F1B3EB57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AE953B-D641-450E-B740-8389256DD6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4601D1-1672-4071-B93B-5F2B14F89A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1BB05D-B813-424E-BDF2-FACB509184E5}" type="datetimeFigureOut">
              <a:rPr lang="en-IN" smtClean="0"/>
              <a:t>22-10-2020</a:t>
            </a:fld>
            <a:endParaRPr lang="en-IN"/>
          </a:p>
        </p:txBody>
      </p:sp>
      <p:sp>
        <p:nvSpPr>
          <p:cNvPr id="5" name="Footer Placeholder 4">
            <a:extLst>
              <a:ext uri="{FF2B5EF4-FFF2-40B4-BE49-F238E27FC236}">
                <a16:creationId xmlns:a16="http://schemas.microsoft.com/office/drawing/2014/main" id="{981C42E5-3BB3-4805-9FD0-BD7C9670B9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85B1DE1-4727-454D-9C65-7513170AA6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10734C-81BF-4BA7-A470-C61CFCB7C66B}" type="slidenum">
              <a:rPr lang="en-IN" smtClean="0"/>
              <a:t>‹#›</a:t>
            </a:fld>
            <a:endParaRPr lang="en-IN"/>
          </a:p>
        </p:txBody>
      </p:sp>
    </p:spTree>
    <p:extLst>
      <p:ext uri="{BB962C8B-B14F-4D97-AF65-F5344CB8AC3E}">
        <p14:creationId xmlns:p14="http://schemas.microsoft.com/office/powerpoint/2010/main" val="255660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604A2-35FD-4FC7-B444-1C9D4AE7D487}"/>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5CE9DB4-416C-42BF-8861-DD1150145F8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45711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60FE1-353B-4F99-9CDD-A1124A04EE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3BCE900-2539-4EAA-8383-AFBDD6B98C3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29920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B2E3858C-A2F0-4564-93C3-A1D057B9B9CA}"/>
              </a:ext>
            </a:extLst>
          </p:cNvPr>
          <p:cNvSpPr>
            <a:spLocks noGrp="1" noChangeArrowheads="1"/>
          </p:cNvSpPr>
          <p:nvPr>
            <p:ph type="title"/>
          </p:nvPr>
        </p:nvSpPr>
        <p:spPr/>
        <p:txBody>
          <a:bodyPr/>
          <a:lstStyle/>
          <a:p>
            <a:pPr eaLnBrk="1" hangingPunct="1"/>
            <a:r>
              <a:rPr kumimoji="1" lang="en-US" altLang="en-US"/>
              <a:t>Optical Fiber</a:t>
            </a:r>
          </a:p>
        </p:txBody>
      </p:sp>
      <p:pic>
        <p:nvPicPr>
          <p:cNvPr id="20483" name="Picture 5" descr="Z-Guided Media                                                 00282829  Mnementh                      BEAE7A2F:">
            <a:extLst>
              <a:ext uri="{FF2B5EF4-FFF2-40B4-BE49-F238E27FC236}">
                <a16:creationId xmlns:a16="http://schemas.microsoft.com/office/drawing/2014/main" id="{F37360F2-53FB-4627-BF94-F2995B5AEE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5482" b="8949"/>
          <a:stretch>
            <a:fillRect/>
          </a:stretch>
        </p:blipFill>
        <p:spPr bwMode="auto">
          <a:xfrm>
            <a:off x="2209800" y="2403476"/>
            <a:ext cx="7772400" cy="3565525"/>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082D4B06-3CA6-4500-9C84-F9ABDB920A88}"/>
              </a:ext>
            </a:extLst>
          </p:cNvPr>
          <p:cNvSpPr>
            <a:spLocks noGrp="1" noChangeArrowheads="1"/>
          </p:cNvSpPr>
          <p:nvPr>
            <p:ph type="title"/>
          </p:nvPr>
        </p:nvSpPr>
        <p:spPr/>
        <p:txBody>
          <a:bodyPr/>
          <a:lstStyle/>
          <a:p>
            <a:pPr eaLnBrk="1" hangingPunct="1"/>
            <a:r>
              <a:rPr kumimoji="1" lang="en-US" altLang="en-US"/>
              <a:t>Optical Fiber - Benefits</a:t>
            </a:r>
          </a:p>
        </p:txBody>
      </p:sp>
      <p:sp>
        <p:nvSpPr>
          <p:cNvPr id="22531" name="Rectangle 3">
            <a:extLst>
              <a:ext uri="{FF2B5EF4-FFF2-40B4-BE49-F238E27FC236}">
                <a16:creationId xmlns:a16="http://schemas.microsoft.com/office/drawing/2014/main" id="{953B1123-93D8-4001-B0C6-2CB9547F7478}"/>
              </a:ext>
            </a:extLst>
          </p:cNvPr>
          <p:cNvSpPr>
            <a:spLocks noGrp="1" noChangeArrowheads="1"/>
          </p:cNvSpPr>
          <p:nvPr>
            <p:ph idx="1"/>
          </p:nvPr>
        </p:nvSpPr>
        <p:spPr/>
        <p:txBody>
          <a:bodyPr/>
          <a:lstStyle/>
          <a:p>
            <a:pPr eaLnBrk="1" hangingPunct="1"/>
            <a:r>
              <a:rPr kumimoji="1" lang="en-US" altLang="en-US"/>
              <a:t>greater capacity</a:t>
            </a:r>
          </a:p>
          <a:p>
            <a:pPr lvl="1" eaLnBrk="1" hangingPunct="1"/>
            <a:r>
              <a:rPr kumimoji="1" lang="en-US" altLang="en-US"/>
              <a:t>data rates of hundreds of Gbps</a:t>
            </a:r>
          </a:p>
          <a:p>
            <a:pPr eaLnBrk="1" hangingPunct="1"/>
            <a:r>
              <a:rPr kumimoji="1" lang="en-US" altLang="en-US"/>
              <a:t>smaller size &amp; weight</a:t>
            </a:r>
          </a:p>
          <a:p>
            <a:pPr eaLnBrk="1" hangingPunct="1"/>
            <a:r>
              <a:rPr kumimoji="1" lang="en-US" altLang="en-US"/>
              <a:t>lower attenuation</a:t>
            </a:r>
          </a:p>
          <a:p>
            <a:pPr eaLnBrk="1" hangingPunct="1"/>
            <a:r>
              <a:rPr kumimoji="1" lang="en-US" altLang="en-US"/>
              <a:t>electromagnetic isolation</a:t>
            </a:r>
          </a:p>
          <a:p>
            <a:pPr eaLnBrk="1" hangingPunct="1"/>
            <a:r>
              <a:rPr kumimoji="1" lang="en-US" altLang="en-US"/>
              <a:t>greater repeater spacing</a:t>
            </a:r>
          </a:p>
          <a:p>
            <a:pPr lvl="1" eaLnBrk="1" hangingPunct="1"/>
            <a:r>
              <a:rPr kumimoji="1" lang="en-US" altLang="en-US"/>
              <a:t>10s of km at least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BE5EC9C-1A24-42AF-A31F-7842D949E1EB}"/>
              </a:ext>
            </a:extLst>
          </p:cNvPr>
          <p:cNvSpPr>
            <a:spLocks noGrp="1" noChangeArrowheads="1"/>
          </p:cNvSpPr>
          <p:nvPr>
            <p:ph type="title"/>
          </p:nvPr>
        </p:nvSpPr>
        <p:spPr/>
        <p:txBody>
          <a:bodyPr rtlCol="0">
            <a:normAutofit/>
          </a:bodyPr>
          <a:lstStyle/>
          <a:p>
            <a:pPr>
              <a:defRPr/>
            </a:pPr>
            <a:r>
              <a:rPr kumimoji="1" lang="en-US"/>
              <a:t>Optical Fiber - Transmission Characteristics</a:t>
            </a:r>
          </a:p>
        </p:txBody>
      </p:sp>
      <p:sp>
        <p:nvSpPr>
          <p:cNvPr id="23555" name="Rectangle 3">
            <a:extLst>
              <a:ext uri="{FF2B5EF4-FFF2-40B4-BE49-F238E27FC236}">
                <a16:creationId xmlns:a16="http://schemas.microsoft.com/office/drawing/2014/main" id="{5EEBA370-AC23-439C-8A02-2A908A1CABF6}"/>
              </a:ext>
            </a:extLst>
          </p:cNvPr>
          <p:cNvSpPr>
            <a:spLocks noGrp="1" noChangeArrowheads="1"/>
          </p:cNvSpPr>
          <p:nvPr>
            <p:ph idx="1"/>
          </p:nvPr>
        </p:nvSpPr>
        <p:spPr>
          <a:xfrm>
            <a:off x="1981200" y="1676400"/>
            <a:ext cx="8229600" cy="4876800"/>
          </a:xfrm>
        </p:spPr>
        <p:txBody>
          <a:bodyPr/>
          <a:lstStyle/>
          <a:p>
            <a:pPr eaLnBrk="1" hangingPunct="1">
              <a:lnSpc>
                <a:spcPct val="90000"/>
              </a:lnSpc>
            </a:pPr>
            <a:r>
              <a:rPr kumimoji="1" lang="en-US" altLang="en-US"/>
              <a:t>uses total internal reflection to transmit light</a:t>
            </a:r>
          </a:p>
          <a:p>
            <a:pPr eaLnBrk="1" hangingPunct="1">
              <a:lnSpc>
                <a:spcPct val="90000"/>
              </a:lnSpc>
            </a:pPr>
            <a:r>
              <a:rPr kumimoji="1" lang="en-US" altLang="en-US"/>
              <a:t>can use several different light sources</a:t>
            </a:r>
          </a:p>
          <a:p>
            <a:pPr lvl="1" eaLnBrk="1" hangingPunct="1">
              <a:lnSpc>
                <a:spcPct val="90000"/>
              </a:lnSpc>
            </a:pPr>
            <a:r>
              <a:rPr kumimoji="1" lang="en-US" altLang="en-US"/>
              <a:t>Light Emitting Diode (LED)</a:t>
            </a:r>
          </a:p>
          <a:p>
            <a:pPr lvl="2" eaLnBrk="1" hangingPunct="1">
              <a:lnSpc>
                <a:spcPct val="90000"/>
              </a:lnSpc>
            </a:pPr>
            <a:r>
              <a:rPr kumimoji="1" lang="en-US" altLang="en-US"/>
              <a:t>cheaper, wider operating temp range, lasts longer</a:t>
            </a:r>
          </a:p>
          <a:p>
            <a:pPr lvl="1" eaLnBrk="1" hangingPunct="1">
              <a:lnSpc>
                <a:spcPct val="90000"/>
              </a:lnSpc>
            </a:pPr>
            <a:r>
              <a:rPr kumimoji="1" lang="en-US" altLang="en-US"/>
              <a:t>Injection Laser Diode (ILD)</a:t>
            </a:r>
          </a:p>
          <a:p>
            <a:pPr lvl="2" eaLnBrk="1" hangingPunct="1">
              <a:lnSpc>
                <a:spcPct val="90000"/>
              </a:lnSpc>
            </a:pPr>
            <a:r>
              <a:rPr kumimoji="1" lang="en-US" altLang="en-US"/>
              <a:t>more efficient, has greater data rate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EAEA748-C947-4948-8096-463495C05B50}"/>
              </a:ext>
            </a:extLst>
          </p:cNvPr>
          <p:cNvSpPr>
            <a:spLocks noGrp="1" noChangeArrowheads="1"/>
          </p:cNvSpPr>
          <p:nvPr>
            <p:ph type="title"/>
          </p:nvPr>
        </p:nvSpPr>
        <p:spPr/>
        <p:txBody>
          <a:bodyPr/>
          <a:lstStyle/>
          <a:p>
            <a:pPr eaLnBrk="1" hangingPunct="1"/>
            <a:r>
              <a:rPr kumimoji="1" lang="en-US" altLang="en-US"/>
              <a:t>Optical Fiber Transmission Modes</a:t>
            </a:r>
          </a:p>
        </p:txBody>
      </p:sp>
      <p:pic>
        <p:nvPicPr>
          <p:cNvPr id="24579" name="Picture 5" descr="Optical Transmission                                           00282829  Mnementh                      BEAE7A2F:">
            <a:extLst>
              <a:ext uri="{FF2B5EF4-FFF2-40B4-BE49-F238E27FC236}">
                <a16:creationId xmlns:a16="http://schemas.microsoft.com/office/drawing/2014/main" id="{BC47D636-1383-433B-BAE8-69674CC075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633" b="13898"/>
          <a:stretch>
            <a:fillRect/>
          </a:stretch>
        </p:blipFill>
        <p:spPr bwMode="auto">
          <a:xfrm>
            <a:off x="2286001" y="1582738"/>
            <a:ext cx="8043863" cy="5065712"/>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CF8964F9-38CC-4E9E-A87C-3D980AF0E783}"/>
              </a:ext>
            </a:extLst>
          </p:cNvPr>
          <p:cNvSpPr>
            <a:spLocks noGrp="1"/>
          </p:cNvSpPr>
          <p:nvPr>
            <p:ph type="title"/>
          </p:nvPr>
        </p:nvSpPr>
        <p:spPr/>
        <p:txBody>
          <a:bodyPr/>
          <a:lstStyle/>
          <a:p>
            <a:r>
              <a:rPr lang="en-US" altLang="en-US"/>
              <a:t>Comparison of Guided Media</a:t>
            </a:r>
            <a:br>
              <a:rPr lang="en-US" altLang="en-US"/>
            </a:br>
            <a:endParaRPr lang="en-US" altLang="en-US"/>
          </a:p>
        </p:txBody>
      </p:sp>
      <p:sp>
        <p:nvSpPr>
          <p:cNvPr id="26627" name="Text Placeholder 4">
            <a:extLst>
              <a:ext uri="{FF2B5EF4-FFF2-40B4-BE49-F238E27FC236}">
                <a16:creationId xmlns:a16="http://schemas.microsoft.com/office/drawing/2014/main" id="{05CF7A45-C458-4DDC-AD5C-D60D6ECBE7D0}"/>
              </a:ext>
            </a:extLst>
          </p:cNvPr>
          <p:cNvSpPr>
            <a:spLocks noGrp="1"/>
          </p:cNvSpPr>
          <p:nvPr>
            <p:ph type="body" idx="1"/>
          </p:nvPr>
        </p:nvSpPr>
        <p:spPr/>
        <p:txBody>
          <a:bodyPr/>
          <a:lstStyle/>
          <a:p>
            <a:r>
              <a:rPr lang="en-US" altLang="en-US"/>
              <a:t>Electrical Cables</a:t>
            </a:r>
          </a:p>
          <a:p>
            <a:endParaRPr lang="en-US" altLang="en-US"/>
          </a:p>
        </p:txBody>
      </p:sp>
      <p:sp>
        <p:nvSpPr>
          <p:cNvPr id="3" name="Content Placeholder 2">
            <a:extLst>
              <a:ext uri="{FF2B5EF4-FFF2-40B4-BE49-F238E27FC236}">
                <a16:creationId xmlns:a16="http://schemas.microsoft.com/office/drawing/2014/main" id="{3D21AEF0-B7E6-46EF-8350-EC406869E996}"/>
              </a:ext>
            </a:extLst>
          </p:cNvPr>
          <p:cNvSpPr>
            <a:spLocks noGrp="1"/>
          </p:cNvSpPr>
          <p:nvPr>
            <p:ph sz="half" idx="2"/>
          </p:nvPr>
        </p:nvSpPr>
        <p:spPr/>
        <p:txBody>
          <a:bodyPr/>
          <a:lstStyle/>
          <a:p>
            <a:pPr>
              <a:buFont typeface="Arial" charset="0"/>
              <a:buChar char="•"/>
              <a:defRPr/>
            </a:pPr>
            <a:r>
              <a:rPr lang="en-US" sz="2000"/>
              <a:t>Moderate data rates: 1Gb/s</a:t>
            </a:r>
          </a:p>
          <a:p>
            <a:pPr>
              <a:buFont typeface="Arial" charset="0"/>
              <a:buChar char="•"/>
              <a:defRPr/>
            </a:pPr>
            <a:r>
              <a:rPr lang="en-US" sz="2000"/>
              <a:t>Maximum distance: 2km (twisted pair); 10km (coaxial)</a:t>
            </a:r>
          </a:p>
          <a:p>
            <a:pPr>
              <a:buFont typeface="Arial" charset="0"/>
              <a:buChar char="•"/>
              <a:defRPr/>
            </a:pPr>
            <a:r>
              <a:rPr lang="en-US" sz="2000"/>
              <a:t>Cheapest for low data rates</a:t>
            </a:r>
          </a:p>
          <a:p>
            <a:pPr>
              <a:buFont typeface="Arial" charset="0"/>
              <a:buChar char="•"/>
              <a:defRPr/>
            </a:pPr>
            <a:r>
              <a:rPr lang="en-US" sz="2000"/>
              <a:t>UTP: easy to install, susceptible to interference</a:t>
            </a:r>
          </a:p>
          <a:p>
            <a:pPr>
              <a:buFont typeface="Arial" charset="0"/>
              <a:buChar char="•"/>
              <a:defRPr/>
            </a:pPr>
            <a:r>
              <a:rPr lang="en-US" sz="2000"/>
              <a:t>STP, Coaxial Cable: rigid, protection against interference</a:t>
            </a:r>
          </a:p>
          <a:p>
            <a:pPr marL="0" indent="0">
              <a:buNone/>
              <a:defRPr/>
            </a:pPr>
            <a:endParaRPr lang="en-US" sz="2000"/>
          </a:p>
        </p:txBody>
      </p:sp>
      <p:sp>
        <p:nvSpPr>
          <p:cNvPr id="26629" name="Text Placeholder 5">
            <a:extLst>
              <a:ext uri="{FF2B5EF4-FFF2-40B4-BE49-F238E27FC236}">
                <a16:creationId xmlns:a16="http://schemas.microsoft.com/office/drawing/2014/main" id="{87EF6089-BCE5-44B8-B5FA-3C94669DDDE0}"/>
              </a:ext>
            </a:extLst>
          </p:cNvPr>
          <p:cNvSpPr>
            <a:spLocks noGrp="1"/>
          </p:cNvSpPr>
          <p:nvPr>
            <p:ph type="body" sz="quarter" idx="3"/>
          </p:nvPr>
        </p:nvSpPr>
        <p:spPr/>
        <p:txBody>
          <a:bodyPr/>
          <a:lstStyle/>
          <a:p>
            <a:r>
              <a:rPr lang="en-US" altLang="en-US"/>
              <a:t>Optical Cables</a:t>
            </a:r>
          </a:p>
          <a:p>
            <a:endParaRPr lang="en-US" altLang="en-US"/>
          </a:p>
        </p:txBody>
      </p:sp>
      <p:sp>
        <p:nvSpPr>
          <p:cNvPr id="26630" name="Content Placeholder 6">
            <a:extLst>
              <a:ext uri="{FF2B5EF4-FFF2-40B4-BE49-F238E27FC236}">
                <a16:creationId xmlns:a16="http://schemas.microsoft.com/office/drawing/2014/main" id="{072649BE-C73A-496F-8B06-C3DAC77D90C4}"/>
              </a:ext>
            </a:extLst>
          </p:cNvPr>
          <p:cNvSpPr>
            <a:spLocks noGrp="1"/>
          </p:cNvSpPr>
          <p:nvPr>
            <p:ph sz="quarter" idx="4"/>
          </p:nvPr>
        </p:nvSpPr>
        <p:spPr/>
        <p:txBody>
          <a:bodyPr/>
          <a:lstStyle/>
          <a:p>
            <a:r>
              <a:rPr lang="en-US" altLang="en-US"/>
              <a:t>Very high data rates: 100Gb/s</a:t>
            </a:r>
          </a:p>
          <a:p>
            <a:r>
              <a:rPr lang="en-US" altLang="en-US"/>
              <a:t>Maximum distance: 40km</a:t>
            </a:r>
          </a:p>
          <a:p>
            <a:r>
              <a:rPr lang="en-US" altLang="en-US"/>
              <a:t>Expensive equipment, but cost effective for high data rates, Difficult to install</a:t>
            </a:r>
          </a:p>
          <a:p>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1526BDCD-A740-4CFD-A8D4-9D2E263AECFD}"/>
              </a:ext>
            </a:extLst>
          </p:cNvPr>
          <p:cNvSpPr>
            <a:spLocks noGrp="1"/>
          </p:cNvSpPr>
          <p:nvPr>
            <p:ph type="title"/>
          </p:nvPr>
        </p:nvSpPr>
        <p:spPr/>
        <p:txBody>
          <a:bodyPr/>
          <a:lstStyle/>
          <a:p>
            <a:r>
              <a:rPr lang="en-US" altLang="en-US"/>
              <a:t>Wireless transmission</a:t>
            </a:r>
            <a:br>
              <a:rPr lang="en-US" altLang="en-US"/>
            </a:br>
            <a:r>
              <a:rPr lang="en-US" altLang="en-US"/>
              <a:t>3 general range of frequencies</a:t>
            </a:r>
          </a:p>
        </p:txBody>
      </p:sp>
      <p:sp>
        <p:nvSpPr>
          <p:cNvPr id="29699" name="Content Placeholder 2">
            <a:extLst>
              <a:ext uri="{FF2B5EF4-FFF2-40B4-BE49-F238E27FC236}">
                <a16:creationId xmlns:a16="http://schemas.microsoft.com/office/drawing/2014/main" id="{58256221-7EF9-405F-A168-0F4B4C14FCF0}"/>
              </a:ext>
            </a:extLst>
          </p:cNvPr>
          <p:cNvSpPr>
            <a:spLocks noGrp="1"/>
          </p:cNvSpPr>
          <p:nvPr>
            <p:ph idx="1"/>
          </p:nvPr>
        </p:nvSpPr>
        <p:spPr/>
        <p:txBody>
          <a:bodyPr/>
          <a:lstStyle/>
          <a:p>
            <a:r>
              <a:rPr lang="en-US" altLang="en-US"/>
              <a:t>Microwave frequency 1GHz to 40GHz</a:t>
            </a:r>
          </a:p>
          <a:p>
            <a:r>
              <a:rPr lang="en-US" altLang="en-US"/>
              <a:t>Radio frequency 30MHz to 1 GHz</a:t>
            </a:r>
          </a:p>
          <a:p>
            <a:r>
              <a:rPr lang="en-US" altLang="en-US"/>
              <a:t>Infrared frequency 3x10</a:t>
            </a:r>
            <a:r>
              <a:rPr lang="en-US" altLang="en-US" baseline="30000"/>
              <a:t>11</a:t>
            </a:r>
            <a:r>
              <a:rPr lang="en-US" altLang="en-US"/>
              <a:t> to 2x10</a:t>
            </a:r>
            <a:r>
              <a:rPr lang="en-US" altLang="en-US" baseline="30000"/>
              <a:t>12</a:t>
            </a:r>
            <a:r>
              <a:rPr lang="en-US" altLang="en-US"/>
              <a:t> Hz</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86FDE8-0B67-4922-B65B-1A8261879D48}"/>
              </a:ext>
            </a:extLst>
          </p:cNvPr>
          <p:cNvSpPr>
            <a:spLocks noGrp="1" noChangeArrowheads="1"/>
          </p:cNvSpPr>
          <p:nvPr>
            <p:ph type="title"/>
          </p:nvPr>
        </p:nvSpPr>
        <p:spPr/>
        <p:txBody>
          <a:bodyPr/>
          <a:lstStyle/>
          <a:p>
            <a:pPr eaLnBrk="1" hangingPunct="1"/>
            <a:r>
              <a:rPr kumimoji="1" lang="en-GB" altLang="en-US"/>
              <a:t>Antennas</a:t>
            </a:r>
          </a:p>
        </p:txBody>
      </p:sp>
      <p:sp>
        <p:nvSpPr>
          <p:cNvPr id="30723" name="Rectangle 3">
            <a:extLst>
              <a:ext uri="{FF2B5EF4-FFF2-40B4-BE49-F238E27FC236}">
                <a16:creationId xmlns:a16="http://schemas.microsoft.com/office/drawing/2014/main" id="{AB20B749-F4BA-4E5B-9BBA-A4786F33BB6E}"/>
              </a:ext>
            </a:extLst>
          </p:cNvPr>
          <p:cNvSpPr>
            <a:spLocks noGrp="1" noChangeArrowheads="1"/>
          </p:cNvSpPr>
          <p:nvPr>
            <p:ph idx="1"/>
          </p:nvPr>
        </p:nvSpPr>
        <p:spPr>
          <a:xfrm>
            <a:off x="1981200" y="1371600"/>
            <a:ext cx="8229600" cy="5334000"/>
          </a:xfrm>
        </p:spPr>
        <p:txBody>
          <a:bodyPr/>
          <a:lstStyle/>
          <a:p>
            <a:pPr eaLnBrk="1" hangingPunct="1"/>
            <a:r>
              <a:rPr kumimoji="1" lang="en-GB" altLang="en-US"/>
              <a:t>electrical conductor used to radiate or collect electromagnetic energy</a:t>
            </a:r>
          </a:p>
          <a:p>
            <a:pPr eaLnBrk="1" hangingPunct="1"/>
            <a:r>
              <a:rPr kumimoji="1" lang="en-GB" altLang="en-US"/>
              <a:t>transmission antenna</a:t>
            </a:r>
          </a:p>
          <a:p>
            <a:pPr lvl="1" eaLnBrk="1" hangingPunct="1"/>
            <a:r>
              <a:rPr kumimoji="1" lang="en-GB" altLang="en-US"/>
              <a:t>radio frequency energy from transmitter</a:t>
            </a:r>
          </a:p>
          <a:p>
            <a:pPr lvl="1" eaLnBrk="1" hangingPunct="1"/>
            <a:r>
              <a:rPr kumimoji="1" lang="en-GB" altLang="en-US"/>
              <a:t>converted to electromagnetic energy by antenna</a:t>
            </a:r>
          </a:p>
          <a:p>
            <a:pPr lvl="1" eaLnBrk="1" hangingPunct="1"/>
            <a:r>
              <a:rPr kumimoji="1" lang="en-GB" altLang="en-US"/>
              <a:t>radiated into surrounding environment</a:t>
            </a:r>
          </a:p>
          <a:p>
            <a:pPr eaLnBrk="1" hangingPunct="1"/>
            <a:r>
              <a:rPr kumimoji="1" lang="en-GB" altLang="en-US"/>
              <a:t>reception antenna</a:t>
            </a:r>
          </a:p>
          <a:p>
            <a:pPr lvl="1" eaLnBrk="1" hangingPunct="1"/>
            <a:r>
              <a:rPr kumimoji="1" lang="en-GB" altLang="en-US"/>
              <a:t>converted to radio frequency electrical energy</a:t>
            </a:r>
          </a:p>
          <a:p>
            <a:pPr lvl="1" eaLnBrk="1" hangingPunct="1"/>
            <a:r>
              <a:rPr kumimoji="1" lang="en-GB" altLang="en-US"/>
              <a:t>fed to receiver</a:t>
            </a:r>
          </a:p>
          <a:p>
            <a:pPr eaLnBrk="1" hangingPunct="1"/>
            <a:r>
              <a:rPr kumimoji="1" lang="en-GB" altLang="en-US"/>
              <a:t>same antenna is often used for both purposes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9AFDBD65-B65B-4F9E-B9BE-3B1C576F0EB6}"/>
              </a:ext>
            </a:extLst>
          </p:cNvPr>
          <p:cNvSpPr>
            <a:spLocks noGrp="1" noChangeArrowheads="1"/>
          </p:cNvSpPr>
          <p:nvPr>
            <p:ph type="title"/>
          </p:nvPr>
        </p:nvSpPr>
        <p:spPr/>
        <p:txBody>
          <a:bodyPr/>
          <a:lstStyle/>
          <a:p>
            <a:pPr eaLnBrk="1" hangingPunct="1"/>
            <a:r>
              <a:rPr kumimoji="1" lang="en-GB" altLang="en-US"/>
              <a:t>Radiation Pattern</a:t>
            </a:r>
          </a:p>
        </p:txBody>
      </p:sp>
      <p:sp>
        <p:nvSpPr>
          <p:cNvPr id="31747" name="Rectangle 3">
            <a:extLst>
              <a:ext uri="{FF2B5EF4-FFF2-40B4-BE49-F238E27FC236}">
                <a16:creationId xmlns:a16="http://schemas.microsoft.com/office/drawing/2014/main" id="{19BB3D6B-4C42-4EB4-8F01-3A519AFF7FFA}"/>
              </a:ext>
            </a:extLst>
          </p:cNvPr>
          <p:cNvSpPr>
            <a:spLocks noGrp="1" noChangeArrowheads="1"/>
          </p:cNvSpPr>
          <p:nvPr>
            <p:ph idx="1"/>
          </p:nvPr>
        </p:nvSpPr>
        <p:spPr/>
        <p:txBody>
          <a:bodyPr/>
          <a:lstStyle/>
          <a:p>
            <a:pPr eaLnBrk="1" hangingPunct="1"/>
            <a:r>
              <a:rPr kumimoji="1" lang="en-GB" altLang="en-US"/>
              <a:t>power radiated in all directions</a:t>
            </a:r>
          </a:p>
          <a:p>
            <a:pPr eaLnBrk="1" hangingPunct="1"/>
            <a:r>
              <a:rPr kumimoji="1" lang="en-GB" altLang="en-US"/>
              <a:t>not same performance in all directions</a:t>
            </a:r>
          </a:p>
          <a:p>
            <a:pPr eaLnBrk="1" hangingPunct="1"/>
            <a:r>
              <a:rPr kumimoji="1" lang="en-GB" altLang="en-US"/>
              <a:t>an isotropic antenna is a (theoretical) point in space</a:t>
            </a:r>
          </a:p>
          <a:p>
            <a:pPr lvl="1" eaLnBrk="1" hangingPunct="1"/>
            <a:r>
              <a:rPr kumimoji="1" lang="en-GB" altLang="en-US"/>
              <a:t>radiates in all directions equally</a:t>
            </a:r>
          </a:p>
          <a:p>
            <a:pPr lvl="1" eaLnBrk="1" hangingPunct="1"/>
            <a:r>
              <a:rPr kumimoji="1" lang="en-GB" altLang="en-US"/>
              <a:t>with a spherical radiation pattern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0048C6F9-A8F3-4406-B288-FE9CD05923B0}"/>
              </a:ext>
            </a:extLst>
          </p:cNvPr>
          <p:cNvSpPr>
            <a:spLocks noGrp="1"/>
          </p:cNvSpPr>
          <p:nvPr>
            <p:ph type="title"/>
          </p:nvPr>
        </p:nvSpPr>
        <p:spPr/>
        <p:txBody>
          <a:bodyPr/>
          <a:lstStyle/>
          <a:p>
            <a:endParaRPr lang="en-US" altLang="en-US"/>
          </a:p>
        </p:txBody>
      </p:sp>
      <p:sp>
        <p:nvSpPr>
          <p:cNvPr id="3" name="Content Placeholder 2">
            <a:extLst>
              <a:ext uri="{FF2B5EF4-FFF2-40B4-BE49-F238E27FC236}">
                <a16:creationId xmlns:a16="http://schemas.microsoft.com/office/drawing/2014/main" id="{42E1C850-5EFC-4E28-98EA-841A2D854B5E}"/>
              </a:ext>
            </a:extLst>
          </p:cNvPr>
          <p:cNvSpPr>
            <a:spLocks noGrp="1"/>
          </p:cNvSpPr>
          <p:nvPr>
            <p:ph idx="1"/>
          </p:nvPr>
        </p:nvSpPr>
        <p:spPr/>
        <p:txBody>
          <a:bodyPr/>
          <a:lstStyle/>
          <a:p>
            <a:pPr marL="0" indent="0">
              <a:buNone/>
              <a:defRPr/>
            </a:pPr>
            <a:r>
              <a:rPr lang="en-US" sz="2400"/>
              <a:t>Direction and propagation of a wave depends on antenna shape</a:t>
            </a:r>
          </a:p>
          <a:p>
            <a:pPr>
              <a:buFont typeface="Arial" charset="0"/>
              <a:buChar char="•"/>
              <a:defRPr/>
            </a:pPr>
            <a:r>
              <a:rPr lang="en-US" sz="2400" b="1"/>
              <a:t>Isotropic antenna: </a:t>
            </a:r>
            <a:r>
              <a:rPr lang="en-US" sz="2400"/>
              <a:t>power propagates in all directions equally (spherical pattern, ideal)</a:t>
            </a:r>
          </a:p>
          <a:p>
            <a:pPr>
              <a:buFont typeface="Arial" charset="0"/>
              <a:buChar char="•"/>
              <a:defRPr/>
            </a:pPr>
            <a:r>
              <a:rPr lang="en-US" sz="2400" b="1"/>
              <a:t>Omni-directional antenna: </a:t>
            </a:r>
            <a:r>
              <a:rPr lang="en-US" sz="2400"/>
              <a:t>power propagates in all directions on one plane (donut)</a:t>
            </a:r>
          </a:p>
          <a:p>
            <a:pPr>
              <a:buFont typeface="Arial" charset="0"/>
              <a:buChar char="•"/>
              <a:defRPr/>
            </a:pPr>
            <a:r>
              <a:rPr lang="en-US" sz="2400" b="1"/>
              <a:t>Directional antenna: </a:t>
            </a:r>
            <a:r>
              <a:rPr lang="en-US" sz="2400"/>
              <a:t>power concentrated in particular direction</a:t>
            </a:r>
          </a:p>
          <a:p>
            <a:pPr>
              <a:buFont typeface="Arial" charset="0"/>
              <a:buChar char="•"/>
              <a:defRPr/>
            </a:pPr>
            <a:r>
              <a:rPr lang="en-US" sz="2400"/>
              <a:t>Power output in particular direction compared to power produced by isotropic antenna is antenna gain [dB]</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sp>
        <p:nvSpPr>
          <p:cNvPr id="3" name="Content Placeholder 2"/>
          <p:cNvSpPr>
            <a:spLocks noGrp="1"/>
          </p:cNvSpPr>
          <p:nvPr>
            <p:ph idx="1"/>
          </p:nvPr>
        </p:nvSpPr>
        <p:spPr/>
        <p:txBody>
          <a:bodyPr/>
          <a:lstStyle/>
          <a:p>
            <a:r>
              <a:rPr lang="en-US"/>
              <a:t>Given the bit pattern 01100, encode this data using ASK, BFSK, and BPSK.</a:t>
            </a:r>
          </a:p>
        </p:txBody>
      </p:sp>
    </p:spTree>
    <p:extLst>
      <p:ext uri="{BB962C8B-B14F-4D97-AF65-F5344CB8AC3E}">
        <p14:creationId xmlns:p14="http://schemas.microsoft.com/office/powerpoint/2010/main" val="514796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E05854B7-4590-42C0-A6FE-7B42692D9565}"/>
              </a:ext>
            </a:extLst>
          </p:cNvPr>
          <p:cNvSpPr>
            <a:spLocks noGrp="1"/>
          </p:cNvSpPr>
          <p:nvPr>
            <p:ph type="title"/>
          </p:nvPr>
        </p:nvSpPr>
        <p:spPr/>
        <p:txBody>
          <a:bodyPr/>
          <a:lstStyle/>
          <a:p>
            <a:r>
              <a:rPr lang="en-US" altLang="en-US"/>
              <a:t>Wireless</a:t>
            </a:r>
          </a:p>
        </p:txBody>
      </p:sp>
      <p:sp>
        <p:nvSpPr>
          <p:cNvPr id="33795" name="Content Placeholder 2">
            <a:extLst>
              <a:ext uri="{FF2B5EF4-FFF2-40B4-BE49-F238E27FC236}">
                <a16:creationId xmlns:a16="http://schemas.microsoft.com/office/drawing/2014/main" id="{4C93E55F-ABC0-479E-9292-6B5DCD9F08DA}"/>
              </a:ext>
            </a:extLst>
          </p:cNvPr>
          <p:cNvSpPr>
            <a:spLocks noGrp="1"/>
          </p:cNvSpPr>
          <p:nvPr>
            <p:ph idx="1"/>
          </p:nvPr>
        </p:nvSpPr>
        <p:spPr/>
        <p:txBody>
          <a:bodyPr/>
          <a:lstStyle/>
          <a:p>
            <a:endParaRPr lang="en-US" altLang="en-US"/>
          </a:p>
        </p:txBody>
      </p:sp>
      <p:pic>
        <p:nvPicPr>
          <p:cNvPr id="33796" name="Picture 2">
            <a:extLst>
              <a:ext uri="{FF2B5EF4-FFF2-40B4-BE49-F238E27FC236}">
                <a16:creationId xmlns:a16="http://schemas.microsoft.com/office/drawing/2014/main" id="{370FCB06-8F36-4A67-960D-91CA0088DB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10267"/>
            <a:ext cx="82296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2">
            <a:extLst>
              <a:ext uri="{FF2B5EF4-FFF2-40B4-BE49-F238E27FC236}">
                <a16:creationId xmlns:a16="http://schemas.microsoft.com/office/drawing/2014/main" id="{5D2AB240-B5C2-40F2-A6C9-A0743B1C10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7225" y="946220"/>
            <a:ext cx="7115175" cy="458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4" name="Picture 2">
            <a:extLst>
              <a:ext uri="{FF2B5EF4-FFF2-40B4-BE49-F238E27FC236}">
                <a16:creationId xmlns:a16="http://schemas.microsoft.com/office/drawing/2014/main" id="{C6085BF5-CBAB-4615-81D9-01FD0E4EE1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7996" y="952081"/>
            <a:ext cx="80772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8" name="Picture 2">
            <a:extLst>
              <a:ext uri="{FF2B5EF4-FFF2-40B4-BE49-F238E27FC236}">
                <a16:creationId xmlns:a16="http://schemas.microsoft.com/office/drawing/2014/main" id="{BCEEBFBD-1D50-4281-9A99-BC7EA9EC79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3905" y="836631"/>
            <a:ext cx="8077200" cy="484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1854D9BA-F507-462B-BE1D-797F31FBCE91}"/>
              </a:ext>
            </a:extLst>
          </p:cNvPr>
          <p:cNvSpPr>
            <a:spLocks noGrp="1" noChangeArrowheads="1"/>
          </p:cNvSpPr>
          <p:nvPr>
            <p:ph type="title"/>
          </p:nvPr>
        </p:nvSpPr>
        <p:spPr/>
        <p:txBody>
          <a:bodyPr/>
          <a:lstStyle/>
          <a:p>
            <a:pPr eaLnBrk="1" hangingPunct="1"/>
            <a:r>
              <a:rPr kumimoji="1" lang="en-GB" altLang="en-US"/>
              <a:t>Parabolic Reflective Antenna</a:t>
            </a:r>
          </a:p>
        </p:txBody>
      </p:sp>
      <p:pic>
        <p:nvPicPr>
          <p:cNvPr id="37891" name="Picture 5" descr=" Parabolic                                                      00282829  Mnementh                      BEAE7A2F:">
            <a:extLst>
              <a:ext uri="{FF2B5EF4-FFF2-40B4-BE49-F238E27FC236}">
                <a16:creationId xmlns:a16="http://schemas.microsoft.com/office/drawing/2014/main" id="{33B0CB53-1A97-47D4-8FF4-0082B83C18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50113"/>
          <a:stretch>
            <a:fillRect/>
          </a:stretch>
        </p:blipFill>
        <p:spPr bwMode="auto">
          <a:xfrm>
            <a:off x="2209801" y="1295400"/>
            <a:ext cx="7769225" cy="50165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6A1D0421-0A31-48FF-9618-EA5B61ACD972}"/>
              </a:ext>
            </a:extLst>
          </p:cNvPr>
          <p:cNvSpPr>
            <a:spLocks noGrp="1" noChangeArrowheads="1"/>
          </p:cNvSpPr>
          <p:nvPr>
            <p:ph type="title"/>
          </p:nvPr>
        </p:nvSpPr>
        <p:spPr/>
        <p:txBody>
          <a:bodyPr/>
          <a:lstStyle/>
          <a:p>
            <a:pPr eaLnBrk="1" hangingPunct="1"/>
            <a:r>
              <a:rPr kumimoji="1" lang="en-GB" altLang="en-US"/>
              <a:t>Antenna Gain</a:t>
            </a:r>
          </a:p>
        </p:txBody>
      </p:sp>
      <p:sp>
        <p:nvSpPr>
          <p:cNvPr id="38915" name="Rectangle 3">
            <a:extLst>
              <a:ext uri="{FF2B5EF4-FFF2-40B4-BE49-F238E27FC236}">
                <a16:creationId xmlns:a16="http://schemas.microsoft.com/office/drawing/2014/main" id="{F98C55E8-6BA3-45B3-BE48-9B85D6E126DB}"/>
              </a:ext>
            </a:extLst>
          </p:cNvPr>
          <p:cNvSpPr>
            <a:spLocks noGrp="1" noChangeArrowheads="1"/>
          </p:cNvSpPr>
          <p:nvPr>
            <p:ph idx="1"/>
          </p:nvPr>
        </p:nvSpPr>
        <p:spPr/>
        <p:txBody>
          <a:bodyPr/>
          <a:lstStyle/>
          <a:p>
            <a:pPr eaLnBrk="1" hangingPunct="1"/>
            <a:r>
              <a:rPr kumimoji="1" lang="en-GB" altLang="en-US"/>
              <a:t>measure of directionality of antenna</a:t>
            </a:r>
          </a:p>
          <a:p>
            <a:pPr eaLnBrk="1" hangingPunct="1"/>
            <a:r>
              <a:rPr kumimoji="1" lang="en-GB" altLang="en-US"/>
              <a:t>power output in particular direction verses that produced by an isotropic antenna</a:t>
            </a:r>
          </a:p>
          <a:p>
            <a:pPr eaLnBrk="1" hangingPunct="1"/>
            <a:r>
              <a:rPr kumimoji="1" lang="en-GB" altLang="en-US"/>
              <a:t>measured in decibels (dB)</a:t>
            </a:r>
          </a:p>
          <a:p>
            <a:pPr eaLnBrk="1" hangingPunct="1"/>
            <a:r>
              <a:rPr kumimoji="1" lang="en-GB" altLang="en-US"/>
              <a:t>effective area relates to size and shape</a:t>
            </a:r>
          </a:p>
          <a:p>
            <a:pPr lvl="1" eaLnBrk="1" hangingPunct="1"/>
            <a:r>
              <a:rPr kumimoji="1" lang="en-GB" altLang="en-US"/>
              <a:t>related to gain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C758A1C0-97A8-4BE7-9AF3-A19F33C843E2}"/>
              </a:ext>
            </a:extLst>
          </p:cNvPr>
          <p:cNvSpPr>
            <a:spLocks noGrp="1"/>
          </p:cNvSpPr>
          <p:nvPr>
            <p:ph type="title"/>
          </p:nvPr>
        </p:nvSpPr>
        <p:spPr/>
        <p:txBody>
          <a:bodyPr/>
          <a:lstStyle/>
          <a:p>
            <a:endParaRPr lang="en-US" altLang="en-US"/>
          </a:p>
        </p:txBody>
      </p:sp>
      <p:sp>
        <p:nvSpPr>
          <p:cNvPr id="39939" name="Content Placeholder 2">
            <a:extLst>
              <a:ext uri="{FF2B5EF4-FFF2-40B4-BE49-F238E27FC236}">
                <a16:creationId xmlns:a16="http://schemas.microsoft.com/office/drawing/2014/main" id="{127D6268-BB04-427A-982D-DEFD1C100D97}"/>
              </a:ext>
            </a:extLst>
          </p:cNvPr>
          <p:cNvSpPr>
            <a:spLocks noGrp="1"/>
          </p:cNvSpPr>
          <p:nvPr>
            <p:ph idx="1"/>
          </p:nvPr>
        </p:nvSpPr>
        <p:spPr/>
        <p:txBody>
          <a:bodyPr/>
          <a:lstStyle/>
          <a:p>
            <a:endParaRPr lang="en-US" altLang="en-US"/>
          </a:p>
        </p:txBody>
      </p:sp>
      <p:pic>
        <p:nvPicPr>
          <p:cNvPr id="39940" name="Picture 2">
            <a:extLst>
              <a:ext uri="{FF2B5EF4-FFF2-40B4-BE49-F238E27FC236}">
                <a16:creationId xmlns:a16="http://schemas.microsoft.com/office/drawing/2014/main" id="{4055E54B-F45A-4CD3-80B0-6ADC59665C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752601"/>
            <a:ext cx="3729038"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41" name="Picture 3">
            <a:extLst>
              <a:ext uri="{FF2B5EF4-FFF2-40B4-BE49-F238E27FC236}">
                <a16:creationId xmlns:a16="http://schemas.microsoft.com/office/drawing/2014/main" id="{2D9F6E81-C86C-48ED-B7D4-E286D30D0E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971800"/>
            <a:ext cx="46482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39E1D2C2-F876-40B8-86A1-820D392A4EB7}"/>
              </a:ext>
            </a:extLst>
          </p:cNvPr>
          <p:cNvSpPr>
            <a:spLocks noGrp="1" noChangeArrowheads="1"/>
          </p:cNvSpPr>
          <p:nvPr>
            <p:ph type="title"/>
          </p:nvPr>
        </p:nvSpPr>
        <p:spPr/>
        <p:txBody>
          <a:bodyPr/>
          <a:lstStyle/>
          <a:p>
            <a:pPr eaLnBrk="1" hangingPunct="1"/>
            <a:r>
              <a:rPr kumimoji="1" lang="en-US" altLang="en-US"/>
              <a:t>Terrestrial Microwave</a:t>
            </a:r>
          </a:p>
        </p:txBody>
      </p:sp>
      <p:sp>
        <p:nvSpPr>
          <p:cNvPr id="40963" name="Rectangle 3">
            <a:extLst>
              <a:ext uri="{FF2B5EF4-FFF2-40B4-BE49-F238E27FC236}">
                <a16:creationId xmlns:a16="http://schemas.microsoft.com/office/drawing/2014/main" id="{9DA54179-4B16-4B4C-A51F-98DE9BF1340C}"/>
              </a:ext>
            </a:extLst>
          </p:cNvPr>
          <p:cNvSpPr>
            <a:spLocks noGrp="1" noChangeArrowheads="1"/>
          </p:cNvSpPr>
          <p:nvPr>
            <p:ph idx="1"/>
          </p:nvPr>
        </p:nvSpPr>
        <p:spPr>
          <a:xfrm>
            <a:off x="1981200" y="1676400"/>
            <a:ext cx="8229600" cy="4800600"/>
          </a:xfrm>
        </p:spPr>
        <p:txBody>
          <a:bodyPr/>
          <a:lstStyle/>
          <a:p>
            <a:pPr eaLnBrk="1" hangingPunct="1">
              <a:lnSpc>
                <a:spcPct val="90000"/>
              </a:lnSpc>
            </a:pPr>
            <a:r>
              <a:rPr kumimoji="1" lang="en-US" altLang="en-US"/>
              <a:t>used for long haul telecommunications</a:t>
            </a:r>
          </a:p>
          <a:p>
            <a:pPr eaLnBrk="1" hangingPunct="1">
              <a:lnSpc>
                <a:spcPct val="90000"/>
              </a:lnSpc>
            </a:pPr>
            <a:r>
              <a:rPr kumimoji="1" lang="en-US" altLang="en-US"/>
              <a:t>and short point-to-point links</a:t>
            </a:r>
          </a:p>
          <a:p>
            <a:pPr eaLnBrk="1" hangingPunct="1">
              <a:lnSpc>
                <a:spcPct val="90000"/>
              </a:lnSpc>
            </a:pPr>
            <a:r>
              <a:rPr kumimoji="1" lang="en-US" altLang="en-US"/>
              <a:t>requires fewer repeaters but line of sight</a:t>
            </a:r>
          </a:p>
          <a:p>
            <a:pPr eaLnBrk="1" hangingPunct="1">
              <a:lnSpc>
                <a:spcPct val="90000"/>
              </a:lnSpc>
            </a:pPr>
            <a:r>
              <a:rPr kumimoji="1" lang="en-US" altLang="en-US"/>
              <a:t>use a parabolic dish to focus a narrow beam onto a receiver antenna</a:t>
            </a:r>
          </a:p>
          <a:p>
            <a:pPr eaLnBrk="1" hangingPunct="1">
              <a:lnSpc>
                <a:spcPct val="90000"/>
              </a:lnSpc>
            </a:pPr>
            <a:r>
              <a:rPr kumimoji="1" lang="en-US" altLang="en-US"/>
              <a:t>1-40GHz frequencies</a:t>
            </a:r>
          </a:p>
          <a:p>
            <a:pPr eaLnBrk="1" hangingPunct="1">
              <a:lnSpc>
                <a:spcPct val="90000"/>
              </a:lnSpc>
            </a:pPr>
            <a:r>
              <a:rPr kumimoji="1" lang="en-US" altLang="en-US"/>
              <a:t>higher frequencies give higher data rates</a:t>
            </a:r>
          </a:p>
          <a:p>
            <a:pPr eaLnBrk="1" hangingPunct="1">
              <a:lnSpc>
                <a:spcPct val="90000"/>
              </a:lnSpc>
            </a:pPr>
            <a:r>
              <a:rPr kumimoji="1" lang="en-US" altLang="en-US"/>
              <a:t>main source of loss is attenuation</a:t>
            </a:r>
          </a:p>
          <a:p>
            <a:pPr eaLnBrk="1" hangingPunct="1">
              <a:lnSpc>
                <a:spcPct val="90000"/>
              </a:lnSpc>
            </a:pPr>
            <a:r>
              <a:rPr kumimoji="1" lang="en-US" altLang="en-US"/>
              <a:t>also interference</a:t>
            </a:r>
          </a:p>
          <a:p>
            <a:pPr eaLnBrk="1" hangingPunct="1">
              <a:lnSpc>
                <a:spcPct val="90000"/>
              </a:lnSpc>
            </a:pPr>
            <a:endParaRPr kumimoji="1"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0CBA482F-05D7-427D-830C-263A6B32A7F2}"/>
              </a:ext>
            </a:extLst>
          </p:cNvPr>
          <p:cNvSpPr>
            <a:spLocks noGrp="1"/>
          </p:cNvSpPr>
          <p:nvPr>
            <p:ph type="title"/>
          </p:nvPr>
        </p:nvSpPr>
        <p:spPr/>
        <p:txBody>
          <a:bodyPr/>
          <a:lstStyle/>
          <a:p>
            <a:endParaRPr lang="en-US" altLang="en-US"/>
          </a:p>
        </p:txBody>
      </p:sp>
      <p:sp>
        <p:nvSpPr>
          <p:cNvPr id="3" name="Content Placeholder 2">
            <a:extLst>
              <a:ext uri="{FF2B5EF4-FFF2-40B4-BE49-F238E27FC236}">
                <a16:creationId xmlns:a16="http://schemas.microsoft.com/office/drawing/2014/main" id="{16A23B95-5127-4790-AF85-7D7A87F30D34}"/>
              </a:ext>
            </a:extLst>
          </p:cNvPr>
          <p:cNvSpPr>
            <a:spLocks noGrp="1"/>
          </p:cNvSpPr>
          <p:nvPr>
            <p:ph idx="1"/>
          </p:nvPr>
        </p:nvSpPr>
        <p:spPr/>
        <p:txBody>
          <a:bodyPr/>
          <a:lstStyle/>
          <a:p>
            <a:pPr>
              <a:buFont typeface="Arial" charset="0"/>
              <a:buChar char="•"/>
              <a:defRPr/>
            </a:pPr>
            <a:r>
              <a:rPr lang="en-US"/>
              <a:t>As with any transmission system, a main source of loss is attenuation. For microwave (and radio frequencies), the loss can be expressed as</a:t>
            </a:r>
          </a:p>
          <a:p>
            <a:pPr marL="0" indent="0">
              <a:buNone/>
              <a:defRPr/>
            </a:pPr>
            <a:endParaRPr lang="en-US"/>
          </a:p>
          <a:p>
            <a:pPr>
              <a:buFont typeface="Arial" charset="0"/>
              <a:buChar char="•"/>
              <a:defRPr/>
            </a:pPr>
            <a:endParaRPr lang="en-US"/>
          </a:p>
          <a:p>
            <a:pPr>
              <a:buFont typeface="Arial" charset="0"/>
              <a:buChar char="•"/>
              <a:defRPr/>
            </a:pPr>
            <a:r>
              <a:rPr lang="en-US"/>
              <a:t>where </a:t>
            </a:r>
            <a:r>
              <a:rPr lang="en-US" i="1"/>
              <a:t>d </a:t>
            </a:r>
            <a:r>
              <a:rPr lang="en-US"/>
              <a:t>is the distance and </a:t>
            </a:r>
            <a:r>
              <a:rPr lang="el-GR"/>
              <a:t>λ</a:t>
            </a:r>
            <a:r>
              <a:rPr lang="en-US"/>
              <a:t> is the wavelength, in the same units</a:t>
            </a:r>
          </a:p>
          <a:p>
            <a:pPr>
              <a:buFont typeface="Arial" charset="0"/>
              <a:buChar char="•"/>
              <a:defRPr/>
            </a:pPr>
            <a:endParaRPr lang="en-US"/>
          </a:p>
        </p:txBody>
      </p:sp>
      <p:pic>
        <p:nvPicPr>
          <p:cNvPr id="41988" name="Picture 2">
            <a:extLst>
              <a:ext uri="{FF2B5EF4-FFF2-40B4-BE49-F238E27FC236}">
                <a16:creationId xmlns:a16="http://schemas.microsoft.com/office/drawing/2014/main" id="{B2A03561-D717-414C-8669-BDAF765AF3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1065" y="4745334"/>
            <a:ext cx="351472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42D1197F-13CC-4A00-96A2-C81F0FB11E77}"/>
              </a:ext>
            </a:extLst>
          </p:cNvPr>
          <p:cNvSpPr>
            <a:spLocks noGrp="1" noChangeArrowheads="1"/>
          </p:cNvSpPr>
          <p:nvPr>
            <p:ph type="title"/>
          </p:nvPr>
        </p:nvSpPr>
        <p:spPr>
          <a:xfrm>
            <a:off x="1905000" y="1"/>
            <a:ext cx="8229600" cy="1139825"/>
          </a:xfrm>
        </p:spPr>
        <p:txBody>
          <a:bodyPr/>
          <a:lstStyle/>
          <a:p>
            <a:pPr eaLnBrk="1" hangingPunct="1"/>
            <a:r>
              <a:rPr kumimoji="1" lang="en-US" altLang="en-US"/>
              <a:t>Satellite Microwave</a:t>
            </a:r>
          </a:p>
        </p:txBody>
      </p:sp>
      <p:sp>
        <p:nvSpPr>
          <p:cNvPr id="43011" name="Rectangle 3">
            <a:extLst>
              <a:ext uri="{FF2B5EF4-FFF2-40B4-BE49-F238E27FC236}">
                <a16:creationId xmlns:a16="http://schemas.microsoft.com/office/drawing/2014/main" id="{0BADF0E5-B226-40D5-9150-610E60E5A51F}"/>
              </a:ext>
            </a:extLst>
          </p:cNvPr>
          <p:cNvSpPr>
            <a:spLocks noGrp="1" noChangeArrowheads="1"/>
          </p:cNvSpPr>
          <p:nvPr>
            <p:ph idx="1"/>
          </p:nvPr>
        </p:nvSpPr>
        <p:spPr>
          <a:xfrm>
            <a:off x="1981200" y="1371601"/>
            <a:ext cx="8229600" cy="4759325"/>
          </a:xfrm>
        </p:spPr>
        <p:txBody>
          <a:bodyPr>
            <a:normAutofit lnSpcReduction="10000"/>
          </a:bodyPr>
          <a:lstStyle/>
          <a:p>
            <a:pPr eaLnBrk="1" hangingPunct="1">
              <a:lnSpc>
                <a:spcPct val="90000"/>
              </a:lnSpc>
            </a:pPr>
            <a:r>
              <a:rPr kumimoji="1" lang="en-US" altLang="en-US"/>
              <a:t>satellite is relay station</a:t>
            </a:r>
          </a:p>
          <a:p>
            <a:pPr eaLnBrk="1" hangingPunct="1">
              <a:lnSpc>
                <a:spcPct val="90000"/>
              </a:lnSpc>
            </a:pPr>
            <a:r>
              <a:rPr kumimoji="1" lang="en-US" altLang="en-US"/>
              <a:t>receives on one frequency, amplifies or repeats signal and transmits on another frequency</a:t>
            </a:r>
          </a:p>
          <a:p>
            <a:pPr lvl="1" eaLnBrk="1" hangingPunct="1">
              <a:lnSpc>
                <a:spcPct val="90000"/>
              </a:lnSpc>
            </a:pPr>
            <a:r>
              <a:rPr kumimoji="1" lang="en-US" altLang="en-US"/>
              <a:t>eg. uplink 5.925-6.425 GHz &amp; downlink 3.7-4.2 GHz</a:t>
            </a:r>
          </a:p>
          <a:p>
            <a:pPr eaLnBrk="1" hangingPunct="1">
              <a:lnSpc>
                <a:spcPct val="90000"/>
              </a:lnSpc>
            </a:pPr>
            <a:r>
              <a:rPr kumimoji="1" lang="en-US" altLang="en-US"/>
              <a:t>typically requires geo-stationary orbit</a:t>
            </a:r>
          </a:p>
          <a:p>
            <a:pPr lvl="1" eaLnBrk="1" hangingPunct="1">
              <a:lnSpc>
                <a:spcPct val="90000"/>
              </a:lnSpc>
            </a:pPr>
            <a:r>
              <a:rPr kumimoji="1" lang="en-US" altLang="en-US"/>
              <a:t>height of 35,784km</a:t>
            </a:r>
          </a:p>
          <a:p>
            <a:pPr lvl="1" eaLnBrk="1" hangingPunct="1">
              <a:lnSpc>
                <a:spcPct val="90000"/>
              </a:lnSpc>
            </a:pPr>
            <a:r>
              <a:rPr kumimoji="1" lang="en-US" altLang="en-US"/>
              <a:t>spaced at least 3-4° apart</a:t>
            </a:r>
          </a:p>
          <a:p>
            <a:pPr eaLnBrk="1" hangingPunct="1">
              <a:lnSpc>
                <a:spcPct val="90000"/>
              </a:lnSpc>
            </a:pPr>
            <a:r>
              <a:rPr kumimoji="1" lang="en-US" altLang="en-US"/>
              <a:t>typical uses</a:t>
            </a:r>
          </a:p>
          <a:p>
            <a:pPr lvl="1" eaLnBrk="1" hangingPunct="1">
              <a:lnSpc>
                <a:spcPct val="90000"/>
              </a:lnSpc>
            </a:pPr>
            <a:r>
              <a:rPr kumimoji="1" lang="en-US" altLang="en-US"/>
              <a:t>television</a:t>
            </a:r>
          </a:p>
          <a:p>
            <a:pPr lvl="1" eaLnBrk="1" hangingPunct="1">
              <a:lnSpc>
                <a:spcPct val="90000"/>
              </a:lnSpc>
            </a:pPr>
            <a:r>
              <a:rPr kumimoji="1" lang="en-US" altLang="en-US"/>
              <a:t>long distance telephone</a:t>
            </a:r>
          </a:p>
          <a:p>
            <a:pPr lvl="1" eaLnBrk="1" hangingPunct="1">
              <a:lnSpc>
                <a:spcPct val="90000"/>
              </a:lnSpc>
            </a:pPr>
            <a:r>
              <a:rPr kumimoji="1" lang="en-US" altLang="en-US"/>
              <a:t>private business networks</a:t>
            </a:r>
          </a:p>
          <a:p>
            <a:pPr lvl="1" eaLnBrk="1" hangingPunct="1">
              <a:lnSpc>
                <a:spcPct val="90000"/>
              </a:lnSpc>
            </a:pPr>
            <a:r>
              <a:rPr kumimoji="1" lang="en-US" altLang="en-US"/>
              <a:t>global positioning</a:t>
            </a:r>
          </a:p>
          <a:p>
            <a:pPr eaLnBrk="1" hangingPunct="1">
              <a:lnSpc>
                <a:spcPct val="90000"/>
              </a:lnSpc>
            </a:pPr>
            <a:endParaRPr kumimoji="1"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9975" y="304800"/>
            <a:ext cx="497205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7381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52BCC578-8012-48A1-8D78-400A519426E3}"/>
              </a:ext>
            </a:extLst>
          </p:cNvPr>
          <p:cNvSpPr>
            <a:spLocks noGrp="1" noChangeArrowheads="1"/>
          </p:cNvSpPr>
          <p:nvPr>
            <p:ph type="title"/>
          </p:nvPr>
        </p:nvSpPr>
        <p:spPr/>
        <p:txBody>
          <a:bodyPr/>
          <a:lstStyle/>
          <a:p>
            <a:pPr eaLnBrk="1" hangingPunct="1"/>
            <a:r>
              <a:rPr kumimoji="1" lang="en-GB" altLang="en-US"/>
              <a:t>Satellite Point to Point Link</a:t>
            </a:r>
          </a:p>
        </p:txBody>
      </p:sp>
      <p:pic>
        <p:nvPicPr>
          <p:cNvPr id="44035" name="Picture 5" descr="Satellite Configs                                              00282829  Mnementh                      BEAE7A2F:">
            <a:extLst>
              <a:ext uri="{FF2B5EF4-FFF2-40B4-BE49-F238E27FC236}">
                <a16:creationId xmlns:a16="http://schemas.microsoft.com/office/drawing/2014/main" id="{F146AAEC-38F4-49EA-9440-679606F94E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57272"/>
          <a:stretch>
            <a:fillRect/>
          </a:stretch>
        </p:blipFill>
        <p:spPr bwMode="auto">
          <a:xfrm>
            <a:off x="2286000" y="1676401"/>
            <a:ext cx="7772400" cy="4297363"/>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8F802370-A38E-48D5-80F7-8EB7FDD54C30}"/>
              </a:ext>
            </a:extLst>
          </p:cNvPr>
          <p:cNvSpPr>
            <a:spLocks noGrp="1" noChangeArrowheads="1"/>
          </p:cNvSpPr>
          <p:nvPr>
            <p:ph type="title"/>
          </p:nvPr>
        </p:nvSpPr>
        <p:spPr/>
        <p:txBody>
          <a:bodyPr/>
          <a:lstStyle/>
          <a:p>
            <a:pPr eaLnBrk="1" hangingPunct="1"/>
            <a:r>
              <a:rPr kumimoji="1" lang="en-GB" altLang="en-US"/>
              <a:t>Satellite Broadcast Link</a:t>
            </a:r>
          </a:p>
        </p:txBody>
      </p:sp>
      <p:pic>
        <p:nvPicPr>
          <p:cNvPr id="45059" name="Picture 5" descr="Satellite Configs                                              00282829  Mnementh                      BEAE7A2F:">
            <a:extLst>
              <a:ext uri="{FF2B5EF4-FFF2-40B4-BE49-F238E27FC236}">
                <a16:creationId xmlns:a16="http://schemas.microsoft.com/office/drawing/2014/main" id="{159618D1-B398-49C8-AB7C-2AEC0C00FB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9375" b="16109"/>
          <a:stretch>
            <a:fillRect/>
          </a:stretch>
        </p:blipFill>
        <p:spPr bwMode="auto">
          <a:xfrm>
            <a:off x="2286000" y="1981200"/>
            <a:ext cx="7772400" cy="44704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B271D72B-5983-47F9-B1FE-0BC7E5BB573F}"/>
              </a:ext>
            </a:extLst>
          </p:cNvPr>
          <p:cNvSpPr>
            <a:spLocks noGrp="1"/>
          </p:cNvSpPr>
          <p:nvPr>
            <p:ph type="title"/>
          </p:nvPr>
        </p:nvSpPr>
        <p:spPr/>
        <p:txBody>
          <a:bodyPr/>
          <a:lstStyle/>
          <a:p>
            <a:endParaRPr lang="en-US" altLang="en-US"/>
          </a:p>
        </p:txBody>
      </p:sp>
      <p:pic>
        <p:nvPicPr>
          <p:cNvPr id="46083" name="Picture 3">
            <a:extLst>
              <a:ext uri="{FF2B5EF4-FFF2-40B4-BE49-F238E27FC236}">
                <a16:creationId xmlns:a16="http://schemas.microsoft.com/office/drawing/2014/main" id="{41D1C553-D859-4194-A6F3-E8200B9D00E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481389" y="1600201"/>
            <a:ext cx="5229225" cy="45259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06C00411-2262-4936-8669-51E46904BBBE}"/>
              </a:ext>
            </a:extLst>
          </p:cNvPr>
          <p:cNvSpPr>
            <a:spLocks noGrp="1" noChangeArrowheads="1"/>
          </p:cNvSpPr>
          <p:nvPr>
            <p:ph type="title"/>
          </p:nvPr>
        </p:nvSpPr>
        <p:spPr/>
        <p:txBody>
          <a:bodyPr/>
          <a:lstStyle/>
          <a:p>
            <a:pPr eaLnBrk="1" hangingPunct="1"/>
            <a:r>
              <a:rPr kumimoji="1" lang="en-GB" altLang="en-US"/>
              <a:t>Wireless Propagation</a:t>
            </a:r>
            <a:br>
              <a:rPr kumimoji="1" lang="en-GB" altLang="en-US"/>
            </a:br>
            <a:r>
              <a:rPr kumimoji="1" lang="en-GB" altLang="en-US"/>
              <a:t>Ground Wave</a:t>
            </a:r>
          </a:p>
        </p:txBody>
      </p:sp>
      <p:pic>
        <p:nvPicPr>
          <p:cNvPr id="47107" name="Picture 5" descr="Propagation Modes                                              00282829  Mnementh                      BEAE7A2F:">
            <a:extLst>
              <a:ext uri="{FF2B5EF4-FFF2-40B4-BE49-F238E27FC236}">
                <a16:creationId xmlns:a16="http://schemas.microsoft.com/office/drawing/2014/main" id="{2CA511F5-15E8-4FF4-ACCD-78CFA0D4C3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265" t="7159" r="9265" b="64432"/>
          <a:stretch>
            <a:fillRect/>
          </a:stretch>
        </p:blipFill>
        <p:spPr bwMode="auto">
          <a:xfrm>
            <a:off x="2387600" y="2209801"/>
            <a:ext cx="7594600" cy="3427413"/>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D67C19AF-8152-4F9A-89D5-E16D6274C2EC}"/>
              </a:ext>
            </a:extLst>
          </p:cNvPr>
          <p:cNvSpPr>
            <a:spLocks noGrp="1" noChangeArrowheads="1"/>
          </p:cNvSpPr>
          <p:nvPr>
            <p:ph type="title"/>
          </p:nvPr>
        </p:nvSpPr>
        <p:spPr/>
        <p:txBody>
          <a:bodyPr/>
          <a:lstStyle/>
          <a:p>
            <a:pPr eaLnBrk="1" hangingPunct="1"/>
            <a:r>
              <a:rPr kumimoji="1" lang="en-GB" altLang="en-US"/>
              <a:t>Wireless Propagation</a:t>
            </a:r>
            <a:br>
              <a:rPr kumimoji="1" lang="en-GB" altLang="en-US"/>
            </a:br>
            <a:r>
              <a:rPr kumimoji="1" lang="en-GB" altLang="en-US"/>
              <a:t>Sky Wave</a:t>
            </a:r>
          </a:p>
        </p:txBody>
      </p:sp>
      <p:pic>
        <p:nvPicPr>
          <p:cNvPr id="48131" name="Picture 5" descr="Propagation Modes                                              00282829  Mnementh                      BEAE7A2F:">
            <a:extLst>
              <a:ext uri="{FF2B5EF4-FFF2-40B4-BE49-F238E27FC236}">
                <a16:creationId xmlns:a16="http://schemas.microsoft.com/office/drawing/2014/main" id="{73B63F08-8D31-4195-B796-85B006FF52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265" t="35796" r="9265" b="35796"/>
          <a:stretch>
            <a:fillRect/>
          </a:stretch>
        </p:blipFill>
        <p:spPr bwMode="auto">
          <a:xfrm>
            <a:off x="2362200" y="2209801"/>
            <a:ext cx="7594600" cy="3427413"/>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93741B26-7344-4DDF-9465-A5B6D77FD001}"/>
              </a:ext>
            </a:extLst>
          </p:cNvPr>
          <p:cNvSpPr>
            <a:spLocks noGrp="1" noChangeArrowheads="1"/>
          </p:cNvSpPr>
          <p:nvPr>
            <p:ph type="title"/>
          </p:nvPr>
        </p:nvSpPr>
        <p:spPr/>
        <p:txBody>
          <a:bodyPr/>
          <a:lstStyle/>
          <a:p>
            <a:pPr eaLnBrk="1" hangingPunct="1"/>
            <a:r>
              <a:rPr kumimoji="1" lang="en-GB" altLang="en-US"/>
              <a:t>Wireless Propagation</a:t>
            </a:r>
            <a:br>
              <a:rPr kumimoji="1" lang="en-GB" altLang="en-US"/>
            </a:br>
            <a:r>
              <a:rPr kumimoji="1" lang="en-GB" altLang="en-US"/>
              <a:t>Line of Sight</a:t>
            </a:r>
          </a:p>
        </p:txBody>
      </p:sp>
      <p:pic>
        <p:nvPicPr>
          <p:cNvPr id="49155" name="Picture 5" descr="Propagation Modes                                              00282829  Mnementh                      BEAE7A2F:">
            <a:extLst>
              <a:ext uri="{FF2B5EF4-FFF2-40B4-BE49-F238E27FC236}">
                <a16:creationId xmlns:a16="http://schemas.microsoft.com/office/drawing/2014/main" id="{57AB3301-D935-432E-BE0D-1AD9B1A6AB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265" t="68011" r="9265" b="7159"/>
          <a:stretch>
            <a:fillRect/>
          </a:stretch>
        </p:blipFill>
        <p:spPr bwMode="auto">
          <a:xfrm>
            <a:off x="2286000" y="2590800"/>
            <a:ext cx="7594600" cy="300355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a:extLst>
              <a:ext uri="{FF2B5EF4-FFF2-40B4-BE49-F238E27FC236}">
                <a16:creationId xmlns:a16="http://schemas.microsoft.com/office/drawing/2014/main" id="{F4FC8DAD-B8B2-4315-9D5D-E102DE65ACD3}"/>
              </a:ext>
            </a:extLst>
          </p:cNvPr>
          <p:cNvSpPr>
            <a:spLocks noGrp="1" noChangeArrowheads="1"/>
          </p:cNvSpPr>
          <p:nvPr>
            <p:ph type="title"/>
          </p:nvPr>
        </p:nvSpPr>
        <p:spPr/>
        <p:txBody>
          <a:bodyPr/>
          <a:lstStyle/>
          <a:p>
            <a:pPr eaLnBrk="1" hangingPunct="1"/>
            <a:r>
              <a:rPr kumimoji="1" lang="en-US" altLang="en-US"/>
              <a:t>Broadcast Radio</a:t>
            </a:r>
          </a:p>
        </p:txBody>
      </p:sp>
      <p:sp>
        <p:nvSpPr>
          <p:cNvPr id="50179" name="Rectangle 5">
            <a:extLst>
              <a:ext uri="{FF2B5EF4-FFF2-40B4-BE49-F238E27FC236}">
                <a16:creationId xmlns:a16="http://schemas.microsoft.com/office/drawing/2014/main" id="{F60E6A46-5ACC-4C83-A011-79166F2DD058}"/>
              </a:ext>
            </a:extLst>
          </p:cNvPr>
          <p:cNvSpPr>
            <a:spLocks noGrp="1" noChangeArrowheads="1"/>
          </p:cNvSpPr>
          <p:nvPr>
            <p:ph idx="1"/>
          </p:nvPr>
        </p:nvSpPr>
        <p:spPr/>
        <p:txBody>
          <a:bodyPr/>
          <a:lstStyle/>
          <a:p>
            <a:pPr eaLnBrk="1" hangingPunct="1"/>
            <a:r>
              <a:rPr kumimoji="1" lang="en-US" altLang="en-US"/>
              <a:t>radio is 3kHz to 300GHz</a:t>
            </a:r>
          </a:p>
          <a:p>
            <a:pPr eaLnBrk="1" hangingPunct="1"/>
            <a:r>
              <a:rPr kumimoji="1" lang="en-US" altLang="en-US"/>
              <a:t>use broadcast radio, 30MHz - 1GHz, for FM radio.</a:t>
            </a:r>
          </a:p>
          <a:p>
            <a:pPr eaLnBrk="1" hangingPunct="1"/>
            <a:r>
              <a:rPr kumimoji="1" lang="en-US" altLang="en-US"/>
              <a:t>is omnidirectional</a:t>
            </a:r>
          </a:p>
          <a:p>
            <a:pPr eaLnBrk="1" hangingPunct="1"/>
            <a:r>
              <a:rPr kumimoji="1" lang="en-US" altLang="en-US"/>
              <a:t>still need line of sight</a:t>
            </a:r>
          </a:p>
          <a:p>
            <a:pPr eaLnBrk="1" hangingPunct="1"/>
            <a:r>
              <a:rPr kumimoji="1" lang="en-US" altLang="en-US"/>
              <a:t>suffers from multipath interference</a:t>
            </a:r>
          </a:p>
          <a:p>
            <a:pPr lvl="1" eaLnBrk="1" hangingPunct="1"/>
            <a:r>
              <a:rPr kumimoji="1" lang="en-US" altLang="en-US"/>
              <a:t>reflections from land, water, other objects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153F7E80-7896-42B2-9857-B90B681BB224}"/>
              </a:ext>
            </a:extLst>
          </p:cNvPr>
          <p:cNvSpPr>
            <a:spLocks noGrp="1" noChangeArrowheads="1"/>
          </p:cNvSpPr>
          <p:nvPr>
            <p:ph type="title"/>
          </p:nvPr>
        </p:nvSpPr>
        <p:spPr/>
        <p:txBody>
          <a:bodyPr/>
          <a:lstStyle/>
          <a:p>
            <a:pPr eaLnBrk="1" hangingPunct="1"/>
            <a:r>
              <a:rPr kumimoji="1" lang="en-US" altLang="en-US"/>
              <a:t>Infrared</a:t>
            </a:r>
          </a:p>
        </p:txBody>
      </p:sp>
      <p:sp>
        <p:nvSpPr>
          <p:cNvPr id="51203" name="Rectangle 3">
            <a:extLst>
              <a:ext uri="{FF2B5EF4-FFF2-40B4-BE49-F238E27FC236}">
                <a16:creationId xmlns:a16="http://schemas.microsoft.com/office/drawing/2014/main" id="{2817C019-00E0-49F7-AEE9-56BDCB77E54E}"/>
              </a:ext>
            </a:extLst>
          </p:cNvPr>
          <p:cNvSpPr>
            <a:spLocks noGrp="1" noChangeArrowheads="1"/>
          </p:cNvSpPr>
          <p:nvPr>
            <p:ph idx="1"/>
          </p:nvPr>
        </p:nvSpPr>
        <p:spPr/>
        <p:txBody>
          <a:bodyPr/>
          <a:lstStyle/>
          <a:p>
            <a:pPr eaLnBrk="1" hangingPunct="1">
              <a:lnSpc>
                <a:spcPct val="90000"/>
              </a:lnSpc>
            </a:pPr>
            <a:r>
              <a:rPr kumimoji="1" lang="en-US" altLang="en-US"/>
              <a:t>modulate noncoherent infrared light</a:t>
            </a:r>
          </a:p>
          <a:p>
            <a:pPr eaLnBrk="1" hangingPunct="1">
              <a:lnSpc>
                <a:spcPct val="90000"/>
              </a:lnSpc>
            </a:pPr>
            <a:r>
              <a:rPr kumimoji="1" lang="en-US" altLang="en-US"/>
              <a:t>line of sight (or reflection)</a:t>
            </a:r>
          </a:p>
          <a:p>
            <a:pPr eaLnBrk="1" hangingPunct="1">
              <a:lnSpc>
                <a:spcPct val="90000"/>
              </a:lnSpc>
            </a:pPr>
            <a:r>
              <a:rPr kumimoji="1" lang="en-US" altLang="en-US"/>
              <a:t>are blocked by walls</a:t>
            </a:r>
          </a:p>
          <a:p>
            <a:pPr eaLnBrk="1" hangingPunct="1">
              <a:lnSpc>
                <a:spcPct val="90000"/>
              </a:lnSpc>
            </a:pPr>
            <a:r>
              <a:rPr kumimoji="1" lang="en-US" altLang="en-US"/>
              <a:t>no licenses required</a:t>
            </a:r>
          </a:p>
          <a:p>
            <a:pPr eaLnBrk="1" hangingPunct="1">
              <a:lnSpc>
                <a:spcPct val="90000"/>
              </a:lnSpc>
            </a:pPr>
            <a:r>
              <a:rPr kumimoji="1" lang="en-US" altLang="en-US"/>
              <a:t>typical uses</a:t>
            </a:r>
          </a:p>
          <a:p>
            <a:pPr lvl="1" eaLnBrk="1" hangingPunct="1">
              <a:lnSpc>
                <a:spcPct val="90000"/>
              </a:lnSpc>
            </a:pPr>
            <a:r>
              <a:rPr kumimoji="1" lang="en-US" altLang="en-US"/>
              <a:t>TV remote control</a:t>
            </a:r>
          </a:p>
          <a:p>
            <a:pPr eaLnBrk="1" hangingPunct="1">
              <a:lnSpc>
                <a:spcPct val="90000"/>
              </a:lnSpc>
            </a:pPr>
            <a:endParaRPr kumimoji="1"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87DA9634-9902-4F45-BE89-1D19AA22E0C9}"/>
              </a:ext>
            </a:extLst>
          </p:cNvPr>
          <p:cNvSpPr>
            <a:spLocks noGrp="1" noChangeArrowheads="1"/>
          </p:cNvSpPr>
          <p:nvPr>
            <p:ph type="title"/>
          </p:nvPr>
        </p:nvSpPr>
        <p:spPr/>
        <p:txBody>
          <a:bodyPr/>
          <a:lstStyle/>
          <a:p>
            <a:pPr eaLnBrk="1" hangingPunct="1"/>
            <a:r>
              <a:rPr kumimoji="1" lang="en-GB" altLang="en-US"/>
              <a:t>Refraction</a:t>
            </a:r>
          </a:p>
        </p:txBody>
      </p:sp>
      <p:sp>
        <p:nvSpPr>
          <p:cNvPr id="52227" name="Rectangle 3">
            <a:extLst>
              <a:ext uri="{FF2B5EF4-FFF2-40B4-BE49-F238E27FC236}">
                <a16:creationId xmlns:a16="http://schemas.microsoft.com/office/drawing/2014/main" id="{93836F92-0FB1-4F3C-9505-B5E0EA896F6F}"/>
              </a:ext>
            </a:extLst>
          </p:cNvPr>
          <p:cNvSpPr>
            <a:spLocks noGrp="1" noChangeArrowheads="1"/>
          </p:cNvSpPr>
          <p:nvPr>
            <p:ph idx="1"/>
          </p:nvPr>
        </p:nvSpPr>
        <p:spPr/>
        <p:txBody>
          <a:bodyPr/>
          <a:lstStyle/>
          <a:p>
            <a:pPr eaLnBrk="1" hangingPunct="1">
              <a:lnSpc>
                <a:spcPct val="90000"/>
              </a:lnSpc>
            </a:pPr>
            <a:r>
              <a:rPr kumimoji="1" lang="en-GB" altLang="en-US"/>
              <a:t>velocity of electromagnetic wave is a function of density of material</a:t>
            </a:r>
          </a:p>
          <a:p>
            <a:pPr lvl="1" eaLnBrk="1" hangingPunct="1">
              <a:lnSpc>
                <a:spcPct val="90000"/>
              </a:lnSpc>
              <a:buFont typeface="Wingdings" panose="05000000000000000000" pitchFamily="2" charset="2"/>
              <a:buNone/>
            </a:pPr>
            <a:r>
              <a:rPr kumimoji="1" lang="en-GB" altLang="en-US"/>
              <a:t>~3 x 10</a:t>
            </a:r>
            <a:r>
              <a:rPr kumimoji="1" lang="en-GB" altLang="en-US" baseline="30000"/>
              <a:t>8</a:t>
            </a:r>
            <a:r>
              <a:rPr kumimoji="1" lang="en-GB" altLang="en-US"/>
              <a:t> m/s in vacuum, less in anything else</a:t>
            </a:r>
          </a:p>
          <a:p>
            <a:pPr eaLnBrk="1" hangingPunct="1">
              <a:lnSpc>
                <a:spcPct val="90000"/>
              </a:lnSpc>
            </a:pPr>
            <a:r>
              <a:rPr kumimoji="1" lang="en-GB" altLang="en-US"/>
              <a:t>speed changes as move between media</a:t>
            </a:r>
          </a:p>
          <a:p>
            <a:pPr eaLnBrk="1" hangingPunct="1">
              <a:lnSpc>
                <a:spcPct val="90000"/>
              </a:lnSpc>
            </a:pPr>
            <a:r>
              <a:rPr kumimoji="1" lang="en-GB" altLang="en-US"/>
              <a:t>Index of refraction (refractive index) </a:t>
            </a:r>
          </a:p>
          <a:p>
            <a:pPr lvl="1" eaLnBrk="1" hangingPunct="1">
              <a:lnSpc>
                <a:spcPct val="90000"/>
              </a:lnSpc>
            </a:pPr>
            <a:r>
              <a:rPr kumimoji="1" lang="en-GB" altLang="en-US"/>
              <a:t>varies with wavelength</a:t>
            </a:r>
          </a:p>
          <a:p>
            <a:pPr eaLnBrk="1" hangingPunct="1">
              <a:lnSpc>
                <a:spcPct val="90000"/>
              </a:lnSpc>
            </a:pPr>
            <a:r>
              <a:rPr kumimoji="1" lang="en-GB" altLang="en-US"/>
              <a:t>have gradual bending if medium density varies</a:t>
            </a:r>
          </a:p>
          <a:p>
            <a:pPr lvl="1" eaLnBrk="1" hangingPunct="1">
              <a:lnSpc>
                <a:spcPct val="90000"/>
              </a:lnSpc>
            </a:pPr>
            <a:r>
              <a:rPr kumimoji="1" lang="en-GB" altLang="en-US"/>
              <a:t>density of atmosphere decreases with height</a:t>
            </a:r>
          </a:p>
          <a:p>
            <a:pPr lvl="1" eaLnBrk="1" hangingPunct="1">
              <a:lnSpc>
                <a:spcPct val="90000"/>
              </a:lnSpc>
            </a:pPr>
            <a:r>
              <a:rPr kumimoji="1" lang="en-GB" altLang="en-US"/>
              <a:t>results in bending towards earth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67C5D78C-55E0-4E4D-8A6A-89DEA8C82379}"/>
              </a:ext>
            </a:extLst>
          </p:cNvPr>
          <p:cNvSpPr>
            <a:spLocks noGrp="1" noChangeArrowheads="1"/>
          </p:cNvSpPr>
          <p:nvPr>
            <p:ph type="title"/>
          </p:nvPr>
        </p:nvSpPr>
        <p:spPr/>
        <p:txBody>
          <a:bodyPr/>
          <a:lstStyle/>
          <a:p>
            <a:pPr eaLnBrk="1" hangingPunct="1"/>
            <a:r>
              <a:rPr kumimoji="1" lang="en-GB" altLang="en-US"/>
              <a:t>Line of Sight Transmission</a:t>
            </a:r>
          </a:p>
        </p:txBody>
      </p:sp>
      <p:sp>
        <p:nvSpPr>
          <p:cNvPr id="53251" name="Rectangle 3">
            <a:extLst>
              <a:ext uri="{FF2B5EF4-FFF2-40B4-BE49-F238E27FC236}">
                <a16:creationId xmlns:a16="http://schemas.microsoft.com/office/drawing/2014/main" id="{474BBEB4-13D8-4BED-BCD5-94C0B19E0AD8}"/>
              </a:ext>
            </a:extLst>
          </p:cNvPr>
          <p:cNvSpPr>
            <a:spLocks noGrp="1" noChangeArrowheads="1"/>
          </p:cNvSpPr>
          <p:nvPr>
            <p:ph idx="1"/>
          </p:nvPr>
        </p:nvSpPr>
        <p:spPr/>
        <p:txBody>
          <a:bodyPr/>
          <a:lstStyle/>
          <a:p>
            <a:pPr eaLnBrk="1" hangingPunct="1"/>
            <a:r>
              <a:rPr kumimoji="1" lang="en-GB" altLang="en-US"/>
              <a:t>Free space loss</a:t>
            </a:r>
          </a:p>
          <a:p>
            <a:pPr lvl="1" eaLnBrk="1" hangingPunct="1"/>
            <a:r>
              <a:rPr kumimoji="1" lang="en-GB" altLang="en-US"/>
              <a:t>loss of signal with distance</a:t>
            </a:r>
          </a:p>
          <a:p>
            <a:pPr eaLnBrk="1" hangingPunct="1"/>
            <a:r>
              <a:rPr kumimoji="1" lang="en-GB" altLang="en-US"/>
              <a:t>Atmospheric Absorption</a:t>
            </a:r>
          </a:p>
          <a:p>
            <a:pPr lvl="1" eaLnBrk="1" hangingPunct="1"/>
            <a:r>
              <a:rPr kumimoji="1" lang="en-GB" altLang="en-US"/>
              <a:t>from water vapour and oxygen absorption</a:t>
            </a:r>
          </a:p>
          <a:p>
            <a:pPr eaLnBrk="1" hangingPunct="1"/>
            <a:r>
              <a:rPr kumimoji="1" lang="en-GB" altLang="en-US"/>
              <a:t>Multipath</a:t>
            </a:r>
          </a:p>
          <a:p>
            <a:pPr lvl="1" eaLnBrk="1" hangingPunct="1"/>
            <a:r>
              <a:rPr kumimoji="1" lang="en-GB" altLang="en-US"/>
              <a:t>multiple interfering signals from reflections</a:t>
            </a:r>
          </a:p>
          <a:p>
            <a:pPr eaLnBrk="1" hangingPunct="1"/>
            <a:r>
              <a:rPr kumimoji="1" lang="en-GB" altLang="en-US"/>
              <a:t>Refraction</a:t>
            </a:r>
          </a:p>
          <a:p>
            <a:pPr lvl="1" eaLnBrk="1" hangingPunct="1"/>
            <a:r>
              <a:rPr kumimoji="1" lang="en-GB" altLang="en-US"/>
              <a:t>bending signal away from receiver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a:t>
            </a:r>
            <a:endParaRPr lang="en-US">
              <a:cs typeface="Calibri Light"/>
            </a:endParaRPr>
          </a:p>
        </p:txBody>
      </p:sp>
      <p:sp>
        <p:nvSpPr>
          <p:cNvPr id="3" name="Content Placeholder 2"/>
          <p:cNvSpPr>
            <a:spLocks noGrp="1"/>
          </p:cNvSpPr>
          <p:nvPr>
            <p:ph idx="1"/>
          </p:nvPr>
        </p:nvSpPr>
        <p:spPr/>
        <p:txBody>
          <a:bodyPr/>
          <a:lstStyle/>
          <a:p>
            <a:r>
              <a:rPr lang="en-US"/>
              <a:t>An NRZ-L signal is passed through a filter with r=0.5 and then modulated onto a carrier. The data rate is 2400 bps. Evaluate the bandwidth for ASK and FSK. For FSK assume that the two frequencies used are 50 kHz and 55 kHz.</a:t>
            </a:r>
          </a:p>
        </p:txBody>
      </p:sp>
    </p:spTree>
    <p:extLst>
      <p:ext uri="{BB962C8B-B14F-4D97-AF65-F5344CB8AC3E}">
        <p14:creationId xmlns:p14="http://schemas.microsoft.com/office/powerpoint/2010/main" val="10845540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B53C280C-44AC-4A17-8209-D408DD1BFDCC}"/>
              </a:ext>
            </a:extLst>
          </p:cNvPr>
          <p:cNvSpPr>
            <a:spLocks noGrp="1"/>
          </p:cNvSpPr>
          <p:nvPr>
            <p:ph type="title"/>
          </p:nvPr>
        </p:nvSpPr>
        <p:spPr/>
        <p:txBody>
          <a:bodyPr/>
          <a:lstStyle/>
          <a:p>
            <a:r>
              <a:rPr lang="en-US" altLang="en-US"/>
              <a:t>free space loss is</a:t>
            </a:r>
            <a:br>
              <a:rPr lang="en-US" altLang="en-US"/>
            </a:br>
            <a:endParaRPr lang="en-US" altLang="en-US"/>
          </a:p>
        </p:txBody>
      </p:sp>
      <p:sp>
        <p:nvSpPr>
          <p:cNvPr id="54275" name="Content Placeholder 2">
            <a:extLst>
              <a:ext uri="{FF2B5EF4-FFF2-40B4-BE49-F238E27FC236}">
                <a16:creationId xmlns:a16="http://schemas.microsoft.com/office/drawing/2014/main" id="{965AABC9-CB0F-4B86-BDE7-A0D13912E773}"/>
              </a:ext>
            </a:extLst>
          </p:cNvPr>
          <p:cNvSpPr>
            <a:spLocks noGrp="1"/>
          </p:cNvSpPr>
          <p:nvPr>
            <p:ph idx="1"/>
          </p:nvPr>
        </p:nvSpPr>
        <p:spPr/>
        <p:txBody>
          <a:bodyPr/>
          <a:lstStyle/>
          <a:p>
            <a:r>
              <a:rPr lang="en-US" altLang="en-US"/>
              <a:t>4.2</a:t>
            </a:r>
          </a:p>
        </p:txBody>
      </p:sp>
      <p:pic>
        <p:nvPicPr>
          <p:cNvPr id="54276" name="Picture 2">
            <a:extLst>
              <a:ext uri="{FF2B5EF4-FFF2-40B4-BE49-F238E27FC236}">
                <a16:creationId xmlns:a16="http://schemas.microsoft.com/office/drawing/2014/main" id="{9D94D7F9-22BB-41A3-8707-041EC4199F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981200"/>
            <a:ext cx="4038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9" name="Picture 3">
            <a:extLst>
              <a:ext uri="{FF2B5EF4-FFF2-40B4-BE49-F238E27FC236}">
                <a16:creationId xmlns:a16="http://schemas.microsoft.com/office/drawing/2014/main" id="{D17FAC86-F0B7-4955-8AE4-9D0DF7B8C6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5060" y="91136"/>
            <a:ext cx="5882315" cy="658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81DEFEE0-4D8F-4909-AE38-64BCF4AB3DCE}"/>
              </a:ext>
            </a:extLst>
          </p:cNvPr>
          <p:cNvSpPr>
            <a:spLocks noGrp="1"/>
          </p:cNvSpPr>
          <p:nvPr>
            <p:ph type="title"/>
          </p:nvPr>
        </p:nvSpPr>
        <p:spPr/>
        <p:txBody>
          <a:bodyPr/>
          <a:lstStyle/>
          <a:p>
            <a:r>
              <a:rPr lang="en-US" altLang="en-US"/>
              <a:t>1 Example</a:t>
            </a:r>
          </a:p>
        </p:txBody>
      </p:sp>
      <p:sp>
        <p:nvSpPr>
          <p:cNvPr id="56323" name="Content Placeholder 2">
            <a:extLst>
              <a:ext uri="{FF2B5EF4-FFF2-40B4-BE49-F238E27FC236}">
                <a16:creationId xmlns:a16="http://schemas.microsoft.com/office/drawing/2014/main" id="{9CC423A2-C214-4125-830A-DA852D393789}"/>
              </a:ext>
            </a:extLst>
          </p:cNvPr>
          <p:cNvSpPr>
            <a:spLocks noGrp="1"/>
          </p:cNvSpPr>
          <p:nvPr>
            <p:ph idx="1"/>
          </p:nvPr>
        </p:nvSpPr>
        <p:spPr/>
        <p:txBody>
          <a:bodyPr/>
          <a:lstStyle/>
          <a:p>
            <a:pPr algn="just"/>
            <a:r>
              <a:rPr lang="en-US" altLang="en-US"/>
              <a:t>Show that doubling the transmission frequency or doubling the distance between transmitting antenna and receiving antenna attenuates the power received by 6 dB.</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ntent Placeholder 2">
            <a:extLst>
              <a:ext uri="{FF2B5EF4-FFF2-40B4-BE49-F238E27FC236}">
                <a16:creationId xmlns:a16="http://schemas.microsoft.com/office/drawing/2014/main" id="{75C4B375-DBA5-4428-9ABC-25D93523309C}"/>
              </a:ext>
            </a:extLst>
          </p:cNvPr>
          <p:cNvSpPr>
            <a:spLocks noGrp="1"/>
          </p:cNvSpPr>
          <p:nvPr>
            <p:ph idx="1"/>
          </p:nvPr>
        </p:nvSpPr>
        <p:spPr>
          <a:xfrm>
            <a:off x="1828800" y="609601"/>
            <a:ext cx="8229600" cy="4525963"/>
          </a:xfrm>
        </p:spPr>
        <p:txBody>
          <a:bodyPr/>
          <a:lstStyle/>
          <a:p>
            <a:r>
              <a:rPr lang="en-US" altLang="en-US"/>
              <a:t>From Equation 4.2, the ratio of transmitted power to received power is</a:t>
            </a:r>
          </a:p>
          <a:p>
            <a:r>
              <a:rPr lang="en-US" altLang="en-US"/>
              <a:t>Pt/Pr = (4</a:t>
            </a:r>
            <a:r>
              <a:rPr lang="el-GR" altLang="en-US"/>
              <a:t>π</a:t>
            </a:r>
            <a:r>
              <a:rPr lang="en-US" altLang="en-US"/>
              <a:t>d/</a:t>
            </a:r>
            <a:r>
              <a:rPr lang="el-GR" altLang="en-US"/>
              <a:t>λ)</a:t>
            </a:r>
            <a:r>
              <a:rPr lang="el-GR" altLang="en-US" baseline="30000"/>
              <a:t>2</a:t>
            </a:r>
          </a:p>
          <a:p>
            <a:r>
              <a:rPr lang="en-US" altLang="en-US"/>
              <a:t>If we double the frequency, we halve λ, or if we double the distance, we double d,</a:t>
            </a:r>
          </a:p>
          <a:p>
            <a:r>
              <a:rPr lang="en-US" altLang="en-US"/>
              <a:t>so the new ratio for either of these events is:</a:t>
            </a:r>
          </a:p>
          <a:p>
            <a:r>
              <a:rPr lang="en-US" altLang="en-US"/>
              <a:t>Pt/Pr</a:t>
            </a:r>
            <a:r>
              <a:rPr lang="en-US" altLang="en-US" baseline="-25000"/>
              <a:t>2</a:t>
            </a:r>
            <a:r>
              <a:rPr lang="en-US" altLang="en-US"/>
              <a:t> = (8</a:t>
            </a:r>
            <a:r>
              <a:rPr lang="el-GR" altLang="en-US"/>
              <a:t>π</a:t>
            </a:r>
            <a:r>
              <a:rPr lang="en-US" altLang="en-US"/>
              <a:t>d/</a:t>
            </a:r>
            <a:r>
              <a:rPr lang="el-GR" altLang="en-US"/>
              <a:t>λ)</a:t>
            </a:r>
            <a:r>
              <a:rPr lang="el-GR" altLang="en-US" baseline="30000"/>
              <a:t>2</a:t>
            </a:r>
          </a:p>
          <a:p>
            <a:r>
              <a:rPr lang="en-US" altLang="en-US"/>
              <a:t>Therefore:</a:t>
            </a:r>
          </a:p>
          <a:p>
            <a:r>
              <a:rPr lang="en-US" altLang="en-US"/>
              <a:t>10 log (Pr/Pr</a:t>
            </a:r>
            <a:r>
              <a:rPr lang="en-US" altLang="en-US" baseline="-25000"/>
              <a:t>2</a:t>
            </a:r>
            <a:r>
              <a:rPr lang="en-US" altLang="en-US"/>
              <a:t>) = 10 log (2</a:t>
            </a:r>
            <a:r>
              <a:rPr lang="en-US" altLang="en-US" baseline="30000"/>
              <a:t>2</a:t>
            </a:r>
            <a:r>
              <a:rPr lang="en-US" altLang="en-US"/>
              <a:t>) = 6 dB</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CA64CC0E-BE7A-4208-BF38-9D7045C9A921}"/>
              </a:ext>
            </a:extLst>
          </p:cNvPr>
          <p:cNvSpPr>
            <a:spLocks noGrp="1"/>
          </p:cNvSpPr>
          <p:nvPr>
            <p:ph type="title"/>
          </p:nvPr>
        </p:nvSpPr>
        <p:spPr/>
        <p:txBody>
          <a:bodyPr/>
          <a:lstStyle/>
          <a:p>
            <a:r>
              <a:rPr lang="en-US" altLang="en-US"/>
              <a:t>2 Example</a:t>
            </a:r>
          </a:p>
        </p:txBody>
      </p:sp>
      <p:sp>
        <p:nvSpPr>
          <p:cNvPr id="58371" name="Content Placeholder 2">
            <a:extLst>
              <a:ext uri="{FF2B5EF4-FFF2-40B4-BE49-F238E27FC236}">
                <a16:creationId xmlns:a16="http://schemas.microsoft.com/office/drawing/2014/main" id="{728C50FF-01AB-46D3-B804-591BC8040FE2}"/>
              </a:ext>
            </a:extLst>
          </p:cNvPr>
          <p:cNvSpPr>
            <a:spLocks noGrp="1"/>
          </p:cNvSpPr>
          <p:nvPr>
            <p:ph idx="1"/>
          </p:nvPr>
        </p:nvSpPr>
        <p:spPr/>
        <p:txBody>
          <a:bodyPr/>
          <a:lstStyle/>
          <a:p>
            <a:pPr marL="0" indent="0" algn="just">
              <a:buNone/>
            </a:pPr>
            <a:r>
              <a:rPr lang="en-US" altLang="en-US" sz="2000"/>
              <a:t>The audio power of the human voice is concentrated at about 300 Hz. Antennas of the appropriate size for this frequency are impracticably large, so that to send voice by radio the voice signal must be used to modulate a higher (carrier) frequency for which the natural antenna size is smaller.</a:t>
            </a:r>
          </a:p>
          <a:p>
            <a:pPr marL="0" indent="0" algn="just">
              <a:buNone/>
            </a:pPr>
            <a:r>
              <a:rPr lang="en-US" altLang="en-US" sz="2000" b="1"/>
              <a:t> 	a. </a:t>
            </a:r>
            <a:r>
              <a:rPr lang="en-US" altLang="en-US" sz="2000"/>
              <a:t>What is the length of an antenna half the wavelength long for      sending radio at 300 Hz?</a:t>
            </a:r>
          </a:p>
          <a:p>
            <a:pPr marL="0" indent="0" algn="just">
              <a:buNone/>
            </a:pPr>
            <a:r>
              <a:rPr lang="en-US" altLang="en-US" sz="2000" b="1"/>
              <a:t>	b. </a:t>
            </a:r>
            <a:r>
              <a:rPr lang="en-US" altLang="en-US" sz="2000"/>
              <a:t>An alternative is to use a modulation scheme, for transmitting the voice signal by modulating a carrier frequency, so that the bandwidth of the signal is a narrow band centered on the carrier frequency. Suppose we would like a half-wave antenna to have a length of 1 meter. What carrier frequency would we use?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1FF9EBD5-5ABB-44B3-A332-790562E182BB}"/>
              </a:ext>
            </a:extLst>
          </p:cNvPr>
          <p:cNvSpPr>
            <a:spLocks noGrp="1"/>
          </p:cNvSpPr>
          <p:nvPr>
            <p:ph type="title"/>
          </p:nvPr>
        </p:nvSpPr>
        <p:spPr/>
        <p:txBody>
          <a:bodyPr/>
          <a:lstStyle/>
          <a:p>
            <a:endParaRPr lang="en-US" altLang="en-US"/>
          </a:p>
        </p:txBody>
      </p:sp>
      <p:sp>
        <p:nvSpPr>
          <p:cNvPr id="3" name="Content Placeholder 2">
            <a:extLst>
              <a:ext uri="{FF2B5EF4-FFF2-40B4-BE49-F238E27FC236}">
                <a16:creationId xmlns:a16="http://schemas.microsoft.com/office/drawing/2014/main" id="{DC1EBD47-94F9-4ECE-A1D6-BD72944B14ED}"/>
              </a:ext>
            </a:extLst>
          </p:cNvPr>
          <p:cNvSpPr>
            <a:spLocks noGrp="1"/>
          </p:cNvSpPr>
          <p:nvPr>
            <p:ph idx="1"/>
          </p:nvPr>
        </p:nvSpPr>
        <p:spPr/>
        <p:txBody>
          <a:bodyPr/>
          <a:lstStyle/>
          <a:p>
            <a:pPr>
              <a:buFont typeface="Arial" charset="0"/>
              <a:buChar char="•"/>
              <a:defRPr/>
            </a:pPr>
            <a:r>
              <a:rPr lang="en-US" b="1"/>
              <a:t>a. </a:t>
            </a:r>
            <a:r>
              <a:rPr lang="en-US"/>
              <a:t>Using </a:t>
            </a:r>
            <a:r>
              <a:rPr lang="en-US" err="1"/>
              <a:t>λ</a:t>
            </a:r>
            <a:r>
              <a:rPr lang="en-US" i="1" err="1"/>
              <a:t>f</a:t>
            </a:r>
            <a:r>
              <a:rPr lang="en-US" i="1"/>
              <a:t> </a:t>
            </a:r>
            <a:r>
              <a:rPr lang="en-US"/>
              <a:t>= c, we have λ = (3 × 10</a:t>
            </a:r>
            <a:r>
              <a:rPr lang="en-US" baseline="30000"/>
              <a:t>8</a:t>
            </a:r>
            <a:r>
              <a:rPr lang="en-US"/>
              <a:t> m/sec)/(300 Hz) = 1,000 km, so that</a:t>
            </a:r>
          </a:p>
          <a:p>
            <a:pPr marL="0" indent="0">
              <a:buNone/>
              <a:defRPr/>
            </a:pPr>
            <a:r>
              <a:rPr lang="en-US"/>
              <a:t>     </a:t>
            </a:r>
            <a:r>
              <a:rPr lang="el-GR"/>
              <a:t>λ/2 = 500 </a:t>
            </a:r>
            <a:r>
              <a:rPr lang="en-US"/>
              <a:t>km.</a:t>
            </a:r>
          </a:p>
          <a:p>
            <a:pPr>
              <a:buFont typeface="Arial" charset="0"/>
              <a:buChar char="•"/>
              <a:defRPr/>
            </a:pPr>
            <a:r>
              <a:rPr lang="en-US" b="1"/>
              <a:t>b. </a:t>
            </a:r>
            <a:r>
              <a:rPr lang="en-US"/>
              <a:t>The carrier frequency corresponding to</a:t>
            </a:r>
          </a:p>
          <a:p>
            <a:pPr marL="0" indent="0">
              <a:buNone/>
              <a:defRPr/>
            </a:pPr>
            <a:r>
              <a:rPr lang="en-US"/>
              <a:t>     λ/2 = 1 m is given by:</a:t>
            </a:r>
          </a:p>
          <a:p>
            <a:pPr>
              <a:buFont typeface="Arial" charset="0"/>
              <a:buChar char="•"/>
              <a:defRPr/>
            </a:pPr>
            <a:r>
              <a:rPr lang="en-US" i="1"/>
              <a:t>f </a:t>
            </a:r>
            <a:r>
              <a:rPr lang="en-US"/>
              <a:t>= c/</a:t>
            </a:r>
            <a:r>
              <a:rPr lang="el-GR"/>
              <a:t>λ = (3 × 10</a:t>
            </a:r>
            <a:r>
              <a:rPr lang="el-GR" baseline="30000"/>
              <a:t>8</a:t>
            </a:r>
            <a:r>
              <a:rPr lang="el-GR"/>
              <a:t> </a:t>
            </a:r>
            <a:r>
              <a:rPr lang="en-US"/>
              <a:t>m/sec)/(2 m) = 150 </a:t>
            </a:r>
            <a:r>
              <a:rPr lang="en-US" err="1"/>
              <a:t>MHz.</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80A342E4-64D2-49A5-8D88-7115173597A5}"/>
              </a:ext>
            </a:extLst>
          </p:cNvPr>
          <p:cNvSpPr>
            <a:spLocks noGrp="1"/>
          </p:cNvSpPr>
          <p:nvPr>
            <p:ph type="title"/>
          </p:nvPr>
        </p:nvSpPr>
        <p:spPr/>
        <p:txBody>
          <a:bodyPr/>
          <a:lstStyle/>
          <a:p>
            <a:r>
              <a:rPr lang="en-US" altLang="en-US"/>
              <a:t>3 Example</a:t>
            </a:r>
          </a:p>
        </p:txBody>
      </p:sp>
      <p:sp>
        <p:nvSpPr>
          <p:cNvPr id="60419" name="Content Placeholder 2">
            <a:extLst>
              <a:ext uri="{FF2B5EF4-FFF2-40B4-BE49-F238E27FC236}">
                <a16:creationId xmlns:a16="http://schemas.microsoft.com/office/drawing/2014/main" id="{389DD2A5-8524-4F64-A5FD-B528A67450AA}"/>
              </a:ext>
            </a:extLst>
          </p:cNvPr>
          <p:cNvSpPr>
            <a:spLocks noGrp="1"/>
          </p:cNvSpPr>
          <p:nvPr>
            <p:ph idx="1"/>
          </p:nvPr>
        </p:nvSpPr>
        <p:spPr/>
        <p:txBody>
          <a:bodyPr/>
          <a:lstStyle/>
          <a:p>
            <a:pPr algn="just"/>
            <a:r>
              <a:rPr lang="en-US" altLang="en-US" sz="2400"/>
              <a:t>You are communicating between two satellites. The transmission obeys the free space law. The signal is too weak. Your vendor offers you two options. The vendor can use a higher frequency that is twice the current frequency or can double the effective area of both of the antennas. Which will offer you more received power or will both offer the same improvement, all other factors remaining equal? How much improvement in the received power do you obtain from the best option?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D59A8B29-592A-4C72-A7F0-D5F1707537BD}"/>
              </a:ext>
            </a:extLst>
          </p:cNvPr>
          <p:cNvSpPr>
            <a:spLocks noGrp="1"/>
          </p:cNvSpPr>
          <p:nvPr>
            <p:ph type="title"/>
          </p:nvPr>
        </p:nvSpPr>
        <p:spPr/>
        <p:txBody>
          <a:bodyPr/>
          <a:lstStyle/>
          <a:p>
            <a:endParaRPr lang="en-US" altLang="en-US"/>
          </a:p>
        </p:txBody>
      </p:sp>
      <p:sp>
        <p:nvSpPr>
          <p:cNvPr id="61443" name="Content Placeholder 2">
            <a:extLst>
              <a:ext uri="{FF2B5EF4-FFF2-40B4-BE49-F238E27FC236}">
                <a16:creationId xmlns:a16="http://schemas.microsoft.com/office/drawing/2014/main" id="{DC002F7E-BF96-4988-A623-FB15281DAD80}"/>
              </a:ext>
            </a:extLst>
          </p:cNvPr>
          <p:cNvSpPr>
            <a:spLocks noGrp="1"/>
          </p:cNvSpPr>
          <p:nvPr>
            <p:ph idx="1"/>
          </p:nvPr>
        </p:nvSpPr>
        <p:spPr/>
        <p:txBody>
          <a:bodyPr/>
          <a:lstStyle/>
          <a:p>
            <a:endParaRPr lang="en-US" altLang="en-US"/>
          </a:p>
          <a:p>
            <a:r>
              <a:rPr lang="en-US" altLang="en-US"/>
              <a:t>The received signal is, essentially, the same</a:t>
            </a:r>
          </a:p>
          <a:p>
            <a:r>
              <a:rPr lang="en-US" altLang="en-US"/>
              <a:t>The received power will increase by a factor of 4</a:t>
            </a:r>
          </a:p>
        </p:txBody>
      </p:sp>
      <p:pic>
        <p:nvPicPr>
          <p:cNvPr id="61444" name="Picture 4">
            <a:extLst>
              <a:ext uri="{FF2B5EF4-FFF2-40B4-BE49-F238E27FC236}">
                <a16:creationId xmlns:a16="http://schemas.microsoft.com/office/drawing/2014/main" id="{E397DE14-91F3-4AB0-BDFB-8579C3ADD0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3195" y="4267200"/>
            <a:ext cx="509540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F9232E5C-BEC3-4568-9360-2B832DDDC14A}"/>
              </a:ext>
            </a:extLst>
          </p:cNvPr>
          <p:cNvSpPr>
            <a:spLocks noGrp="1"/>
          </p:cNvSpPr>
          <p:nvPr>
            <p:ph type="title"/>
          </p:nvPr>
        </p:nvSpPr>
        <p:spPr/>
        <p:txBody>
          <a:bodyPr/>
          <a:lstStyle/>
          <a:p>
            <a:r>
              <a:rPr lang="en-US" altLang="en-US"/>
              <a:t>4 Example</a:t>
            </a:r>
          </a:p>
        </p:txBody>
      </p:sp>
      <p:sp>
        <p:nvSpPr>
          <p:cNvPr id="3" name="Content Placeholder 2">
            <a:extLst>
              <a:ext uri="{FF2B5EF4-FFF2-40B4-BE49-F238E27FC236}">
                <a16:creationId xmlns:a16="http://schemas.microsoft.com/office/drawing/2014/main" id="{6989E825-6EA4-4388-83D6-53B21395D611}"/>
              </a:ext>
            </a:extLst>
          </p:cNvPr>
          <p:cNvSpPr>
            <a:spLocks noGrp="1"/>
          </p:cNvSpPr>
          <p:nvPr>
            <p:ph idx="1"/>
          </p:nvPr>
        </p:nvSpPr>
        <p:spPr/>
        <p:txBody>
          <a:bodyPr/>
          <a:lstStyle/>
          <a:p>
            <a:pPr marL="0" indent="0">
              <a:buNone/>
              <a:defRPr/>
            </a:pPr>
            <a:r>
              <a:rPr lang="en-US" sz="2400"/>
              <a:t>Suppose a transmitter produces 50 W of power.</a:t>
            </a:r>
          </a:p>
          <a:p>
            <a:pPr marL="0" indent="0">
              <a:buNone/>
              <a:defRPr/>
            </a:pPr>
            <a:r>
              <a:rPr lang="en-US" sz="2400" b="1"/>
              <a:t>     a. </a:t>
            </a:r>
            <a:r>
              <a:rPr lang="en-US" sz="2400"/>
              <a:t>Express the transmit power in units of </a:t>
            </a:r>
            <a:r>
              <a:rPr lang="en-US" sz="2400" err="1"/>
              <a:t>dBm</a:t>
            </a:r>
            <a:r>
              <a:rPr lang="en-US" sz="2400"/>
              <a:t> and </a:t>
            </a:r>
            <a:r>
              <a:rPr lang="en-US" sz="2400" err="1"/>
              <a:t>dBW</a:t>
            </a:r>
            <a:r>
              <a:rPr lang="en-US" sz="2400"/>
              <a:t>.</a:t>
            </a:r>
          </a:p>
          <a:p>
            <a:pPr marL="341313" indent="0">
              <a:buNone/>
              <a:defRPr/>
            </a:pPr>
            <a:r>
              <a:rPr lang="en-US" sz="2400" b="1"/>
              <a:t>b. </a:t>
            </a:r>
            <a:r>
              <a:rPr lang="en-US" sz="2400"/>
              <a:t>If the transmitter’s power is applied to a unity gain antenna      with a 900-MHz carrier frequency, what is the received power in </a:t>
            </a:r>
            <a:r>
              <a:rPr lang="en-US" sz="2400" err="1"/>
              <a:t>dBm</a:t>
            </a:r>
            <a:r>
              <a:rPr lang="en-US" sz="2400"/>
              <a:t> at a free space distance of 100 m?</a:t>
            </a:r>
          </a:p>
          <a:p>
            <a:pPr marL="0" indent="0">
              <a:buNone/>
              <a:defRPr/>
            </a:pPr>
            <a:r>
              <a:rPr lang="en-US" sz="2400" b="1"/>
              <a:t>     c. </a:t>
            </a:r>
            <a:r>
              <a:rPr lang="en-US" sz="2400"/>
              <a:t>Repeat (b) for a distance of 10 km.</a:t>
            </a:r>
          </a:p>
          <a:p>
            <a:pPr marL="0" indent="0">
              <a:buNone/>
              <a:defRPr/>
            </a:pPr>
            <a:r>
              <a:rPr lang="en-US" sz="2400" b="1"/>
              <a:t>     d. </a:t>
            </a:r>
            <a:r>
              <a:rPr lang="en-US" sz="2400"/>
              <a:t>Repeat (c) but assume a receiver antenna gain of 2.</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E9EA6536-141C-445D-9A30-E6A1F80EE658}"/>
              </a:ext>
            </a:extLst>
          </p:cNvPr>
          <p:cNvSpPr>
            <a:spLocks noGrp="1"/>
          </p:cNvSpPr>
          <p:nvPr>
            <p:ph type="title"/>
          </p:nvPr>
        </p:nvSpPr>
        <p:spPr/>
        <p:txBody>
          <a:bodyPr/>
          <a:lstStyle/>
          <a:p>
            <a:r>
              <a:rPr lang="en-US" altLang="en-US"/>
              <a:t>a</a:t>
            </a:r>
          </a:p>
        </p:txBody>
      </p:sp>
      <p:sp>
        <p:nvSpPr>
          <p:cNvPr id="63491" name="Content Placeholder 2">
            <a:extLst>
              <a:ext uri="{FF2B5EF4-FFF2-40B4-BE49-F238E27FC236}">
                <a16:creationId xmlns:a16="http://schemas.microsoft.com/office/drawing/2014/main" id="{DDD1C536-50E6-4DFB-884C-122ED044E40C}"/>
              </a:ext>
            </a:extLst>
          </p:cNvPr>
          <p:cNvSpPr>
            <a:spLocks noGrp="1"/>
          </p:cNvSpPr>
          <p:nvPr>
            <p:ph idx="1"/>
          </p:nvPr>
        </p:nvSpPr>
        <p:spPr/>
        <p:txBody>
          <a:bodyPr/>
          <a:lstStyle/>
          <a:p>
            <a:r>
              <a:rPr lang="en-US" altLang="en-US"/>
              <a:t>PowerdBW = 10 log (PowerW) = 10 log (50) = 17 dBW</a:t>
            </a:r>
          </a:p>
          <a:p>
            <a:r>
              <a:rPr lang="en-US" altLang="en-US"/>
              <a:t>PowerdBm = 10 log (PowermW) = 10 log (50,000) = 47 dBm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pt-BR"/>
              <a:t>For ASK, BT = (1 + r)R = (1.5)2400 = 3600 Hz</a:t>
            </a:r>
          </a:p>
          <a:p>
            <a:r>
              <a:rPr lang="pt-BR"/>
              <a:t>For FSK, </a:t>
            </a:r>
          </a:p>
          <a:p>
            <a:r>
              <a:rPr lang="pt-BR"/>
              <a:t>BT = 2 Δ F + (1 + r)R</a:t>
            </a:r>
          </a:p>
          <a:p>
            <a:r>
              <a:rPr lang="pt-BR"/>
              <a:t> = 2(2.5 x 10*10*10) + (1.5)2400 = 8600 Hz</a:t>
            </a:r>
            <a:endParaRPr lang="en-US"/>
          </a:p>
        </p:txBody>
      </p:sp>
    </p:spTree>
    <p:extLst>
      <p:ext uri="{BB962C8B-B14F-4D97-AF65-F5344CB8AC3E}">
        <p14:creationId xmlns:p14="http://schemas.microsoft.com/office/powerpoint/2010/main" val="35833643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7D40A1F3-340B-488F-A579-C1FB1B8D4F70}"/>
              </a:ext>
            </a:extLst>
          </p:cNvPr>
          <p:cNvSpPr>
            <a:spLocks noGrp="1"/>
          </p:cNvSpPr>
          <p:nvPr>
            <p:ph type="title"/>
          </p:nvPr>
        </p:nvSpPr>
        <p:spPr/>
        <p:txBody>
          <a:bodyPr/>
          <a:lstStyle/>
          <a:p>
            <a:r>
              <a:rPr lang="en-US" altLang="en-US"/>
              <a:t>b</a:t>
            </a:r>
          </a:p>
        </p:txBody>
      </p:sp>
      <p:sp>
        <p:nvSpPr>
          <p:cNvPr id="64515" name="Content Placeholder 2">
            <a:extLst>
              <a:ext uri="{FF2B5EF4-FFF2-40B4-BE49-F238E27FC236}">
                <a16:creationId xmlns:a16="http://schemas.microsoft.com/office/drawing/2014/main" id="{58AC7644-6AD2-4560-94F5-0BDB270366C3}"/>
              </a:ext>
            </a:extLst>
          </p:cNvPr>
          <p:cNvSpPr>
            <a:spLocks noGrp="1"/>
          </p:cNvSpPr>
          <p:nvPr>
            <p:ph idx="1"/>
          </p:nvPr>
        </p:nvSpPr>
        <p:spPr/>
        <p:txBody>
          <a:bodyPr/>
          <a:lstStyle/>
          <a:p>
            <a:r>
              <a:rPr lang="en-US" altLang="en-US" i="1"/>
              <a:t>L</a:t>
            </a:r>
            <a:r>
              <a:rPr lang="en-US" altLang="en-US" i="1" baseline="-25000"/>
              <a:t>dB </a:t>
            </a:r>
            <a:r>
              <a:rPr lang="en-US" altLang="en-US"/>
              <a:t>= 20 log(900 × 10</a:t>
            </a:r>
            <a:r>
              <a:rPr lang="en-US" altLang="en-US" baseline="30000"/>
              <a:t>6</a:t>
            </a:r>
            <a:r>
              <a:rPr lang="en-US" altLang="en-US"/>
              <a:t>) +20 log (100) – 147.56 = 120 + 59.08 +40 – 147.56 = 71.52</a:t>
            </a:r>
          </a:p>
          <a:p>
            <a:r>
              <a:rPr lang="en-US" altLang="en-US"/>
              <a:t>Therefore, received power in dBm = 47 – 71.52 = –24.52 dBm</a:t>
            </a:r>
          </a:p>
        </p:txBody>
      </p:sp>
      <p:pic>
        <p:nvPicPr>
          <p:cNvPr id="64516" name="Picture 4">
            <a:extLst>
              <a:ext uri="{FF2B5EF4-FFF2-40B4-BE49-F238E27FC236}">
                <a16:creationId xmlns:a16="http://schemas.microsoft.com/office/drawing/2014/main" id="{4370961A-1B81-4CC3-8D39-8DF1BA97D4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4267200"/>
            <a:ext cx="647700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4D2C1808-E382-4748-AF43-B6C198CE3C1E}"/>
              </a:ext>
            </a:extLst>
          </p:cNvPr>
          <p:cNvSpPr>
            <a:spLocks noGrp="1"/>
          </p:cNvSpPr>
          <p:nvPr>
            <p:ph type="title"/>
          </p:nvPr>
        </p:nvSpPr>
        <p:spPr/>
        <p:txBody>
          <a:bodyPr/>
          <a:lstStyle/>
          <a:p>
            <a:r>
              <a:rPr lang="en-US" altLang="en-US"/>
              <a:t>c</a:t>
            </a:r>
          </a:p>
        </p:txBody>
      </p:sp>
      <p:sp>
        <p:nvSpPr>
          <p:cNvPr id="65539" name="Content Placeholder 2">
            <a:extLst>
              <a:ext uri="{FF2B5EF4-FFF2-40B4-BE49-F238E27FC236}">
                <a16:creationId xmlns:a16="http://schemas.microsoft.com/office/drawing/2014/main" id="{CC02AECA-ED2D-42DD-A814-D5B96355F15F}"/>
              </a:ext>
            </a:extLst>
          </p:cNvPr>
          <p:cNvSpPr>
            <a:spLocks noGrp="1"/>
          </p:cNvSpPr>
          <p:nvPr>
            <p:ph idx="1"/>
          </p:nvPr>
        </p:nvSpPr>
        <p:spPr/>
        <p:txBody>
          <a:bodyPr/>
          <a:lstStyle/>
          <a:p>
            <a:r>
              <a:rPr lang="en-US" altLang="en-US" i="1"/>
              <a:t>L</a:t>
            </a:r>
            <a:r>
              <a:rPr lang="en-US" altLang="en-US" i="1" baseline="-25000"/>
              <a:t>dB</a:t>
            </a:r>
            <a:r>
              <a:rPr lang="en-US" altLang="en-US" i="1"/>
              <a:t> </a:t>
            </a:r>
            <a:r>
              <a:rPr lang="en-US" altLang="en-US"/>
              <a:t>= 120 + 59.08 +80 – 147.56 =111.52; </a:t>
            </a:r>
          </a:p>
          <a:p>
            <a:r>
              <a:rPr lang="en-US" altLang="en-US"/>
              <a:t>P</a:t>
            </a:r>
            <a:r>
              <a:rPr lang="en-US" altLang="en-US" baseline="-25000"/>
              <a:t>r,dBm</a:t>
            </a:r>
            <a:r>
              <a:rPr lang="en-US" altLang="en-US"/>
              <a:t> = 47 – 111.52 = –64.52 dBm</a:t>
            </a:r>
          </a:p>
        </p:txBody>
      </p:sp>
      <p:pic>
        <p:nvPicPr>
          <p:cNvPr id="65540" name="Picture 4">
            <a:extLst>
              <a:ext uri="{FF2B5EF4-FFF2-40B4-BE49-F238E27FC236}">
                <a16:creationId xmlns:a16="http://schemas.microsoft.com/office/drawing/2014/main" id="{144B261F-B62A-4DBE-B984-95CBF9F6BA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4267200"/>
            <a:ext cx="647700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985BFEF7-2442-4A8B-AF6E-D5B568B751FE}"/>
              </a:ext>
            </a:extLst>
          </p:cNvPr>
          <p:cNvSpPr>
            <a:spLocks noGrp="1"/>
          </p:cNvSpPr>
          <p:nvPr>
            <p:ph type="title"/>
          </p:nvPr>
        </p:nvSpPr>
        <p:spPr/>
        <p:txBody>
          <a:bodyPr/>
          <a:lstStyle/>
          <a:p>
            <a:r>
              <a:rPr lang="en-US" altLang="en-US"/>
              <a:t>d</a:t>
            </a:r>
          </a:p>
        </p:txBody>
      </p:sp>
      <p:sp>
        <p:nvSpPr>
          <p:cNvPr id="66563" name="Content Placeholder 2">
            <a:extLst>
              <a:ext uri="{FF2B5EF4-FFF2-40B4-BE49-F238E27FC236}">
                <a16:creationId xmlns:a16="http://schemas.microsoft.com/office/drawing/2014/main" id="{E46A867F-30E2-4F0E-9BE0-8E0083514A27}"/>
              </a:ext>
            </a:extLst>
          </p:cNvPr>
          <p:cNvSpPr>
            <a:spLocks noGrp="1"/>
          </p:cNvSpPr>
          <p:nvPr>
            <p:ph idx="1"/>
          </p:nvPr>
        </p:nvSpPr>
        <p:spPr/>
        <p:txBody>
          <a:bodyPr/>
          <a:lstStyle/>
          <a:p>
            <a:r>
              <a:rPr lang="en-US" altLang="en-US"/>
              <a:t>The antenna gain results in an increase of 3 dB, so that P</a:t>
            </a:r>
            <a:r>
              <a:rPr lang="en-US" altLang="en-US" baseline="-25000"/>
              <a:t>r,dBm</a:t>
            </a:r>
            <a:r>
              <a:rPr lang="en-US" altLang="en-US"/>
              <a:t> = –61.52 dBm</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FA51B8B3-F856-4A3F-99CE-0B75057E8A74}"/>
              </a:ext>
            </a:extLst>
          </p:cNvPr>
          <p:cNvSpPr>
            <a:spLocks noGrp="1"/>
          </p:cNvSpPr>
          <p:nvPr>
            <p:ph type="title"/>
          </p:nvPr>
        </p:nvSpPr>
        <p:spPr/>
        <p:txBody>
          <a:bodyPr/>
          <a:lstStyle/>
          <a:p>
            <a:r>
              <a:rPr lang="en-US" altLang="en-US"/>
              <a:t>5 Example</a:t>
            </a:r>
          </a:p>
        </p:txBody>
      </p:sp>
      <p:sp>
        <p:nvSpPr>
          <p:cNvPr id="3" name="Content Placeholder 2">
            <a:extLst>
              <a:ext uri="{FF2B5EF4-FFF2-40B4-BE49-F238E27FC236}">
                <a16:creationId xmlns:a16="http://schemas.microsoft.com/office/drawing/2014/main" id="{B08F0BA3-9E04-4ADC-990B-E3A5ED753935}"/>
              </a:ext>
            </a:extLst>
          </p:cNvPr>
          <p:cNvSpPr>
            <a:spLocks noGrp="1"/>
          </p:cNvSpPr>
          <p:nvPr>
            <p:ph idx="1"/>
          </p:nvPr>
        </p:nvSpPr>
        <p:spPr/>
        <p:txBody>
          <a:bodyPr/>
          <a:lstStyle/>
          <a:p>
            <a:pPr marL="0" indent="0" algn="just">
              <a:buNone/>
              <a:defRPr/>
            </a:pPr>
            <a:r>
              <a:rPr lang="en-US" sz="2000"/>
              <a:t>A microwave transmitter has an output of 0.1 W at 2 GHz. Assume that this transmitter is used in a microwave communication system where the transmitting and receiving antennas are parabolas, each 1.2 m in diameter.</a:t>
            </a:r>
          </a:p>
          <a:p>
            <a:pPr marL="231775" indent="0" algn="just">
              <a:buNone/>
              <a:defRPr/>
            </a:pPr>
            <a:r>
              <a:rPr lang="en-US" sz="2000" b="1"/>
              <a:t>a. </a:t>
            </a:r>
            <a:r>
              <a:rPr lang="en-US" sz="2000"/>
              <a:t>What is the gain of each antenna in decibels?</a:t>
            </a:r>
          </a:p>
          <a:p>
            <a:pPr marL="0" indent="0" algn="just">
              <a:buNone/>
              <a:defRPr/>
            </a:pPr>
            <a:r>
              <a:rPr lang="en-US" sz="2000" b="1"/>
              <a:t>    b. </a:t>
            </a:r>
            <a:r>
              <a:rPr lang="en-US" sz="2000"/>
              <a:t>Taking into account antenna gain, what is the effective radiated power of          the transmitted signal?</a:t>
            </a:r>
          </a:p>
          <a:p>
            <a:pPr marL="0" indent="0" algn="just">
              <a:buNone/>
              <a:defRPr/>
            </a:pPr>
            <a:r>
              <a:rPr lang="en-US" sz="2000" b="1"/>
              <a:t>    c. </a:t>
            </a:r>
            <a:r>
              <a:rPr lang="en-US" sz="2000"/>
              <a:t>If the receiving antenna is located 24 km from the transmitting antenna                                         over a free space path, find the available signal power out of the receiving antenna in </a:t>
            </a:r>
            <a:r>
              <a:rPr lang="en-US" sz="2000" err="1"/>
              <a:t>dBm</a:t>
            </a:r>
            <a:r>
              <a:rPr lang="en-US" sz="2000"/>
              <a:t> units.</a:t>
            </a:r>
          </a:p>
        </p:txBody>
      </p:sp>
      <p:pic>
        <p:nvPicPr>
          <p:cNvPr id="67588" name="Picture 2">
            <a:extLst>
              <a:ext uri="{FF2B5EF4-FFF2-40B4-BE49-F238E27FC236}">
                <a16:creationId xmlns:a16="http://schemas.microsoft.com/office/drawing/2014/main" id="{D77AEBB1-79F3-41EE-B374-29FEDE35C1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7100" y="4648200"/>
            <a:ext cx="76200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2B1DFDDF-5153-43C1-A269-195BBBFFCAA4}"/>
              </a:ext>
            </a:extLst>
          </p:cNvPr>
          <p:cNvSpPr>
            <a:spLocks noGrp="1"/>
          </p:cNvSpPr>
          <p:nvPr>
            <p:ph type="title"/>
          </p:nvPr>
        </p:nvSpPr>
        <p:spPr/>
        <p:txBody>
          <a:bodyPr/>
          <a:lstStyle/>
          <a:p>
            <a:r>
              <a:rPr lang="en-US" altLang="en-US"/>
              <a:t>a</a:t>
            </a:r>
          </a:p>
        </p:txBody>
      </p:sp>
      <p:sp>
        <p:nvSpPr>
          <p:cNvPr id="68611" name="Content Placeholder 2">
            <a:extLst>
              <a:ext uri="{FF2B5EF4-FFF2-40B4-BE49-F238E27FC236}">
                <a16:creationId xmlns:a16="http://schemas.microsoft.com/office/drawing/2014/main" id="{7BAFCF90-801C-42C5-9175-9FDE6032C2E5}"/>
              </a:ext>
            </a:extLst>
          </p:cNvPr>
          <p:cNvSpPr>
            <a:spLocks noGrp="1"/>
          </p:cNvSpPr>
          <p:nvPr>
            <p:ph idx="1"/>
          </p:nvPr>
        </p:nvSpPr>
        <p:spPr/>
        <p:txBody>
          <a:bodyPr/>
          <a:lstStyle/>
          <a:p>
            <a:r>
              <a:rPr lang="da-DK" altLang="en-US" i="1"/>
              <a:t>G </a:t>
            </a:r>
            <a:r>
              <a:rPr lang="da-DK" altLang="en-US"/>
              <a:t>= 7</a:t>
            </a:r>
            <a:r>
              <a:rPr lang="da-DK" altLang="en-US" i="1"/>
              <a:t>A</a:t>
            </a:r>
            <a:r>
              <a:rPr lang="da-DK" altLang="en-US"/>
              <a:t>/λ</a:t>
            </a:r>
            <a:r>
              <a:rPr lang="da-DK" altLang="en-US" baseline="30000"/>
              <a:t>2</a:t>
            </a:r>
            <a:r>
              <a:rPr lang="da-DK" altLang="en-US"/>
              <a:t> = 7</a:t>
            </a:r>
            <a:r>
              <a:rPr lang="da-DK" altLang="en-US" i="1"/>
              <a:t>Af</a:t>
            </a:r>
            <a:r>
              <a:rPr lang="da-DK" altLang="en-US" baseline="30000"/>
              <a:t>2</a:t>
            </a:r>
            <a:r>
              <a:rPr lang="da-DK" altLang="en-US"/>
              <a:t>/c</a:t>
            </a:r>
            <a:r>
              <a:rPr lang="da-DK" altLang="en-US" baseline="30000"/>
              <a:t>2</a:t>
            </a:r>
            <a:r>
              <a:rPr lang="da-DK" altLang="en-US"/>
              <a:t> </a:t>
            </a:r>
          </a:p>
          <a:p>
            <a:r>
              <a:rPr lang="da-DK" altLang="en-US"/>
              <a:t>= (7 × π × (0.6)</a:t>
            </a:r>
            <a:r>
              <a:rPr lang="da-DK" altLang="en-US" baseline="30000"/>
              <a:t>2</a:t>
            </a:r>
            <a:r>
              <a:rPr lang="da-DK" altLang="en-US"/>
              <a:t> × (2×10</a:t>
            </a:r>
            <a:r>
              <a:rPr lang="da-DK" altLang="en-US" baseline="30000"/>
              <a:t>9</a:t>
            </a:r>
            <a:r>
              <a:rPr lang="da-DK" altLang="en-US"/>
              <a:t>)</a:t>
            </a:r>
            <a:r>
              <a:rPr lang="da-DK" altLang="en-US" baseline="30000"/>
              <a:t>2</a:t>
            </a:r>
            <a:r>
              <a:rPr lang="da-DK" altLang="en-US"/>
              <a:t>]/(3 × 10</a:t>
            </a:r>
            <a:r>
              <a:rPr lang="da-DK" altLang="en-US" baseline="30000"/>
              <a:t>8</a:t>
            </a:r>
            <a:r>
              <a:rPr lang="da-DK" altLang="en-US"/>
              <a:t>)</a:t>
            </a:r>
            <a:r>
              <a:rPr lang="da-DK" altLang="en-US" baseline="30000"/>
              <a:t>2</a:t>
            </a:r>
          </a:p>
          <a:p>
            <a:r>
              <a:rPr lang="da-DK" altLang="en-US"/>
              <a:t> = 351.85</a:t>
            </a:r>
          </a:p>
          <a:p>
            <a:r>
              <a:rPr lang="en-US" altLang="en-US" i="1"/>
              <a:t>G</a:t>
            </a:r>
            <a:r>
              <a:rPr lang="en-US" altLang="en-US" baseline="-25000"/>
              <a:t>dB</a:t>
            </a:r>
            <a:r>
              <a:rPr lang="en-US" altLang="en-US"/>
              <a:t> = 25.46 dB(transmitting and receiving antennas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AC13C367-FEE2-4E2C-BACA-C636143646E4}"/>
              </a:ext>
            </a:extLst>
          </p:cNvPr>
          <p:cNvSpPr>
            <a:spLocks noGrp="1"/>
          </p:cNvSpPr>
          <p:nvPr>
            <p:ph type="title"/>
          </p:nvPr>
        </p:nvSpPr>
        <p:spPr/>
        <p:txBody>
          <a:bodyPr/>
          <a:lstStyle/>
          <a:p>
            <a:r>
              <a:rPr lang="en-US" altLang="en-US"/>
              <a:t>b</a:t>
            </a:r>
          </a:p>
        </p:txBody>
      </p:sp>
      <p:sp>
        <p:nvSpPr>
          <p:cNvPr id="69635" name="Content Placeholder 2">
            <a:extLst>
              <a:ext uri="{FF2B5EF4-FFF2-40B4-BE49-F238E27FC236}">
                <a16:creationId xmlns:a16="http://schemas.microsoft.com/office/drawing/2014/main" id="{D4F31A8B-A01B-4F13-9CF1-D0139F20E529}"/>
              </a:ext>
            </a:extLst>
          </p:cNvPr>
          <p:cNvSpPr>
            <a:spLocks noGrp="1"/>
          </p:cNvSpPr>
          <p:nvPr>
            <p:ph idx="1"/>
          </p:nvPr>
        </p:nvSpPr>
        <p:spPr/>
        <p:txBody>
          <a:bodyPr/>
          <a:lstStyle/>
          <a:p>
            <a:r>
              <a:rPr lang="pl-PL" altLang="en-US"/>
              <a:t>0.1 W x 351.85 = 35.185 W</a:t>
            </a:r>
            <a:endParaRPr lang="en-US"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23C0D316-72CE-482C-9FF9-100D018B2A9E}"/>
              </a:ext>
            </a:extLst>
          </p:cNvPr>
          <p:cNvSpPr>
            <a:spLocks noGrp="1"/>
          </p:cNvSpPr>
          <p:nvPr>
            <p:ph type="title"/>
          </p:nvPr>
        </p:nvSpPr>
        <p:spPr/>
        <p:txBody>
          <a:bodyPr/>
          <a:lstStyle/>
          <a:p>
            <a:r>
              <a:rPr lang="en-US" altLang="en-US"/>
              <a:t>c</a:t>
            </a:r>
          </a:p>
        </p:txBody>
      </p:sp>
      <p:sp>
        <p:nvSpPr>
          <p:cNvPr id="3" name="Content Placeholder 2">
            <a:extLst>
              <a:ext uri="{FF2B5EF4-FFF2-40B4-BE49-F238E27FC236}">
                <a16:creationId xmlns:a16="http://schemas.microsoft.com/office/drawing/2014/main" id="{9E5FE0A9-43EA-4D0B-9646-6C94190F2BE4}"/>
              </a:ext>
            </a:extLst>
          </p:cNvPr>
          <p:cNvSpPr>
            <a:spLocks noGrp="1"/>
          </p:cNvSpPr>
          <p:nvPr>
            <p:ph idx="1"/>
          </p:nvPr>
        </p:nvSpPr>
        <p:spPr/>
        <p:txBody>
          <a:bodyPr/>
          <a:lstStyle/>
          <a:p>
            <a:pPr>
              <a:buFont typeface="Arial" charset="0"/>
              <a:buChar char="•"/>
              <a:defRPr/>
            </a:pPr>
            <a:r>
              <a:rPr lang="en-US"/>
              <a:t>Use </a:t>
            </a:r>
            <a:r>
              <a:rPr lang="en-US" i="1"/>
              <a:t>LdB </a:t>
            </a:r>
            <a:r>
              <a:rPr lang="en-US"/>
              <a:t>= 20 log (4</a:t>
            </a:r>
            <a:r>
              <a:rPr lang="el-GR"/>
              <a:t>π) + 20 </a:t>
            </a:r>
            <a:r>
              <a:rPr lang="en-US"/>
              <a:t>log (</a:t>
            </a:r>
            <a:r>
              <a:rPr lang="en-US" i="1"/>
              <a:t>d</a:t>
            </a:r>
            <a:r>
              <a:rPr lang="en-US"/>
              <a:t>) + 20 log (</a:t>
            </a:r>
            <a:r>
              <a:rPr lang="en-US" i="1"/>
              <a:t>f</a:t>
            </a:r>
            <a:r>
              <a:rPr lang="en-US"/>
              <a:t>) – 20 log (c) – 10 log(</a:t>
            </a:r>
            <a:r>
              <a:rPr lang="en-US" i="1"/>
              <a:t>Gr</a:t>
            </a:r>
            <a:r>
              <a:rPr lang="en-US"/>
              <a:t>) – 10 log (</a:t>
            </a:r>
            <a:r>
              <a:rPr lang="en-US" i="1" err="1"/>
              <a:t>Gt</a:t>
            </a:r>
            <a:r>
              <a:rPr lang="en-US"/>
              <a:t>)</a:t>
            </a:r>
          </a:p>
          <a:p>
            <a:pPr>
              <a:buFont typeface="Arial" charset="0"/>
              <a:buChar char="•"/>
              <a:defRPr/>
            </a:pPr>
            <a:r>
              <a:rPr lang="en-US" i="1"/>
              <a:t>LdB </a:t>
            </a:r>
            <a:r>
              <a:rPr lang="en-US"/>
              <a:t>= 21.98 + 87.6 + 186.02 – 169.54 – 25.46 – 25.46 = 75.14 dB</a:t>
            </a:r>
          </a:p>
          <a:p>
            <a:pPr>
              <a:buFont typeface="Arial" charset="0"/>
              <a:buChar char="•"/>
              <a:defRPr/>
            </a:pPr>
            <a:r>
              <a:rPr lang="en-US"/>
              <a:t>The transmitter power, in </a:t>
            </a:r>
            <a:r>
              <a:rPr lang="en-US" err="1"/>
              <a:t>dBm</a:t>
            </a:r>
            <a:r>
              <a:rPr lang="en-US"/>
              <a:t> is </a:t>
            </a:r>
          </a:p>
          <a:p>
            <a:pPr marL="0" indent="0">
              <a:buNone/>
              <a:defRPr/>
            </a:pPr>
            <a:r>
              <a:rPr lang="en-US"/>
              <a:t>    10 log (100) = 20.(0.1W)</a:t>
            </a:r>
          </a:p>
          <a:p>
            <a:pPr>
              <a:buFont typeface="Arial" charset="0"/>
              <a:buChar char="•"/>
              <a:defRPr/>
            </a:pPr>
            <a:r>
              <a:rPr lang="en-US"/>
              <a:t>The available received signal power is </a:t>
            </a:r>
          </a:p>
          <a:p>
            <a:pPr marL="0" indent="0">
              <a:buNone/>
              <a:defRPr/>
            </a:pPr>
            <a:r>
              <a:rPr lang="en-US"/>
              <a:t>     20 – 75.14 = –55.14 </a:t>
            </a:r>
            <a:r>
              <a:rPr lang="en-US" err="1"/>
              <a:t>dBm</a:t>
            </a: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6CA3A23B-DFCF-40BE-9487-097034D3882B}"/>
              </a:ext>
            </a:extLst>
          </p:cNvPr>
          <p:cNvSpPr>
            <a:spLocks noGrp="1"/>
          </p:cNvSpPr>
          <p:nvPr>
            <p:ph type="title"/>
          </p:nvPr>
        </p:nvSpPr>
        <p:spPr/>
        <p:txBody>
          <a:bodyPr/>
          <a:lstStyle/>
          <a:p>
            <a:endParaRPr lang="en-US" altLang="en-US"/>
          </a:p>
        </p:txBody>
      </p:sp>
      <p:sp>
        <p:nvSpPr>
          <p:cNvPr id="71683" name="Content Placeholder 2">
            <a:extLst>
              <a:ext uri="{FF2B5EF4-FFF2-40B4-BE49-F238E27FC236}">
                <a16:creationId xmlns:a16="http://schemas.microsoft.com/office/drawing/2014/main" id="{ED6AC97A-BDA1-4E01-B81A-92B561837F0A}"/>
              </a:ext>
            </a:extLst>
          </p:cNvPr>
          <p:cNvSpPr>
            <a:spLocks noGrp="1"/>
          </p:cNvSpPr>
          <p:nvPr>
            <p:ph idx="1"/>
          </p:nvPr>
        </p:nvSpPr>
        <p:spPr/>
        <p:txBody>
          <a:bodyPr/>
          <a:lstStyle/>
          <a:p>
            <a:endParaRPr lang="en-US" altLang="en-US"/>
          </a:p>
        </p:txBody>
      </p:sp>
      <p:pic>
        <p:nvPicPr>
          <p:cNvPr id="71684" name="Picture 2">
            <a:extLst>
              <a:ext uri="{FF2B5EF4-FFF2-40B4-BE49-F238E27FC236}">
                <a16:creationId xmlns:a16="http://schemas.microsoft.com/office/drawing/2014/main" id="{AE1BCCCF-9C69-4C6D-B47A-4C8ECEC4EC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828800"/>
            <a:ext cx="220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685" name="Picture 3">
            <a:extLst>
              <a:ext uri="{FF2B5EF4-FFF2-40B4-BE49-F238E27FC236}">
                <a16:creationId xmlns:a16="http://schemas.microsoft.com/office/drawing/2014/main" id="{AB62F9B7-95C7-4708-A39C-A12F45B1E7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1" y="2627314"/>
            <a:ext cx="7243763" cy="8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686" name="Picture 4">
            <a:extLst>
              <a:ext uri="{FF2B5EF4-FFF2-40B4-BE49-F238E27FC236}">
                <a16:creationId xmlns:a16="http://schemas.microsoft.com/office/drawing/2014/main" id="{16C38FD2-ED5F-4CD7-992A-AE4A7C720B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7776" y="3721100"/>
            <a:ext cx="2435225"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687" name="Picture 5">
            <a:extLst>
              <a:ext uri="{FF2B5EF4-FFF2-40B4-BE49-F238E27FC236}">
                <a16:creationId xmlns:a16="http://schemas.microsoft.com/office/drawing/2014/main" id="{11FDB317-0161-4153-B498-6C2F6F6A5F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4501" y="3721100"/>
            <a:ext cx="4124325" cy="199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212B75FA-EC87-40A0-94AB-08F0F24BC679}"/>
              </a:ext>
            </a:extLst>
          </p:cNvPr>
          <p:cNvSpPr>
            <a:spLocks noGrp="1"/>
          </p:cNvSpPr>
          <p:nvPr>
            <p:ph type="title"/>
          </p:nvPr>
        </p:nvSpPr>
        <p:spPr/>
        <p:txBody>
          <a:bodyPr/>
          <a:lstStyle/>
          <a:p>
            <a:endParaRPr lang="en-US" altLang="en-US"/>
          </a:p>
        </p:txBody>
      </p:sp>
      <p:sp>
        <p:nvSpPr>
          <p:cNvPr id="72707" name="Content Placeholder 2">
            <a:extLst>
              <a:ext uri="{FF2B5EF4-FFF2-40B4-BE49-F238E27FC236}">
                <a16:creationId xmlns:a16="http://schemas.microsoft.com/office/drawing/2014/main" id="{B478CB9D-01B3-4945-8306-3B147675E061}"/>
              </a:ext>
            </a:extLst>
          </p:cNvPr>
          <p:cNvSpPr>
            <a:spLocks noGrp="1"/>
          </p:cNvSpPr>
          <p:nvPr>
            <p:ph idx="1"/>
          </p:nvPr>
        </p:nvSpPr>
        <p:spPr/>
        <p:txBody>
          <a:bodyPr/>
          <a:lstStyle/>
          <a:p>
            <a:endParaRPr lang="en-US" altLang="en-US"/>
          </a:p>
        </p:txBody>
      </p:sp>
      <p:pic>
        <p:nvPicPr>
          <p:cNvPr id="72708" name="Picture 2">
            <a:extLst>
              <a:ext uri="{FF2B5EF4-FFF2-40B4-BE49-F238E27FC236}">
                <a16:creationId xmlns:a16="http://schemas.microsoft.com/office/drawing/2014/main" id="{630C6125-D585-4848-85E6-6921E27B6F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905000"/>
            <a:ext cx="6400800"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8D9569C1-266D-4D5F-97A4-72CC2CD7EDDF}"/>
              </a:ext>
            </a:extLst>
          </p:cNvPr>
          <p:cNvSpPr>
            <a:spLocks noGrp="1"/>
          </p:cNvSpPr>
          <p:nvPr>
            <p:ph type="title"/>
          </p:nvPr>
        </p:nvSpPr>
        <p:spPr/>
        <p:txBody>
          <a:bodyPr/>
          <a:lstStyle/>
          <a:p>
            <a:r>
              <a:rPr lang="en-US" altLang="en-US"/>
              <a:t>6 Example</a:t>
            </a:r>
          </a:p>
        </p:txBody>
      </p:sp>
      <p:sp>
        <p:nvSpPr>
          <p:cNvPr id="73731" name="Content Placeholder 2">
            <a:extLst>
              <a:ext uri="{FF2B5EF4-FFF2-40B4-BE49-F238E27FC236}">
                <a16:creationId xmlns:a16="http://schemas.microsoft.com/office/drawing/2014/main" id="{F17B8F17-8D46-4C84-9425-D38DA5BB024D}"/>
              </a:ext>
            </a:extLst>
          </p:cNvPr>
          <p:cNvSpPr>
            <a:spLocks noGrp="1"/>
          </p:cNvSpPr>
          <p:nvPr>
            <p:ph idx="1"/>
          </p:nvPr>
        </p:nvSpPr>
        <p:spPr/>
        <p:txBody>
          <a:bodyPr/>
          <a:lstStyle/>
          <a:p>
            <a:r>
              <a:rPr lang="en-US" altLang="en-US"/>
              <a:t>Determine the height of an antenna for a TV station that must be able to reach customers up to 80 km away.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sp>
        <p:nvSpPr>
          <p:cNvPr id="3" name="Content Placeholder 2"/>
          <p:cNvSpPr>
            <a:spLocks noGrp="1"/>
          </p:cNvSpPr>
          <p:nvPr>
            <p:ph idx="1"/>
          </p:nvPr>
        </p:nvSpPr>
        <p:spPr/>
        <p:txBody>
          <a:bodyPr/>
          <a:lstStyle/>
          <a:p>
            <a:r>
              <a:rPr lang="en-US"/>
              <a:t>Assume that a telephone line channel is equalized to allow </a:t>
            </a:r>
            <a:r>
              <a:rPr lang="en-US" err="1"/>
              <a:t>bandpass</a:t>
            </a:r>
            <a:r>
              <a:rPr lang="en-US"/>
              <a:t> data transmission over a frequency range of 600 to 3000 Hz. The available bandwidth is 2400 Hz. For r=1 evaluate the required bandwidth for 2400 bps QPSK and 4800-bps, eight level multilevel signaling. Is the bandwidth adequate?</a:t>
            </a:r>
          </a:p>
        </p:txBody>
      </p:sp>
    </p:spTree>
    <p:extLst>
      <p:ext uri="{BB962C8B-B14F-4D97-AF65-F5344CB8AC3E}">
        <p14:creationId xmlns:p14="http://schemas.microsoft.com/office/powerpoint/2010/main" val="2142900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5B84150F-3CBF-4AAF-BF8E-A7FFB5FC8982}"/>
              </a:ext>
            </a:extLst>
          </p:cNvPr>
          <p:cNvSpPr>
            <a:spLocks noGrp="1"/>
          </p:cNvSpPr>
          <p:nvPr>
            <p:ph type="title"/>
          </p:nvPr>
        </p:nvSpPr>
        <p:spPr/>
        <p:txBody>
          <a:bodyPr/>
          <a:lstStyle/>
          <a:p>
            <a:endParaRPr lang="en-US" altLang="en-US"/>
          </a:p>
        </p:txBody>
      </p:sp>
      <p:sp>
        <p:nvSpPr>
          <p:cNvPr id="74755" name="Content Placeholder 2">
            <a:extLst>
              <a:ext uri="{FF2B5EF4-FFF2-40B4-BE49-F238E27FC236}">
                <a16:creationId xmlns:a16="http://schemas.microsoft.com/office/drawing/2014/main" id="{0E6AC7F9-4CE7-4728-B7C9-8AB69F7DBD33}"/>
              </a:ext>
            </a:extLst>
          </p:cNvPr>
          <p:cNvSpPr>
            <a:spLocks noGrp="1"/>
          </p:cNvSpPr>
          <p:nvPr>
            <p:ph idx="1"/>
          </p:nvPr>
        </p:nvSpPr>
        <p:spPr/>
        <p:txBody>
          <a:bodyPr/>
          <a:lstStyle/>
          <a:p>
            <a:r>
              <a:rPr lang="en-US" altLang="en-US"/>
              <a:t>For radio line of sight, we use </a:t>
            </a:r>
            <a:r>
              <a:rPr lang="en-US" altLang="en-US" i="1"/>
              <a:t>d </a:t>
            </a:r>
            <a:r>
              <a:rPr lang="en-US" altLang="en-US"/>
              <a:t>= 3.57( </a:t>
            </a:r>
            <a:r>
              <a:rPr lang="en-US" altLang="en-US" err="1"/>
              <a:t>K</a:t>
            </a:r>
            <a:r>
              <a:rPr lang="en-US" altLang="en-US" i="1" err="1"/>
              <a:t>h</a:t>
            </a:r>
            <a:r>
              <a:rPr lang="en-US" altLang="en-US" i="1"/>
              <a:t> )</a:t>
            </a:r>
            <a:r>
              <a:rPr lang="en-US" altLang="en-US" i="1" baseline="30000"/>
              <a:t>1/2</a:t>
            </a:r>
            <a:r>
              <a:rPr lang="en-US" altLang="en-US"/>
              <a:t>, with </a:t>
            </a:r>
            <a:r>
              <a:rPr lang="en-US" altLang="en-US" i="1"/>
              <a:t>K </a:t>
            </a:r>
            <a:r>
              <a:rPr lang="en-US" altLang="en-US"/>
              <a:t>= 4/3, we have</a:t>
            </a:r>
          </a:p>
          <a:p>
            <a:r>
              <a:rPr lang="en-US" altLang="en-US"/>
              <a:t>80</a:t>
            </a:r>
            <a:r>
              <a:rPr lang="en-US" altLang="en-US" baseline="30000"/>
              <a:t>2</a:t>
            </a:r>
            <a:r>
              <a:rPr lang="en-US" altLang="en-US"/>
              <a:t> = (3.57)</a:t>
            </a:r>
            <a:r>
              <a:rPr lang="en-US" altLang="en-US" baseline="30000"/>
              <a:t>2</a:t>
            </a:r>
            <a:r>
              <a:rPr lang="en-US" altLang="en-US"/>
              <a:t> × 1.33 × </a:t>
            </a:r>
            <a:r>
              <a:rPr lang="en-US" altLang="en-US" i="1"/>
              <a:t>h</a:t>
            </a:r>
            <a:r>
              <a:rPr lang="en-US" altLang="en-US"/>
              <a:t>. </a:t>
            </a:r>
          </a:p>
          <a:p>
            <a:r>
              <a:rPr lang="en-US" altLang="en-US"/>
              <a:t>Solving for h, we get h = 378 m.</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6304-FA61-4438-B9A2-E1BB6E6E95C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47FF168-6526-4153-9DEC-2572714B792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8120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533401"/>
            <a:ext cx="8229600" cy="5592763"/>
          </a:xfrm>
        </p:spPr>
        <p:txBody>
          <a:bodyPr>
            <a:normAutofit/>
          </a:bodyPr>
          <a:lstStyle/>
          <a:p>
            <a:r>
              <a:rPr lang="en-US"/>
              <a:t>For multilevel signaling BT = [(1 + r)/log</a:t>
            </a:r>
            <a:r>
              <a:rPr lang="en-US" sz="2000"/>
              <a:t>2</a:t>
            </a:r>
            <a:r>
              <a:rPr lang="en-US"/>
              <a:t>M]R</a:t>
            </a:r>
          </a:p>
          <a:p>
            <a:r>
              <a:rPr lang="en-US"/>
              <a:t>For 2400 bps QPSK, </a:t>
            </a:r>
          </a:p>
          <a:p>
            <a:pPr lvl="1"/>
            <a:r>
              <a:rPr lang="en-US" sz="3200"/>
              <a:t>log</a:t>
            </a:r>
            <a:r>
              <a:rPr lang="en-US" sz="1800"/>
              <a:t>2</a:t>
            </a:r>
            <a:r>
              <a:rPr lang="en-US" sz="3200"/>
              <a:t>M = log</a:t>
            </a:r>
            <a:r>
              <a:rPr lang="en-US" sz="1800"/>
              <a:t>2</a:t>
            </a:r>
            <a:r>
              <a:rPr lang="en-US" sz="3200"/>
              <a:t>4 = 2</a:t>
            </a:r>
          </a:p>
          <a:p>
            <a:pPr lvl="1"/>
            <a:r>
              <a:rPr lang="en-US" sz="3200"/>
              <a:t>BT = (2/2)2400 = 2400 Hz, which just fits the available bandwidth</a:t>
            </a:r>
          </a:p>
          <a:p>
            <a:r>
              <a:rPr lang="en-US"/>
              <a:t>For 8-level 4800 bps signaling, </a:t>
            </a:r>
          </a:p>
          <a:p>
            <a:pPr lvl="1"/>
            <a:r>
              <a:rPr lang="en-US" sz="3200"/>
              <a:t>log</a:t>
            </a:r>
            <a:r>
              <a:rPr lang="en-US" sz="1800"/>
              <a:t>2</a:t>
            </a:r>
            <a:r>
              <a:rPr lang="en-US" sz="3200"/>
              <a:t>M = log</a:t>
            </a:r>
            <a:r>
              <a:rPr lang="en-US" sz="1800"/>
              <a:t>2</a:t>
            </a:r>
            <a:r>
              <a:rPr lang="en-US" sz="3200"/>
              <a:t>8 = 3</a:t>
            </a:r>
          </a:p>
          <a:p>
            <a:pPr lvl="1"/>
            <a:r>
              <a:rPr lang="en-US" sz="3200"/>
              <a:t>BT = (2/3)(4800) = 3200 Hz, which exceeds the available bandwidth</a:t>
            </a:r>
          </a:p>
        </p:txBody>
      </p:sp>
    </p:spTree>
    <p:extLst>
      <p:ext uri="{BB962C8B-B14F-4D97-AF65-F5344CB8AC3E}">
        <p14:creationId xmlns:p14="http://schemas.microsoft.com/office/powerpoint/2010/main" val="2676786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395EAD8-034A-486F-AA4B-A90C509D4C7B}"/>
              </a:ext>
            </a:extLst>
          </p:cNvPr>
          <p:cNvSpPr>
            <a:spLocks noGrp="1" noChangeArrowheads="1"/>
          </p:cNvSpPr>
          <p:nvPr>
            <p:ph type="title"/>
          </p:nvPr>
        </p:nvSpPr>
        <p:spPr/>
        <p:txBody>
          <a:bodyPr/>
          <a:lstStyle/>
          <a:p>
            <a:pPr eaLnBrk="1" hangingPunct="1"/>
            <a:r>
              <a:rPr kumimoji="1" lang="en-US" altLang="en-US"/>
              <a:t>Coaxial Cable</a:t>
            </a:r>
          </a:p>
        </p:txBody>
      </p:sp>
      <p:pic>
        <p:nvPicPr>
          <p:cNvPr id="17411" name="Picture 6" descr="Z-Guided Media                                                 00282829  Mnementh                      BEAE7A2F:">
            <a:extLst>
              <a:ext uri="{FF2B5EF4-FFF2-40B4-BE49-F238E27FC236}">
                <a16:creationId xmlns:a16="http://schemas.microsoft.com/office/drawing/2014/main" id="{865A2D11-2EC2-42D9-820D-1A56175EE7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0795" b="42955"/>
          <a:stretch>
            <a:fillRect/>
          </a:stretch>
        </p:blipFill>
        <p:spPr bwMode="auto">
          <a:xfrm>
            <a:off x="2209800" y="1905000"/>
            <a:ext cx="7772400" cy="3633788"/>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2429BDC-2549-4CD6-BDE7-4B9A5942F2D7}"/>
              </a:ext>
            </a:extLst>
          </p:cNvPr>
          <p:cNvSpPr>
            <a:spLocks noGrp="1" noChangeArrowheads="1"/>
          </p:cNvSpPr>
          <p:nvPr>
            <p:ph type="title"/>
          </p:nvPr>
        </p:nvSpPr>
        <p:spPr/>
        <p:txBody>
          <a:bodyPr rtlCol="0">
            <a:normAutofit/>
          </a:bodyPr>
          <a:lstStyle/>
          <a:p>
            <a:pPr>
              <a:defRPr/>
            </a:pPr>
            <a:r>
              <a:rPr kumimoji="1" lang="en-US"/>
              <a:t>Coaxial Cable - Transmission Characteristics</a:t>
            </a:r>
          </a:p>
        </p:txBody>
      </p:sp>
      <p:sp>
        <p:nvSpPr>
          <p:cNvPr id="19459" name="Rectangle 3">
            <a:extLst>
              <a:ext uri="{FF2B5EF4-FFF2-40B4-BE49-F238E27FC236}">
                <a16:creationId xmlns:a16="http://schemas.microsoft.com/office/drawing/2014/main" id="{696E4C28-F07D-44E3-9A46-2F3A76127353}"/>
              </a:ext>
            </a:extLst>
          </p:cNvPr>
          <p:cNvSpPr>
            <a:spLocks noGrp="1" noChangeArrowheads="1"/>
          </p:cNvSpPr>
          <p:nvPr>
            <p:ph idx="1"/>
          </p:nvPr>
        </p:nvSpPr>
        <p:spPr>
          <a:xfrm>
            <a:off x="1981200" y="1676400"/>
            <a:ext cx="8229600" cy="4800600"/>
          </a:xfrm>
        </p:spPr>
        <p:txBody>
          <a:bodyPr/>
          <a:lstStyle/>
          <a:p>
            <a:pPr eaLnBrk="1" hangingPunct="1">
              <a:lnSpc>
                <a:spcPct val="90000"/>
              </a:lnSpc>
            </a:pPr>
            <a:r>
              <a:rPr kumimoji="1" lang="en-US" altLang="en-US"/>
              <a:t>superior frequency characteristics to TP</a:t>
            </a:r>
          </a:p>
          <a:p>
            <a:pPr eaLnBrk="1" hangingPunct="1">
              <a:lnSpc>
                <a:spcPct val="90000"/>
              </a:lnSpc>
            </a:pPr>
            <a:r>
              <a:rPr kumimoji="1" lang="en-US" altLang="en-US"/>
              <a:t>performance limited by attenuation &amp; noise</a:t>
            </a:r>
          </a:p>
          <a:p>
            <a:pPr eaLnBrk="1" hangingPunct="1">
              <a:lnSpc>
                <a:spcPct val="90000"/>
              </a:lnSpc>
            </a:pPr>
            <a:r>
              <a:rPr kumimoji="1" lang="en-US" altLang="en-US"/>
              <a:t>analog signals</a:t>
            </a:r>
          </a:p>
          <a:p>
            <a:pPr lvl="1" eaLnBrk="1" hangingPunct="1">
              <a:lnSpc>
                <a:spcPct val="90000"/>
              </a:lnSpc>
            </a:pPr>
            <a:r>
              <a:rPr kumimoji="1" lang="en-US" altLang="en-US"/>
              <a:t>amplifiers every few km</a:t>
            </a:r>
          </a:p>
          <a:p>
            <a:pPr lvl="1" eaLnBrk="1" hangingPunct="1">
              <a:lnSpc>
                <a:spcPct val="90000"/>
              </a:lnSpc>
            </a:pPr>
            <a:r>
              <a:rPr kumimoji="1" lang="en-US" altLang="en-US"/>
              <a:t>closer if higher frequency</a:t>
            </a:r>
          </a:p>
          <a:p>
            <a:pPr lvl="1" eaLnBrk="1" hangingPunct="1">
              <a:lnSpc>
                <a:spcPct val="90000"/>
              </a:lnSpc>
            </a:pPr>
            <a:r>
              <a:rPr kumimoji="1" lang="en-US" altLang="en-US"/>
              <a:t>up to 500MHz</a:t>
            </a:r>
          </a:p>
          <a:p>
            <a:pPr eaLnBrk="1" hangingPunct="1">
              <a:lnSpc>
                <a:spcPct val="90000"/>
              </a:lnSpc>
            </a:pPr>
            <a:r>
              <a:rPr kumimoji="1" lang="en-US" altLang="en-US"/>
              <a:t>digital signals</a:t>
            </a:r>
          </a:p>
          <a:p>
            <a:pPr lvl="1" eaLnBrk="1" hangingPunct="1">
              <a:lnSpc>
                <a:spcPct val="90000"/>
              </a:lnSpc>
            </a:pPr>
            <a:r>
              <a:rPr kumimoji="1" lang="en-US" altLang="en-US"/>
              <a:t>repeater every 1km</a:t>
            </a:r>
          </a:p>
          <a:p>
            <a:pPr lvl="1" eaLnBrk="1" hangingPunct="1">
              <a:lnSpc>
                <a:spcPct val="90000"/>
              </a:lnSpc>
            </a:pPr>
            <a:r>
              <a:rPr kumimoji="1" lang="en-US" altLang="en-US"/>
              <a:t>closer for higher data rates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1B81E70C83D3E4F8A2761CC33C211F1" ma:contentTypeVersion="8" ma:contentTypeDescription="Create a new document." ma:contentTypeScope="" ma:versionID="e7b80a531a75cdaaa67e65be7d4941b0">
  <xsd:schema xmlns:xsd="http://www.w3.org/2001/XMLSchema" xmlns:xs="http://www.w3.org/2001/XMLSchema" xmlns:p="http://schemas.microsoft.com/office/2006/metadata/properties" xmlns:ns2="0281dc26-35a0-459a-b68c-dc14e44fe09c" targetNamespace="http://schemas.microsoft.com/office/2006/metadata/properties" ma:root="true" ma:fieldsID="8fd4b7537f6591f22927ed1c678897d3" ns2:_="">
    <xsd:import namespace="0281dc26-35a0-459a-b68c-dc14e44fe09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81dc26-35a0-459a-b68c-dc14e44fe0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BA68B50-8268-4B8E-A917-3670A10C34AC}">
  <ds:schemaRefs>
    <ds:schemaRef ds:uri="10c40fc5-db8e-4274-a480-87dd6d85f780"/>
    <ds:schemaRef ds:uri="3c3a0bac-5334-4c4e-be6c-5f746990ea1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EE41D2D-381A-4FE9-B633-73D2E36715E8}">
  <ds:schemaRefs>
    <ds:schemaRef ds:uri="http://schemas.microsoft.com/sharepoint/v3/contenttype/forms"/>
  </ds:schemaRefs>
</ds:datastoreItem>
</file>

<file path=customXml/itemProps3.xml><?xml version="1.0" encoding="utf-8"?>
<ds:datastoreItem xmlns:ds="http://schemas.openxmlformats.org/officeDocument/2006/customXml" ds:itemID="{413DEE16-CF2D-46DB-A49C-5757AA753798}">
  <ds:schemaRefs>
    <ds:schemaRef ds:uri="0281dc26-35a0-459a-b68c-dc14e44fe09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61</Slides>
  <Notes>21</Notes>
  <HiddenSlides>0</HiddenSlide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PowerPoint Presentation</vt:lpstr>
      <vt:lpstr>Example</vt:lpstr>
      <vt:lpstr>PowerPoint Presentation</vt:lpstr>
      <vt:lpstr>Example </vt:lpstr>
      <vt:lpstr>PowerPoint Presentation</vt:lpstr>
      <vt:lpstr>Example</vt:lpstr>
      <vt:lpstr>PowerPoint Presentation</vt:lpstr>
      <vt:lpstr>Coaxial Cable</vt:lpstr>
      <vt:lpstr>Coaxial Cable - Transmission Characteristics</vt:lpstr>
      <vt:lpstr>PowerPoint Presentation</vt:lpstr>
      <vt:lpstr>Optical Fiber</vt:lpstr>
      <vt:lpstr>Optical Fiber - Benefits</vt:lpstr>
      <vt:lpstr>Optical Fiber - Transmission Characteristics</vt:lpstr>
      <vt:lpstr>Optical Fiber Transmission Modes</vt:lpstr>
      <vt:lpstr>Comparison of Guided Media </vt:lpstr>
      <vt:lpstr>Wireless transmission 3 general range of frequencies</vt:lpstr>
      <vt:lpstr>Antennas</vt:lpstr>
      <vt:lpstr>Radiation Pattern</vt:lpstr>
      <vt:lpstr>PowerPoint Presentation</vt:lpstr>
      <vt:lpstr>Wireless</vt:lpstr>
      <vt:lpstr>PowerPoint Presentation</vt:lpstr>
      <vt:lpstr>PowerPoint Presentation</vt:lpstr>
      <vt:lpstr>PowerPoint Presentation</vt:lpstr>
      <vt:lpstr>Parabolic Reflective Antenna</vt:lpstr>
      <vt:lpstr>Antenna Gain</vt:lpstr>
      <vt:lpstr>PowerPoint Presentation</vt:lpstr>
      <vt:lpstr>Terrestrial Microwave</vt:lpstr>
      <vt:lpstr>PowerPoint Presentation</vt:lpstr>
      <vt:lpstr>Satellite Microwave</vt:lpstr>
      <vt:lpstr>Satellite Point to Point Link</vt:lpstr>
      <vt:lpstr>Satellite Broadcast Link</vt:lpstr>
      <vt:lpstr>PowerPoint Presentation</vt:lpstr>
      <vt:lpstr>Wireless Propagation Ground Wave</vt:lpstr>
      <vt:lpstr>Wireless Propagation Sky Wave</vt:lpstr>
      <vt:lpstr>Wireless Propagation Line of Sight</vt:lpstr>
      <vt:lpstr>Broadcast Radio</vt:lpstr>
      <vt:lpstr>Infrared</vt:lpstr>
      <vt:lpstr>Refraction</vt:lpstr>
      <vt:lpstr>Line of Sight Transmission</vt:lpstr>
      <vt:lpstr>free space loss is </vt:lpstr>
      <vt:lpstr>PowerPoint Presentation</vt:lpstr>
      <vt:lpstr>1 Example</vt:lpstr>
      <vt:lpstr>PowerPoint Presentation</vt:lpstr>
      <vt:lpstr>2 Example</vt:lpstr>
      <vt:lpstr>PowerPoint Presentation</vt:lpstr>
      <vt:lpstr>3 Example</vt:lpstr>
      <vt:lpstr>PowerPoint Presentation</vt:lpstr>
      <vt:lpstr>4 Example</vt:lpstr>
      <vt:lpstr>a</vt:lpstr>
      <vt:lpstr>b</vt:lpstr>
      <vt:lpstr>c</vt:lpstr>
      <vt:lpstr>d</vt:lpstr>
      <vt:lpstr>5 Example</vt:lpstr>
      <vt:lpstr>a</vt:lpstr>
      <vt:lpstr>b</vt:lpstr>
      <vt:lpstr>c</vt:lpstr>
      <vt:lpstr>PowerPoint Presentation</vt:lpstr>
      <vt:lpstr>PowerPoint Presentation</vt:lpstr>
      <vt:lpstr>6 Example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Chetana Pujari [MAHE-MIT]</dc:creator>
  <cp:revision>5</cp:revision>
  <dcterms:created xsi:type="dcterms:W3CDTF">2020-08-24T05:45:59Z</dcterms:created>
  <dcterms:modified xsi:type="dcterms:W3CDTF">2020-10-22T14:18:32Z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0x01010071B81E70C83D3E4F8A2761CC33C211F1</vt:lpwstr>
  </property>
</Properties>
</file>