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Octosquares Compressed" charset="1" panose="02010001040000080307"/>
      <p:regular r:id="rId21"/>
    </p:embeddedFont>
    <p:embeddedFont>
      <p:font typeface="HK Modular" charset="1" panose="00000800000000000000"/>
      <p:regular r:id="rId22"/>
    </p:embeddedFont>
    <p:embeddedFont>
      <p:font typeface="Open Sans" charset="1" panose="00000000000000000000"/>
      <p:regular r:id="rId23"/>
    </p:embeddedFont>
    <p:embeddedFont>
      <p:font typeface="Canva Sans Bold" charset="1" panose="020B0803030501040103"/>
      <p:regular r:id="rId24"/>
    </p:embeddedFont>
    <p:embeddedFont>
      <p:font typeface="Canva Sans" charset="1" panose="020B0503030501040103"/>
      <p:regular r:id="rId25"/>
    </p:embeddedFont>
    <p:embeddedFont>
      <p:font typeface="Mokoto" charset="1" panose="00000000000000000000"/>
      <p:regular r:id="rId26"/>
    </p:embeddedFont>
    <p:embeddedFont>
      <p:font typeface="Bukhari Script"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61681" y="3264117"/>
            <a:ext cx="10164638" cy="4022726"/>
          </a:xfrm>
          <a:prstGeom prst="rect">
            <a:avLst/>
          </a:prstGeom>
        </p:spPr>
        <p:txBody>
          <a:bodyPr anchor="t" rtlCol="false" tIns="0" lIns="0" bIns="0" rIns="0">
            <a:spAutoFit/>
          </a:bodyPr>
          <a:lstStyle/>
          <a:p>
            <a:pPr algn="ctr">
              <a:lnSpc>
                <a:spcPts val="18199"/>
              </a:lnSpc>
            </a:pPr>
            <a:r>
              <a:rPr lang="en-US" sz="12999">
                <a:solidFill>
                  <a:srgbClr val="FFFFFF"/>
                </a:solidFill>
                <a:latin typeface="TT Octosquares Compressed"/>
                <a:ea typeface="TT Octosquares Compressed"/>
                <a:cs typeface="TT Octosquares Compressed"/>
                <a:sym typeface="TT Octosquares Compressed"/>
              </a:rPr>
              <a:t>SATYA</a:t>
            </a:r>
          </a:p>
          <a:p>
            <a:pPr algn="ctr">
              <a:lnSpc>
                <a:spcPts val="13999"/>
              </a:lnSpc>
              <a:spcBef>
                <a:spcPct val="0"/>
              </a:spcBef>
            </a:pPr>
            <a:r>
              <a:rPr lang="en-US" sz="9999">
                <a:solidFill>
                  <a:srgbClr val="FFFFFF"/>
                </a:solidFill>
                <a:latin typeface="TT Octosquares Compressed"/>
                <a:ea typeface="TT Octosquares Compressed"/>
                <a:cs typeface="TT Octosquares Compressed"/>
                <a:sym typeface="TT Octosquares Compressed"/>
              </a:rPr>
              <a:t>THE RESUME ASSISTANT</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81915" y="4171526"/>
            <a:ext cx="8310017" cy="4705547"/>
          </a:xfrm>
          <a:custGeom>
            <a:avLst/>
            <a:gdLst/>
            <a:ahLst/>
            <a:cxnLst/>
            <a:rect r="r" b="b" t="t" l="l"/>
            <a:pathLst>
              <a:path h="4705547" w="8310017">
                <a:moveTo>
                  <a:pt x="0" y="0"/>
                </a:moveTo>
                <a:lnTo>
                  <a:pt x="8310017" y="0"/>
                </a:lnTo>
                <a:lnTo>
                  <a:pt x="8310017" y="4705547"/>
                </a:lnTo>
                <a:lnTo>
                  <a:pt x="0" y="4705547"/>
                </a:lnTo>
                <a:lnTo>
                  <a:pt x="0" y="0"/>
                </a:lnTo>
                <a:close/>
              </a:path>
            </a:pathLst>
          </a:custGeom>
          <a:blipFill>
            <a:blip r:embed="rId3"/>
            <a:stretch>
              <a:fillRect l="0" t="0" r="0" b="0"/>
            </a:stretch>
          </a:blipFill>
        </p:spPr>
      </p:sp>
      <p:sp>
        <p:nvSpPr>
          <p:cNvPr name="Freeform 4" id="4"/>
          <p:cNvSpPr/>
          <p:nvPr/>
        </p:nvSpPr>
        <p:spPr>
          <a:xfrm flipH="false" flipV="false" rot="0">
            <a:off x="9365494" y="4226655"/>
            <a:ext cx="8115300" cy="4595289"/>
          </a:xfrm>
          <a:custGeom>
            <a:avLst/>
            <a:gdLst/>
            <a:ahLst/>
            <a:cxnLst/>
            <a:rect r="r" b="b" t="t" l="l"/>
            <a:pathLst>
              <a:path h="4595289" w="8115300">
                <a:moveTo>
                  <a:pt x="0" y="0"/>
                </a:moveTo>
                <a:lnTo>
                  <a:pt x="8115300" y="0"/>
                </a:lnTo>
                <a:lnTo>
                  <a:pt x="8115300" y="4595289"/>
                </a:lnTo>
                <a:lnTo>
                  <a:pt x="0" y="4595289"/>
                </a:lnTo>
                <a:lnTo>
                  <a:pt x="0" y="0"/>
                </a:lnTo>
                <a:close/>
              </a:path>
            </a:pathLst>
          </a:custGeom>
          <a:blipFill>
            <a:blip r:embed="rId4"/>
            <a:stretch>
              <a:fillRect l="0" t="0" r="0" b="0"/>
            </a:stretch>
          </a:blipFill>
        </p:spPr>
      </p:sp>
      <p:sp>
        <p:nvSpPr>
          <p:cNvPr name="TextBox 5" id="5"/>
          <p:cNvSpPr txBox="true"/>
          <p:nvPr/>
        </p:nvSpPr>
        <p:spPr>
          <a:xfrm rot="0">
            <a:off x="2888801" y="2240507"/>
            <a:ext cx="1200626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Validation of weight by the ML model</a:t>
            </a:r>
          </a:p>
        </p:txBody>
      </p:sp>
      <p:grpSp>
        <p:nvGrpSpPr>
          <p:cNvPr name="Group 6" id="6"/>
          <p:cNvGrpSpPr/>
          <p:nvPr/>
        </p:nvGrpSpPr>
        <p:grpSpPr>
          <a:xfrm rot="0">
            <a:off x="13746585" y="-4396247"/>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2298005" y="9700783"/>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0" id="10"/>
          <p:cNvGrpSpPr/>
          <p:nvPr/>
        </p:nvGrpSpPr>
        <p:grpSpPr>
          <a:xfrm rot="-5400000">
            <a:off x="17631481" y="8597471"/>
            <a:ext cx="924223" cy="397435"/>
            <a:chOff x="0" y="0"/>
            <a:chExt cx="1347239" cy="579341"/>
          </a:xfrm>
        </p:grpSpPr>
        <p:sp>
          <p:nvSpPr>
            <p:cNvPr name="Freeform 11" id="11"/>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2" id="12"/>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746585" y="-4396247"/>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2298005" y="9700783"/>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0" id="10"/>
          <p:cNvSpPr/>
          <p:nvPr/>
        </p:nvSpPr>
        <p:spPr>
          <a:xfrm flipH="false" flipV="false" rot="0">
            <a:off x="1067793" y="1771950"/>
            <a:ext cx="8627499" cy="4115013"/>
          </a:xfrm>
          <a:custGeom>
            <a:avLst/>
            <a:gdLst/>
            <a:ahLst/>
            <a:cxnLst/>
            <a:rect r="r" b="b" t="t" l="l"/>
            <a:pathLst>
              <a:path h="4115013" w="8627499">
                <a:moveTo>
                  <a:pt x="0" y="0"/>
                </a:moveTo>
                <a:lnTo>
                  <a:pt x="8627499" y="0"/>
                </a:lnTo>
                <a:lnTo>
                  <a:pt x="8627499" y="4115013"/>
                </a:lnTo>
                <a:lnTo>
                  <a:pt x="0" y="4115013"/>
                </a:lnTo>
                <a:lnTo>
                  <a:pt x="0" y="0"/>
                </a:lnTo>
                <a:close/>
              </a:path>
            </a:pathLst>
          </a:custGeom>
          <a:blipFill>
            <a:blip r:embed="rId3"/>
            <a:stretch>
              <a:fillRect l="-13564" t="-33042" r="-10881" b="-13720"/>
            </a:stretch>
          </a:blipFill>
        </p:spPr>
      </p:sp>
      <p:sp>
        <p:nvSpPr>
          <p:cNvPr name="Freeform 11" id="11"/>
          <p:cNvSpPr/>
          <p:nvPr/>
        </p:nvSpPr>
        <p:spPr>
          <a:xfrm flipH="false" flipV="false" rot="0">
            <a:off x="9695292" y="5714400"/>
            <a:ext cx="6989358" cy="3543900"/>
          </a:xfrm>
          <a:custGeom>
            <a:avLst/>
            <a:gdLst/>
            <a:ahLst/>
            <a:cxnLst/>
            <a:rect r="r" b="b" t="t" l="l"/>
            <a:pathLst>
              <a:path h="3543900" w="6989358">
                <a:moveTo>
                  <a:pt x="0" y="0"/>
                </a:moveTo>
                <a:lnTo>
                  <a:pt x="6989358" y="0"/>
                </a:lnTo>
                <a:lnTo>
                  <a:pt x="6989358" y="3543900"/>
                </a:lnTo>
                <a:lnTo>
                  <a:pt x="0" y="3543900"/>
                </a:lnTo>
                <a:lnTo>
                  <a:pt x="0" y="0"/>
                </a:lnTo>
                <a:close/>
              </a:path>
            </a:pathLst>
          </a:custGeom>
          <a:blipFill>
            <a:blip r:embed="rId4"/>
            <a:stretch>
              <a:fillRect l="-30300" t="-54274" r="-31391" b="-25103"/>
            </a:stretch>
          </a:blipFill>
        </p:spPr>
      </p:sp>
      <p:sp>
        <p:nvSpPr>
          <p:cNvPr name="TextBox 12" id="12"/>
          <p:cNvSpPr txBox="true"/>
          <p:nvPr/>
        </p:nvSpPr>
        <p:spPr>
          <a:xfrm rot="0">
            <a:off x="2129550" y="537527"/>
            <a:ext cx="4627721"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Web Overview</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746585" y="-4396247"/>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2298005" y="9700783"/>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0" id="10"/>
          <p:cNvSpPr/>
          <p:nvPr/>
        </p:nvSpPr>
        <p:spPr>
          <a:xfrm flipH="false" flipV="false" rot="0">
            <a:off x="220185" y="520885"/>
            <a:ext cx="8344239" cy="5071507"/>
          </a:xfrm>
          <a:custGeom>
            <a:avLst/>
            <a:gdLst/>
            <a:ahLst/>
            <a:cxnLst/>
            <a:rect r="r" b="b" t="t" l="l"/>
            <a:pathLst>
              <a:path h="5071507" w="8344239">
                <a:moveTo>
                  <a:pt x="0" y="0"/>
                </a:moveTo>
                <a:lnTo>
                  <a:pt x="8344239" y="0"/>
                </a:lnTo>
                <a:lnTo>
                  <a:pt x="8344239" y="5071507"/>
                </a:lnTo>
                <a:lnTo>
                  <a:pt x="0" y="5071507"/>
                </a:lnTo>
                <a:lnTo>
                  <a:pt x="0" y="0"/>
                </a:lnTo>
                <a:close/>
              </a:path>
            </a:pathLst>
          </a:custGeom>
          <a:blipFill>
            <a:blip r:embed="rId3"/>
            <a:stretch>
              <a:fillRect l="0" t="-15237" r="-24515" b="0"/>
            </a:stretch>
          </a:blipFill>
        </p:spPr>
      </p:sp>
      <p:sp>
        <p:nvSpPr>
          <p:cNvPr name="Freeform 11" id="11"/>
          <p:cNvSpPr/>
          <p:nvPr/>
        </p:nvSpPr>
        <p:spPr>
          <a:xfrm flipH="false" flipV="false" rot="0">
            <a:off x="8563116" y="4858870"/>
            <a:ext cx="8965533" cy="4399430"/>
          </a:xfrm>
          <a:custGeom>
            <a:avLst/>
            <a:gdLst/>
            <a:ahLst/>
            <a:cxnLst/>
            <a:rect r="r" b="b" t="t" l="l"/>
            <a:pathLst>
              <a:path h="4399430" w="8965533">
                <a:moveTo>
                  <a:pt x="0" y="0"/>
                </a:moveTo>
                <a:lnTo>
                  <a:pt x="8965533" y="0"/>
                </a:lnTo>
                <a:lnTo>
                  <a:pt x="8965533" y="4399430"/>
                </a:lnTo>
                <a:lnTo>
                  <a:pt x="0" y="4399430"/>
                </a:lnTo>
                <a:lnTo>
                  <a:pt x="0" y="0"/>
                </a:lnTo>
                <a:close/>
              </a:path>
            </a:pathLst>
          </a:custGeom>
          <a:blipFill>
            <a:blip r:embed="rId4"/>
            <a:stretch>
              <a:fillRect l="0" t="-14631"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746585" y="-4396247"/>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2298005" y="9700783"/>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0" id="10"/>
          <p:cNvSpPr/>
          <p:nvPr/>
        </p:nvSpPr>
        <p:spPr>
          <a:xfrm flipH="false" flipV="false" rot="0">
            <a:off x="220185" y="520885"/>
            <a:ext cx="8344239" cy="5071507"/>
          </a:xfrm>
          <a:custGeom>
            <a:avLst/>
            <a:gdLst/>
            <a:ahLst/>
            <a:cxnLst/>
            <a:rect r="r" b="b" t="t" l="l"/>
            <a:pathLst>
              <a:path h="5071507" w="8344239">
                <a:moveTo>
                  <a:pt x="0" y="0"/>
                </a:moveTo>
                <a:lnTo>
                  <a:pt x="8344239" y="0"/>
                </a:lnTo>
                <a:lnTo>
                  <a:pt x="8344239" y="5071507"/>
                </a:lnTo>
                <a:lnTo>
                  <a:pt x="0" y="5071507"/>
                </a:lnTo>
                <a:lnTo>
                  <a:pt x="0" y="0"/>
                </a:lnTo>
                <a:close/>
              </a:path>
            </a:pathLst>
          </a:custGeom>
          <a:blipFill>
            <a:blip r:embed="rId3"/>
            <a:stretch>
              <a:fillRect l="0" t="-15237" r="-24515" b="0"/>
            </a:stretch>
          </a:blipFill>
        </p:spPr>
      </p:sp>
      <p:sp>
        <p:nvSpPr>
          <p:cNvPr name="Freeform 11" id="11"/>
          <p:cNvSpPr/>
          <p:nvPr/>
        </p:nvSpPr>
        <p:spPr>
          <a:xfrm flipH="false" flipV="false" rot="0">
            <a:off x="8563116" y="4858870"/>
            <a:ext cx="8965533" cy="4399430"/>
          </a:xfrm>
          <a:custGeom>
            <a:avLst/>
            <a:gdLst/>
            <a:ahLst/>
            <a:cxnLst/>
            <a:rect r="r" b="b" t="t" l="l"/>
            <a:pathLst>
              <a:path h="4399430" w="8965533">
                <a:moveTo>
                  <a:pt x="0" y="0"/>
                </a:moveTo>
                <a:lnTo>
                  <a:pt x="8965533" y="0"/>
                </a:lnTo>
                <a:lnTo>
                  <a:pt x="8965533" y="4399430"/>
                </a:lnTo>
                <a:lnTo>
                  <a:pt x="0" y="4399430"/>
                </a:lnTo>
                <a:lnTo>
                  <a:pt x="0" y="0"/>
                </a:lnTo>
                <a:close/>
              </a:path>
            </a:pathLst>
          </a:custGeom>
          <a:blipFill>
            <a:blip r:embed="rId4"/>
            <a:stretch>
              <a:fillRect l="0" t="-14631"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746585" y="-4396247"/>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1421505" y="9258300"/>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0" id="10"/>
          <p:cNvSpPr/>
          <p:nvPr/>
        </p:nvSpPr>
        <p:spPr>
          <a:xfrm flipH="false" flipV="false" rot="0">
            <a:off x="1229212" y="1525846"/>
            <a:ext cx="9976082" cy="4912993"/>
          </a:xfrm>
          <a:custGeom>
            <a:avLst/>
            <a:gdLst/>
            <a:ahLst/>
            <a:cxnLst/>
            <a:rect r="r" b="b" t="t" l="l"/>
            <a:pathLst>
              <a:path h="4912993" w="9976082">
                <a:moveTo>
                  <a:pt x="0" y="0"/>
                </a:moveTo>
                <a:lnTo>
                  <a:pt x="9976083" y="0"/>
                </a:lnTo>
                <a:lnTo>
                  <a:pt x="9976083" y="4912993"/>
                </a:lnTo>
                <a:lnTo>
                  <a:pt x="0" y="4912993"/>
                </a:lnTo>
                <a:lnTo>
                  <a:pt x="0" y="0"/>
                </a:lnTo>
                <a:close/>
              </a:path>
            </a:pathLst>
          </a:custGeom>
          <a:blipFill>
            <a:blip r:embed="rId3"/>
            <a:stretch>
              <a:fillRect l="0" t="-14218" r="0" b="0"/>
            </a:stretch>
          </a:blipFill>
        </p:spPr>
      </p:sp>
      <p:sp>
        <p:nvSpPr>
          <p:cNvPr name="TextBox 11" id="11"/>
          <p:cNvSpPr txBox="true"/>
          <p:nvPr/>
        </p:nvSpPr>
        <p:spPr>
          <a:xfrm rot="0">
            <a:off x="1229212" y="7069813"/>
            <a:ext cx="15236094" cy="8604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Canva Sans"/>
                <a:ea typeface="Canva Sans"/>
                <a:cs typeface="Canva Sans"/>
                <a:sym typeface="Canva Sans"/>
              </a:rPr>
              <a:t>Here is the short Preview of the web interference of the satya ai bot and these the various componenets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B081D"/>
        </a:solidFill>
      </p:bgPr>
    </p:bg>
    <p:spTree>
      <p:nvGrpSpPr>
        <p:cNvPr id="1" name=""/>
        <p:cNvGrpSpPr/>
        <p:nvPr/>
      </p:nvGrpSpPr>
      <p:grpSpPr>
        <a:xfrm>
          <a:off x="0" y="0"/>
          <a:ext cx="0" cy="0"/>
          <a:chOff x="0" y="0"/>
          <a:chExt cx="0" cy="0"/>
        </a:xfrm>
      </p:grpSpPr>
      <p:grpSp>
        <p:nvGrpSpPr>
          <p:cNvPr name="Group 2" id="2"/>
          <p:cNvGrpSpPr/>
          <p:nvPr/>
        </p:nvGrpSpPr>
        <p:grpSpPr>
          <a:xfrm rot="0">
            <a:off x="3409820" y="666774"/>
            <a:ext cx="10828489" cy="7329165"/>
            <a:chOff x="0" y="0"/>
            <a:chExt cx="14437985" cy="9772219"/>
          </a:xfrm>
        </p:grpSpPr>
        <p:sp>
          <p:nvSpPr>
            <p:cNvPr name="TextBox 3" id="3"/>
            <p:cNvSpPr txBox="true"/>
            <p:nvPr/>
          </p:nvSpPr>
          <p:spPr>
            <a:xfrm rot="-592460">
              <a:off x="324577" y="1551422"/>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a:ea typeface="Bukhari Script"/>
                  <a:cs typeface="Bukhari Script"/>
                  <a:sym typeface="Bukhari Script"/>
                </a:rPr>
                <a:t>Thank</a:t>
              </a:r>
            </a:p>
          </p:txBody>
        </p:sp>
        <p:sp>
          <p:nvSpPr>
            <p:cNvPr name="TextBox 4" id="4"/>
            <p:cNvSpPr txBox="true"/>
            <p:nvPr/>
          </p:nvSpPr>
          <p:spPr>
            <a:xfrm rot="-515361">
              <a:off x="1794515" y="5132692"/>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a:ea typeface="Bukhari Script"/>
                  <a:cs typeface="Bukhari Script"/>
                  <a:sym typeface="Bukhari Script"/>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9258300"/>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14329531" y="-3888432"/>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TextBox 10" id="10"/>
          <p:cNvSpPr txBox="true"/>
          <p:nvPr/>
        </p:nvSpPr>
        <p:spPr>
          <a:xfrm rot="0">
            <a:off x="2580238" y="1164447"/>
            <a:ext cx="6131623" cy="779494"/>
          </a:xfrm>
          <a:prstGeom prst="rect">
            <a:avLst/>
          </a:prstGeom>
        </p:spPr>
        <p:txBody>
          <a:bodyPr anchor="t" rtlCol="false" tIns="0" lIns="0" bIns="0" rIns="0">
            <a:spAutoFit/>
          </a:bodyPr>
          <a:lstStyle/>
          <a:p>
            <a:pPr algn="l">
              <a:lnSpc>
                <a:spcPts val="6385"/>
              </a:lnSpc>
              <a:spcBef>
                <a:spcPct val="0"/>
              </a:spcBef>
            </a:pPr>
            <a:r>
              <a:rPr lang="en-US" sz="4561">
                <a:solidFill>
                  <a:srgbClr val="FFFFFF"/>
                </a:solidFill>
                <a:latin typeface="HK Modular"/>
                <a:ea typeface="HK Modular"/>
                <a:cs typeface="HK Modular"/>
                <a:sym typeface="HK Modular"/>
              </a:rPr>
              <a:t>INTRODUCTION</a:t>
            </a:r>
          </a:p>
        </p:txBody>
      </p:sp>
      <p:grpSp>
        <p:nvGrpSpPr>
          <p:cNvPr name="Group 11" id="11"/>
          <p:cNvGrpSpPr/>
          <p:nvPr/>
        </p:nvGrpSpPr>
        <p:grpSpPr>
          <a:xfrm rot="0">
            <a:off x="1012405" y="1318888"/>
            <a:ext cx="1285600" cy="556335"/>
            <a:chOff x="0" y="0"/>
            <a:chExt cx="1714133" cy="741780"/>
          </a:xfrm>
        </p:grpSpPr>
        <p:sp>
          <p:nvSpPr>
            <p:cNvPr name="Freeform 12" id="12"/>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15" id="15"/>
          <p:cNvSpPr txBox="true"/>
          <p:nvPr/>
        </p:nvSpPr>
        <p:spPr>
          <a:xfrm rot="0">
            <a:off x="2580238" y="2680210"/>
            <a:ext cx="9148310" cy="3076614"/>
          </a:xfrm>
          <a:prstGeom prst="rect">
            <a:avLst/>
          </a:prstGeom>
        </p:spPr>
        <p:txBody>
          <a:bodyPr anchor="t" rtlCol="false" tIns="0" lIns="0" bIns="0" rIns="0">
            <a:spAutoFit/>
          </a:bodyPr>
          <a:lstStyle/>
          <a:p>
            <a:pPr algn="l">
              <a:lnSpc>
                <a:spcPts val="4119"/>
              </a:lnSpc>
              <a:spcBef>
                <a:spcPct val="0"/>
              </a:spcBef>
            </a:pPr>
            <a:r>
              <a:rPr lang="en-US" sz="2942">
                <a:solidFill>
                  <a:srgbClr val="FFFFFF"/>
                </a:solidFill>
                <a:latin typeface="Open Sans"/>
                <a:ea typeface="Open Sans"/>
                <a:cs typeface="Open Sans"/>
                <a:sym typeface="Open Sans"/>
              </a:rPr>
              <a:t>The AI system, Satya, was developed to assist HR professionals in analyzing résumés and recommendation letters. The goal of the project is to detect fraudulent candidates and provide insights on candidates’ professional networks, skills, and qualifications.</a:t>
            </a:r>
          </a:p>
        </p:txBody>
      </p:sp>
      <p:sp>
        <p:nvSpPr>
          <p:cNvPr name="TextBox 16" id="16"/>
          <p:cNvSpPr txBox="true"/>
          <p:nvPr/>
        </p:nvSpPr>
        <p:spPr>
          <a:xfrm rot="0">
            <a:off x="2580238" y="5944700"/>
            <a:ext cx="10669640" cy="3068574"/>
          </a:xfrm>
          <a:prstGeom prst="rect">
            <a:avLst/>
          </a:prstGeom>
        </p:spPr>
        <p:txBody>
          <a:bodyPr anchor="t" rtlCol="false" tIns="0" lIns="0" bIns="0" rIns="0">
            <a:spAutoFit/>
          </a:bodyPr>
          <a:lstStyle/>
          <a:p>
            <a:pPr algn="l">
              <a:lnSpc>
                <a:spcPts val="4116"/>
              </a:lnSpc>
              <a:spcBef>
                <a:spcPct val="0"/>
              </a:spcBef>
            </a:pPr>
            <a:r>
              <a:rPr lang="en-US" sz="2940">
                <a:solidFill>
                  <a:srgbClr val="FFFFFF"/>
                </a:solidFill>
                <a:latin typeface="Open Sans"/>
                <a:ea typeface="Open Sans"/>
                <a:cs typeface="Open Sans"/>
                <a:sym typeface="Open Sans"/>
              </a:rPr>
              <a:t> This report outlines the methodology used to train Satya to assess candidate profiles, detect fraud, and present actionable insights through an interactive dashboard. Our approach emphasizes accuracy, fairness, and scalability, ensuring that Satya can process large datasets beyond the 1,000- candidate limit of the competition.</a:t>
            </a:r>
          </a:p>
        </p:txBody>
      </p:sp>
    </p:spTree>
  </p:cSld>
  <p:clrMapOvr>
    <a:masterClrMapping/>
  </p:clrMapOvr>
  <p:transition spd="fast">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grpSp>
        <p:nvGrpSpPr>
          <p:cNvPr name="Group 2" id="2"/>
          <p:cNvGrpSpPr/>
          <p:nvPr/>
        </p:nvGrpSpPr>
        <p:grpSpPr>
          <a:xfrm rot="0">
            <a:off x="2298005" y="9700783"/>
            <a:ext cx="3310410" cy="4917132"/>
            <a:chOff x="0" y="0"/>
            <a:chExt cx="4275074" cy="6350000"/>
          </a:xfrm>
        </p:grpSpPr>
        <p:sp>
          <p:nvSpPr>
            <p:cNvPr name="Freeform 3" id="3"/>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4" id="4"/>
          <p:cNvGrpSpPr/>
          <p:nvPr/>
        </p:nvGrpSpPr>
        <p:grpSpPr>
          <a:xfrm rot="0">
            <a:off x="14346939" y="-3888432"/>
            <a:ext cx="3310410" cy="4917132"/>
            <a:chOff x="0" y="0"/>
            <a:chExt cx="4275074" cy="6350000"/>
          </a:xfrm>
        </p:grpSpPr>
        <p:sp>
          <p:nvSpPr>
            <p:cNvPr name="Freeform 5" id="5"/>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6" id="6"/>
          <p:cNvGrpSpPr/>
          <p:nvPr/>
        </p:nvGrpSpPr>
        <p:grpSpPr>
          <a:xfrm rot="0">
            <a:off x="1012405" y="868288"/>
            <a:ext cx="1285600" cy="556335"/>
            <a:chOff x="0" y="0"/>
            <a:chExt cx="1714133" cy="741780"/>
          </a:xfrm>
        </p:grpSpPr>
        <p:sp>
          <p:nvSpPr>
            <p:cNvPr name="Freeform 7" id="7"/>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0" id="10"/>
          <p:cNvSpPr txBox="true"/>
          <p:nvPr/>
        </p:nvSpPr>
        <p:spPr>
          <a:xfrm rot="0">
            <a:off x="969197" y="1677941"/>
            <a:ext cx="17318803" cy="7712374"/>
          </a:xfrm>
          <a:prstGeom prst="rect">
            <a:avLst/>
          </a:prstGeom>
        </p:spPr>
        <p:txBody>
          <a:bodyPr anchor="t" rtlCol="false" tIns="0" lIns="0" bIns="0" rIns="0">
            <a:spAutoFit/>
          </a:bodyPr>
          <a:lstStyle/>
          <a:p>
            <a:pPr algn="l">
              <a:lnSpc>
                <a:spcPts val="4358"/>
              </a:lnSpc>
            </a:pPr>
            <a:r>
              <a:rPr lang="en-US" sz="3113" u="sng" b="true">
                <a:solidFill>
                  <a:srgbClr val="FFFFFF"/>
                </a:solidFill>
                <a:latin typeface="Canva Sans Bold"/>
                <a:ea typeface="Canva Sans Bold"/>
                <a:cs typeface="Canva Sans Bold"/>
                <a:sym typeface="Canva Sans Bold"/>
              </a:rPr>
              <a:t>2.1 Data Preprocessing</a:t>
            </a:r>
          </a:p>
          <a:p>
            <a:pPr algn="l">
              <a:lnSpc>
                <a:spcPts val="4358"/>
              </a:lnSpc>
            </a:pPr>
            <a:r>
              <a:rPr lang="en-US" sz="3113">
                <a:solidFill>
                  <a:srgbClr val="FFFFFF"/>
                </a:solidFill>
                <a:latin typeface="Canva Sans"/>
                <a:ea typeface="Canva Sans"/>
                <a:cs typeface="Canva Sans"/>
                <a:sym typeface="Canva Sans"/>
              </a:rPr>
              <a:t> The dataset required careful preprocessing to normalize text-based fields (e.g., converting text to lowercase, removing special characters) and handle missing or incomplete data. </a:t>
            </a:r>
          </a:p>
          <a:p>
            <a:pPr algn="l">
              <a:lnSpc>
                <a:spcPts val="4358"/>
              </a:lnSpc>
            </a:pPr>
            <a:r>
              <a:rPr lang="en-US" sz="3113">
                <a:solidFill>
                  <a:srgbClr val="FFFFFF"/>
                </a:solidFill>
                <a:latin typeface="Canva Sans"/>
                <a:ea typeface="Canva Sans"/>
                <a:cs typeface="Canva Sans"/>
                <a:sym typeface="Canva Sans"/>
              </a:rPr>
              <a:t>    Steps in Preprocessing: </a:t>
            </a:r>
          </a:p>
          <a:p>
            <a:pPr algn="l">
              <a:lnSpc>
                <a:spcPts val="4358"/>
              </a:lnSpc>
            </a:pPr>
            <a:r>
              <a:rPr lang="en-US" sz="3113" u="sng" b="true">
                <a:solidFill>
                  <a:srgbClr val="FFFFFF"/>
                </a:solidFill>
                <a:latin typeface="Canva Sans Bold"/>
                <a:ea typeface="Canva Sans Bold"/>
                <a:cs typeface="Canva Sans Bold"/>
                <a:sym typeface="Canva Sans Bold"/>
              </a:rPr>
              <a:t>Text Cleaning: </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Remove special characters</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Normalize letter case</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 Tokenize text data</a:t>
            </a:r>
          </a:p>
          <a:p>
            <a:pPr algn="l">
              <a:lnSpc>
                <a:spcPts val="4358"/>
              </a:lnSpc>
            </a:pPr>
            <a:r>
              <a:rPr lang="en-US" sz="3113" u="sng" b="true">
                <a:solidFill>
                  <a:srgbClr val="FFFFFF"/>
                </a:solidFill>
                <a:latin typeface="Canva Sans Bold"/>
                <a:ea typeface="Canva Sans Bold"/>
                <a:cs typeface="Canva Sans Bold"/>
                <a:sym typeface="Canva Sans Bold"/>
              </a:rPr>
              <a:t>Feature Extraction: </a:t>
            </a:r>
          </a:p>
          <a:p>
            <a:pPr algn="l">
              <a:lnSpc>
                <a:spcPts val="4358"/>
              </a:lnSpc>
            </a:pPr>
            <a:r>
              <a:rPr lang="en-US" sz="3113">
                <a:solidFill>
                  <a:srgbClr val="FFFFFF"/>
                </a:solidFill>
                <a:latin typeface="Canva Sans"/>
                <a:ea typeface="Canva Sans"/>
                <a:cs typeface="Canva Sans"/>
                <a:sym typeface="Canva Sans"/>
              </a:rPr>
              <a:t>Extract key details like :</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N</a:t>
            </a:r>
            <a:r>
              <a:rPr lang="en-US" sz="3113">
                <a:solidFill>
                  <a:srgbClr val="FFFFFF"/>
                </a:solidFill>
                <a:latin typeface="Canva Sans"/>
                <a:ea typeface="Canva Sans"/>
                <a:cs typeface="Canva Sans"/>
                <a:sym typeface="Canva Sans"/>
              </a:rPr>
              <a:t>umber of degrees</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 Number of skills :Human and tecnical skills</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 Certificates </a:t>
            </a:r>
          </a:p>
          <a:p>
            <a:pPr algn="l" marL="672147" indent="-336074" lvl="1">
              <a:lnSpc>
                <a:spcPts val="4358"/>
              </a:lnSpc>
              <a:buFont typeface="Arial"/>
              <a:buChar char="•"/>
            </a:pPr>
            <a:r>
              <a:rPr lang="en-US" sz="3113">
                <a:solidFill>
                  <a:srgbClr val="FFFFFF"/>
                </a:solidFill>
                <a:latin typeface="Canva Sans"/>
                <a:ea typeface="Canva Sans"/>
                <a:cs typeface="Canva Sans"/>
                <a:sym typeface="Canva Sans"/>
              </a:rPr>
              <a:t>Qualities</a:t>
            </a:r>
          </a:p>
        </p:txBody>
      </p:sp>
      <p:sp>
        <p:nvSpPr>
          <p:cNvPr name="Freeform 11" id="11"/>
          <p:cNvSpPr/>
          <p:nvPr/>
        </p:nvSpPr>
        <p:spPr>
          <a:xfrm flipH="false" flipV="false" rot="0">
            <a:off x="8671479" y="4584598"/>
            <a:ext cx="8587821" cy="2497168"/>
          </a:xfrm>
          <a:custGeom>
            <a:avLst/>
            <a:gdLst/>
            <a:ahLst/>
            <a:cxnLst/>
            <a:rect r="r" b="b" t="t" l="l"/>
            <a:pathLst>
              <a:path h="2497168" w="8587821">
                <a:moveTo>
                  <a:pt x="0" y="0"/>
                </a:moveTo>
                <a:lnTo>
                  <a:pt x="8587821" y="0"/>
                </a:lnTo>
                <a:lnTo>
                  <a:pt x="8587821" y="2497167"/>
                </a:lnTo>
                <a:lnTo>
                  <a:pt x="0" y="2497167"/>
                </a:lnTo>
                <a:lnTo>
                  <a:pt x="0" y="0"/>
                </a:lnTo>
                <a:close/>
              </a:path>
            </a:pathLst>
          </a:custGeom>
          <a:blipFill>
            <a:blip r:embed="rId4"/>
            <a:stretch>
              <a:fillRect l="0" t="0" r="0" b="0"/>
            </a:stretch>
          </a:blipFill>
          <a:ln w="9525" cap="sq">
            <a:solidFill>
              <a:srgbClr val="FFFFFF"/>
            </a:solidFill>
            <a:prstDash val="solid"/>
            <a:miter/>
          </a:ln>
        </p:spPr>
      </p:sp>
      <p:sp>
        <p:nvSpPr>
          <p:cNvPr name="TextBox 12" id="12"/>
          <p:cNvSpPr txBox="true"/>
          <p:nvPr/>
        </p:nvSpPr>
        <p:spPr>
          <a:xfrm rot="0">
            <a:off x="2461141" y="528002"/>
            <a:ext cx="6682859" cy="896620"/>
          </a:xfrm>
          <a:prstGeom prst="rect">
            <a:avLst/>
          </a:prstGeom>
        </p:spPr>
        <p:txBody>
          <a:bodyPr anchor="t" rtlCol="false" tIns="0" lIns="0" bIns="0" rIns="0">
            <a:spAutoFit/>
          </a:bodyPr>
          <a:lstStyle/>
          <a:p>
            <a:pPr algn="ctr">
              <a:lnSpc>
                <a:spcPts val="7279"/>
              </a:lnSpc>
            </a:pPr>
            <a:r>
              <a:rPr lang="en-US" sz="5199">
                <a:solidFill>
                  <a:srgbClr val="FFFFFF"/>
                </a:solidFill>
                <a:latin typeface="HK Modular"/>
                <a:ea typeface="HK Modular"/>
                <a:cs typeface="HK Modular"/>
                <a:sym typeface="HK Modular"/>
              </a:rPr>
              <a:t> Methodology</a:t>
            </a:r>
          </a:p>
        </p:txBody>
      </p:sp>
      <p:grpSp>
        <p:nvGrpSpPr>
          <p:cNvPr name="Group 13" id="13"/>
          <p:cNvGrpSpPr/>
          <p:nvPr/>
        </p:nvGrpSpPr>
        <p:grpSpPr>
          <a:xfrm rot="-5400000">
            <a:off x="17631481" y="8597471"/>
            <a:ext cx="924223" cy="397435"/>
            <a:chOff x="0" y="0"/>
            <a:chExt cx="1347239" cy="579341"/>
          </a:xfrm>
        </p:grpSpPr>
        <p:sp>
          <p:nvSpPr>
            <p:cNvPr name="Freeform 14" id="1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5" id="1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30227" y="563880"/>
            <a:ext cx="18027545" cy="9083039"/>
          </a:xfrm>
          <a:prstGeom prst="rect">
            <a:avLst/>
          </a:prstGeom>
        </p:spPr>
        <p:txBody>
          <a:bodyPr anchor="t" rtlCol="false" tIns="0" lIns="0" bIns="0" rIns="0">
            <a:spAutoFit/>
          </a:bodyPr>
          <a:lstStyle/>
          <a:p>
            <a:pPr algn="l">
              <a:lnSpc>
                <a:spcPts val="5880"/>
              </a:lnSpc>
            </a:pPr>
            <a:r>
              <a:rPr lang="en-US" sz="4200">
                <a:solidFill>
                  <a:srgbClr val="FFFFFF"/>
                </a:solidFill>
                <a:latin typeface="HK Modular"/>
                <a:ea typeface="HK Modular"/>
                <a:cs typeface="HK Modular"/>
                <a:sym typeface="HK Modular"/>
              </a:rPr>
              <a:t>2.2 Fraud Detection Model </a:t>
            </a:r>
          </a:p>
          <a:p>
            <a:pPr algn="l">
              <a:lnSpc>
                <a:spcPts val="5880"/>
              </a:lnSpc>
            </a:pPr>
          </a:p>
          <a:p>
            <a:pPr algn="l">
              <a:lnSpc>
                <a:spcPts val="4760"/>
              </a:lnSpc>
            </a:pPr>
            <a:r>
              <a:rPr lang="en-US" sz="3400">
                <a:solidFill>
                  <a:srgbClr val="FFFFFF"/>
                </a:solidFill>
                <a:latin typeface="Canva Sans"/>
                <a:ea typeface="Canva Sans"/>
                <a:cs typeface="Canva Sans"/>
                <a:sym typeface="Canva Sans"/>
              </a:rPr>
              <a:t>Fraud Detection Approach:</a:t>
            </a:r>
          </a:p>
          <a:p>
            <a:pPr algn="l">
              <a:lnSpc>
                <a:spcPts val="5040"/>
              </a:lnSpc>
            </a:pPr>
            <a:r>
              <a:rPr lang="en-US" sz="3600">
                <a:solidFill>
                  <a:srgbClr val="FFFFFF"/>
                </a:solidFill>
                <a:latin typeface="Canva Sans"/>
                <a:ea typeface="Canva Sans"/>
                <a:cs typeface="Canva Sans"/>
                <a:sym typeface="Canva Sans"/>
              </a:rPr>
              <a:t> To detect fraud, we used a combination of natural language processing (NLP) and machine learning techniques:- </a:t>
            </a:r>
          </a:p>
          <a:p>
            <a:pPr algn="l">
              <a:lnSpc>
                <a:spcPts val="5040"/>
              </a:lnSpc>
            </a:pPr>
          </a:p>
          <a:p>
            <a:pPr algn="l" marL="777248" indent="-388624" lvl="1">
              <a:lnSpc>
                <a:spcPts val="5040"/>
              </a:lnSpc>
              <a:buFont typeface="Arial"/>
              <a:buChar char="•"/>
            </a:pPr>
            <a:r>
              <a:rPr lang="en-US" sz="3600" u="sng">
                <a:solidFill>
                  <a:srgbClr val="FFFFFF"/>
                </a:solidFill>
                <a:latin typeface="Canva Sans"/>
                <a:ea typeface="Canva Sans"/>
                <a:cs typeface="Canva Sans"/>
                <a:sym typeface="Canva Sans"/>
              </a:rPr>
              <a:t>NLP-based Claim Verification:</a:t>
            </a:r>
            <a:r>
              <a:rPr lang="en-US" sz="3600">
                <a:solidFill>
                  <a:srgbClr val="FFFFFF"/>
                </a:solidFill>
                <a:latin typeface="Canva Sans"/>
                <a:ea typeface="Canva Sans"/>
                <a:cs typeface="Canva Sans"/>
                <a:sym typeface="Canva Sans"/>
              </a:rPr>
              <a:t> Cross-check claims in the résumé (e.g., job titles, skills) with those in the recommendation letters to identify inconsistencies.</a:t>
            </a:r>
          </a:p>
          <a:p>
            <a:pPr algn="l">
              <a:lnSpc>
                <a:spcPts val="5040"/>
              </a:lnSpc>
            </a:pPr>
          </a:p>
          <a:p>
            <a:pPr algn="l" marL="777248" indent="-388624" lvl="1">
              <a:lnSpc>
                <a:spcPts val="5040"/>
              </a:lnSpc>
              <a:buFont typeface="Arial"/>
              <a:buChar char="•"/>
            </a:pPr>
            <a:r>
              <a:rPr lang="en-US" sz="3600" u="sng">
                <a:solidFill>
                  <a:srgbClr val="FFFFFF"/>
                </a:solidFill>
                <a:latin typeface="Canva Sans"/>
                <a:ea typeface="Canva Sans"/>
                <a:cs typeface="Canva Sans"/>
                <a:sym typeface="Canva Sans"/>
              </a:rPr>
              <a:t> Anomaly Detection</a:t>
            </a:r>
            <a:r>
              <a:rPr lang="en-US" sz="3600">
                <a:solidFill>
                  <a:srgbClr val="FFFFFF"/>
                </a:solidFill>
                <a:latin typeface="Canva Sans"/>
                <a:ea typeface="Canva Sans"/>
                <a:cs typeface="Canva Sans"/>
                <a:sym typeface="Canva Sans"/>
              </a:rPr>
              <a:t>: Using NLP we detected some key terms in the recommendation letters that explained exaggerated words or made the recommendation letter look overly positive. </a:t>
            </a:r>
          </a:p>
          <a:p>
            <a:pPr algn="l">
              <a:lnSpc>
                <a:spcPts val="5040"/>
              </a:lnSpc>
            </a:pPr>
          </a:p>
        </p:txBody>
      </p:sp>
      <p:grpSp>
        <p:nvGrpSpPr>
          <p:cNvPr name="Group 4" id="4"/>
          <p:cNvGrpSpPr/>
          <p:nvPr/>
        </p:nvGrpSpPr>
        <p:grpSpPr>
          <a:xfrm rot="-10800000">
            <a:off x="7597946" y="750533"/>
            <a:ext cx="1285600" cy="556335"/>
            <a:chOff x="0" y="0"/>
            <a:chExt cx="1714133" cy="741780"/>
          </a:xfrm>
        </p:grpSpPr>
        <p:sp>
          <p:nvSpPr>
            <p:cNvPr name="Freeform 5" id="5"/>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8" id="8"/>
          <p:cNvSpPr txBox="true"/>
          <p:nvPr/>
        </p:nvSpPr>
        <p:spPr>
          <a:xfrm rot="0">
            <a:off x="130227" y="9627870"/>
            <a:ext cx="18027545" cy="198120"/>
          </a:xfrm>
          <a:prstGeom prst="rect">
            <a:avLst/>
          </a:prstGeom>
        </p:spPr>
        <p:txBody>
          <a:bodyPr anchor="t" rtlCol="false" tIns="0" lIns="0" bIns="0" rIns="0">
            <a:spAutoFit/>
          </a:bodyPr>
          <a:lstStyle/>
          <a:p>
            <a:pPr algn="ctr" marL="0" indent="0" lvl="0">
              <a:lnSpc>
                <a:spcPts val="1679"/>
              </a:lnSpc>
              <a:spcBef>
                <a:spcPct val="0"/>
              </a:spcBef>
            </a:pPr>
            <a:r>
              <a:rPr lang="en-US" sz="1200" strike="noStrike" u="none">
                <a:solidFill>
                  <a:srgbClr val="FFFFFF"/>
                </a:solidFill>
                <a:latin typeface="Mokoto"/>
                <a:ea typeface="Mokoto"/>
                <a:cs typeface="Mokoto"/>
                <a:sym typeface="Mokoto"/>
              </a:rPr>
              <a:t>Mokoto</a:t>
            </a:r>
          </a:p>
        </p:txBody>
      </p:sp>
      <p:sp>
        <p:nvSpPr>
          <p:cNvPr name="TextBox 9" id="9"/>
          <p:cNvSpPr txBox="true"/>
          <p:nvPr/>
        </p:nvSpPr>
        <p:spPr>
          <a:xfrm rot="0">
            <a:off x="130227" y="9627870"/>
            <a:ext cx="18027545" cy="198120"/>
          </a:xfrm>
          <a:prstGeom prst="rect">
            <a:avLst/>
          </a:prstGeom>
        </p:spPr>
        <p:txBody>
          <a:bodyPr anchor="t" rtlCol="false" tIns="0" lIns="0" bIns="0" rIns="0">
            <a:spAutoFit/>
          </a:bodyPr>
          <a:lstStyle/>
          <a:p>
            <a:pPr algn="ctr" marL="0" indent="0" lvl="0">
              <a:lnSpc>
                <a:spcPts val="1679"/>
              </a:lnSpc>
              <a:spcBef>
                <a:spcPct val="0"/>
              </a:spcBef>
            </a:pPr>
            <a:r>
              <a:rPr lang="en-US" sz="1200" strike="noStrike" u="none">
                <a:solidFill>
                  <a:srgbClr val="FFFFFF"/>
                </a:solidFill>
                <a:latin typeface="Mokoto"/>
                <a:ea typeface="Mokoto"/>
                <a:cs typeface="Mokoto"/>
                <a:sym typeface="Mokoto"/>
              </a:rPr>
              <a:t>Mokoto</a:t>
            </a:r>
          </a:p>
        </p:txBody>
      </p:sp>
      <p:grpSp>
        <p:nvGrpSpPr>
          <p:cNvPr name="Group 10" id="10"/>
          <p:cNvGrpSpPr/>
          <p:nvPr/>
        </p:nvGrpSpPr>
        <p:grpSpPr>
          <a:xfrm rot="-5400000">
            <a:off x="17631481" y="8597471"/>
            <a:ext cx="924223" cy="397435"/>
            <a:chOff x="0" y="0"/>
            <a:chExt cx="1347239" cy="579341"/>
          </a:xfrm>
        </p:grpSpPr>
        <p:sp>
          <p:nvSpPr>
            <p:cNvPr name="Freeform 11" id="11"/>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2" id="12"/>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fast">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95341" y="170453"/>
            <a:ext cx="18288000" cy="6542697"/>
          </a:xfrm>
          <a:prstGeom prst="rect">
            <a:avLst/>
          </a:prstGeom>
        </p:spPr>
        <p:txBody>
          <a:bodyPr anchor="t" rtlCol="false" tIns="0" lIns="0" bIns="0" rIns="0">
            <a:spAutoFit/>
          </a:bodyPr>
          <a:lstStyle/>
          <a:p>
            <a:pPr algn="l">
              <a:lnSpc>
                <a:spcPts val="5452"/>
              </a:lnSpc>
            </a:pPr>
            <a:r>
              <a:rPr lang="en-US" sz="3894">
                <a:solidFill>
                  <a:srgbClr val="FFFFFF"/>
                </a:solidFill>
                <a:latin typeface="HK Modular"/>
                <a:ea typeface="HK Modular"/>
                <a:cs typeface="HK Modular"/>
                <a:sym typeface="HK Modular"/>
              </a:rPr>
              <a:t>2.3 </a:t>
            </a:r>
            <a:r>
              <a:rPr lang="en-US" sz="3894" u="sng">
                <a:solidFill>
                  <a:srgbClr val="FFFFFF"/>
                </a:solidFill>
                <a:latin typeface="HK Modular"/>
                <a:ea typeface="HK Modular"/>
                <a:cs typeface="HK Modular"/>
                <a:sym typeface="HK Modular"/>
              </a:rPr>
              <a:t>Resume Score Analysis Key</a:t>
            </a:r>
          </a:p>
          <a:p>
            <a:pPr algn="l">
              <a:lnSpc>
                <a:spcPts val="5452"/>
              </a:lnSpc>
            </a:pPr>
          </a:p>
          <a:p>
            <a:pPr algn="l">
              <a:lnSpc>
                <a:spcPts val="5155"/>
              </a:lnSpc>
            </a:pPr>
            <a:r>
              <a:rPr lang="en-US" sz="3682">
                <a:solidFill>
                  <a:srgbClr val="FFFFFF"/>
                </a:solidFill>
                <a:latin typeface="Canva Sans"/>
                <a:ea typeface="Canva Sans"/>
                <a:cs typeface="Canva Sans"/>
                <a:sym typeface="Canva Sans"/>
              </a:rPr>
              <a:t> Metrics for Resume Score Analysis: </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 Experience </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Degrees </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Qualities by recommender</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 Skills </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 Previous jobs </a:t>
            </a:r>
          </a:p>
          <a:p>
            <a:pPr algn="l" marL="795047" indent="-397523" lvl="1">
              <a:lnSpc>
                <a:spcPts val="5155"/>
              </a:lnSpc>
              <a:buFont typeface="Arial"/>
              <a:buChar char="•"/>
            </a:pPr>
            <a:r>
              <a:rPr lang="en-US" sz="3682">
                <a:solidFill>
                  <a:srgbClr val="FFFFFF"/>
                </a:solidFill>
                <a:latin typeface="Canva Sans"/>
                <a:ea typeface="Canva Sans"/>
                <a:cs typeface="Canva Sans"/>
                <a:sym typeface="Canva Sans"/>
              </a:rPr>
              <a:t>Certificates </a:t>
            </a:r>
          </a:p>
          <a:p>
            <a:pPr algn="l">
              <a:lnSpc>
                <a:spcPts val="5155"/>
              </a:lnSpc>
              <a:spcBef>
                <a:spcPct val="0"/>
              </a:spcBef>
            </a:pPr>
            <a:r>
              <a:rPr lang="en-US" sz="3682">
                <a:solidFill>
                  <a:srgbClr val="FFFFFF"/>
                </a:solidFill>
                <a:latin typeface="HK Modular"/>
                <a:ea typeface="HK Modular"/>
                <a:cs typeface="HK Modular"/>
                <a:sym typeface="HK Modular"/>
              </a:rPr>
              <a:t> </a:t>
            </a:r>
          </a:p>
        </p:txBody>
      </p:sp>
      <p:grpSp>
        <p:nvGrpSpPr>
          <p:cNvPr name="Group 4" id="4"/>
          <p:cNvGrpSpPr/>
          <p:nvPr/>
        </p:nvGrpSpPr>
        <p:grpSpPr>
          <a:xfrm rot="-10800000">
            <a:off x="8053742" y="256178"/>
            <a:ext cx="1285600" cy="556335"/>
            <a:chOff x="0" y="0"/>
            <a:chExt cx="1714133" cy="741780"/>
          </a:xfrm>
        </p:grpSpPr>
        <p:sp>
          <p:nvSpPr>
            <p:cNvPr name="Freeform 5" id="5"/>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0" y="9883464"/>
            <a:ext cx="3310410" cy="4917132"/>
            <a:chOff x="0" y="0"/>
            <a:chExt cx="4275074" cy="6350000"/>
          </a:xfrm>
        </p:grpSpPr>
        <p:sp>
          <p:nvSpPr>
            <p:cNvPr name="Freeform 12" id="12"/>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3" id="13"/>
          <p:cNvGrpSpPr/>
          <p:nvPr/>
        </p:nvGrpSpPr>
        <p:grpSpPr>
          <a:xfrm rot="0">
            <a:off x="13648143" y="-4104619"/>
            <a:ext cx="3310410" cy="4917132"/>
            <a:chOff x="0" y="0"/>
            <a:chExt cx="4275074" cy="6350000"/>
          </a:xfrm>
        </p:grpSpPr>
        <p:sp>
          <p:nvSpPr>
            <p:cNvPr name="Freeform 14" id="1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5" id="15"/>
          <p:cNvSpPr/>
          <p:nvPr/>
        </p:nvSpPr>
        <p:spPr>
          <a:xfrm flipH="false" flipV="false" rot="0">
            <a:off x="11411637" y="1028700"/>
            <a:ext cx="6297105" cy="5770256"/>
          </a:xfrm>
          <a:custGeom>
            <a:avLst/>
            <a:gdLst/>
            <a:ahLst/>
            <a:cxnLst/>
            <a:rect r="r" b="b" t="t" l="l"/>
            <a:pathLst>
              <a:path h="5770256" w="6297105">
                <a:moveTo>
                  <a:pt x="0" y="0"/>
                </a:moveTo>
                <a:lnTo>
                  <a:pt x="6297105" y="0"/>
                </a:lnTo>
                <a:lnTo>
                  <a:pt x="6297105" y="5770256"/>
                </a:lnTo>
                <a:lnTo>
                  <a:pt x="0" y="5770256"/>
                </a:lnTo>
                <a:lnTo>
                  <a:pt x="0" y="0"/>
                </a:lnTo>
                <a:close/>
              </a:path>
            </a:pathLst>
          </a:custGeom>
          <a:blipFill>
            <a:blip r:embed="rId5"/>
            <a:stretch>
              <a:fillRect l="0" t="0" r="0" b="0"/>
            </a:stretch>
          </a:blipFill>
        </p:spPr>
      </p:sp>
      <p:sp>
        <p:nvSpPr>
          <p:cNvPr name="Freeform 16" id="16"/>
          <p:cNvSpPr/>
          <p:nvPr/>
        </p:nvSpPr>
        <p:spPr>
          <a:xfrm flipH="false" flipV="false" rot="0">
            <a:off x="3994190" y="5577998"/>
            <a:ext cx="7220907" cy="4305466"/>
          </a:xfrm>
          <a:custGeom>
            <a:avLst/>
            <a:gdLst/>
            <a:ahLst/>
            <a:cxnLst/>
            <a:rect r="r" b="b" t="t" l="l"/>
            <a:pathLst>
              <a:path h="4305466" w="7220907">
                <a:moveTo>
                  <a:pt x="0" y="0"/>
                </a:moveTo>
                <a:lnTo>
                  <a:pt x="7220908" y="0"/>
                </a:lnTo>
                <a:lnTo>
                  <a:pt x="7220908" y="4305466"/>
                </a:lnTo>
                <a:lnTo>
                  <a:pt x="0" y="4305466"/>
                </a:lnTo>
                <a:lnTo>
                  <a:pt x="0" y="0"/>
                </a:lnTo>
                <a:close/>
              </a:path>
            </a:pathLst>
          </a:custGeom>
          <a:blipFill>
            <a:blip r:embed="rId6"/>
            <a:stretch>
              <a:fillRect l="0" t="0" r="0" b="0"/>
            </a:stretch>
          </a:blipFill>
        </p:spPr>
      </p:sp>
    </p:spTree>
  </p:cSld>
  <p:clrMapOvr>
    <a:masterClrMapping/>
  </p:clrMapOvr>
  <p:transition spd="fast">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340637" y="2119630"/>
            <a:ext cx="17947363" cy="658114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Canva Sans"/>
                <a:ea typeface="Canva Sans"/>
                <a:cs typeface="Canva Sans"/>
                <a:sym typeface="Canva Sans"/>
              </a:rPr>
              <a:t>On the basis of </a:t>
            </a:r>
            <a:r>
              <a:rPr lang="en-US" sz="3399">
                <a:solidFill>
                  <a:srgbClr val="FFFFFF"/>
                </a:solidFill>
                <a:latin typeface="Canva Sans"/>
                <a:ea typeface="Canva Sans"/>
                <a:cs typeface="Canva Sans"/>
                <a:sym typeface="Canva Sans"/>
              </a:rPr>
              <a:t>our analysis done using graphs like heatmap we analysed correlations and we assigned weights to each of these parameters to get the Resume score value:</a:t>
            </a:r>
          </a:p>
          <a:p>
            <a:pPr algn="l">
              <a:lnSpc>
                <a:spcPts val="4759"/>
              </a:lnSpc>
              <a:spcBef>
                <a:spcPct val="0"/>
              </a:spcBef>
            </a:pPr>
            <a:r>
              <a:rPr lang="en-US" sz="3399">
                <a:solidFill>
                  <a:srgbClr val="FFFFFF"/>
                </a:solidFill>
                <a:latin typeface="Canva Sans"/>
                <a:ea typeface="Canva Sans"/>
                <a:cs typeface="Canva Sans"/>
                <a:sym typeface="Canva Sans"/>
              </a:rPr>
              <a:t> </a:t>
            </a:r>
          </a:p>
          <a:p>
            <a:pPr algn="l" marL="734059" indent="-367030" lvl="1">
              <a:lnSpc>
                <a:spcPts val="4759"/>
              </a:lnSpc>
              <a:spcBef>
                <a:spcPct val="0"/>
              </a:spcBef>
              <a:buAutoNum type="arabicPeriod" startAt="1"/>
            </a:pPr>
            <a:r>
              <a:rPr lang="en-US" sz="3399">
                <a:solidFill>
                  <a:srgbClr val="FFFFFF"/>
                </a:solidFill>
                <a:latin typeface="Canva Sans"/>
                <a:ea typeface="Canva Sans"/>
                <a:cs typeface="Canva Sans"/>
                <a:sym typeface="Canva Sans"/>
              </a:rPr>
              <a:t>Years_of_experience= 0.3 </a:t>
            </a:r>
          </a:p>
          <a:p>
            <a:pPr algn="l">
              <a:lnSpc>
                <a:spcPts val="4759"/>
              </a:lnSpc>
              <a:spcBef>
                <a:spcPct val="0"/>
              </a:spcBef>
            </a:pPr>
            <a:r>
              <a:rPr lang="en-US" sz="3399">
                <a:solidFill>
                  <a:srgbClr val="FFFFFF"/>
                </a:solidFill>
                <a:latin typeface="Canva Sans"/>
                <a:ea typeface="Canva Sans"/>
                <a:cs typeface="Canva Sans"/>
                <a:sym typeface="Canva Sans"/>
              </a:rPr>
              <a:t> 2. Number_of_Degrees= 0.2 </a:t>
            </a:r>
          </a:p>
          <a:p>
            <a:pPr algn="l">
              <a:lnSpc>
                <a:spcPts val="4759"/>
              </a:lnSpc>
              <a:spcBef>
                <a:spcPct val="0"/>
              </a:spcBef>
            </a:pPr>
            <a:r>
              <a:rPr lang="en-US" sz="3399">
                <a:solidFill>
                  <a:srgbClr val="FFFFFF"/>
                </a:solidFill>
                <a:latin typeface="Canva Sans"/>
                <a:ea typeface="Canva Sans"/>
                <a:cs typeface="Canva Sans"/>
                <a:sym typeface="Canva Sans"/>
              </a:rPr>
              <a:t> 3. Number_of_Adjectives= 0.15 </a:t>
            </a:r>
          </a:p>
          <a:p>
            <a:pPr algn="l">
              <a:lnSpc>
                <a:spcPts val="4759"/>
              </a:lnSpc>
              <a:spcBef>
                <a:spcPct val="0"/>
              </a:spcBef>
            </a:pPr>
            <a:r>
              <a:rPr lang="en-US" sz="3399">
                <a:solidFill>
                  <a:srgbClr val="FFFFFF"/>
                </a:solidFill>
                <a:latin typeface="Canva Sans"/>
                <a:ea typeface="Canva Sans"/>
                <a:cs typeface="Canva Sans"/>
                <a:sym typeface="Canva Sans"/>
              </a:rPr>
              <a:t>4. Technical_Skill_Count= 0.12 </a:t>
            </a:r>
          </a:p>
          <a:p>
            <a:pPr algn="l">
              <a:lnSpc>
                <a:spcPts val="4759"/>
              </a:lnSpc>
              <a:spcBef>
                <a:spcPct val="0"/>
              </a:spcBef>
            </a:pPr>
            <a:r>
              <a:rPr lang="en-US" sz="3399">
                <a:solidFill>
                  <a:srgbClr val="FFFFFF"/>
                </a:solidFill>
                <a:latin typeface="Canva Sans"/>
                <a:ea typeface="Canva Sans"/>
                <a:cs typeface="Canva Sans"/>
                <a:sym typeface="Canva Sans"/>
              </a:rPr>
              <a:t>5. Soft_Skill_Count= 0.1 </a:t>
            </a:r>
          </a:p>
          <a:p>
            <a:pPr algn="l">
              <a:lnSpc>
                <a:spcPts val="4759"/>
              </a:lnSpc>
              <a:spcBef>
                <a:spcPct val="0"/>
              </a:spcBef>
            </a:pPr>
            <a:r>
              <a:rPr lang="en-US" sz="3399">
                <a:solidFill>
                  <a:srgbClr val="FFFFFF"/>
                </a:solidFill>
                <a:latin typeface="Canva Sans"/>
                <a:ea typeface="Canva Sans"/>
                <a:cs typeface="Canva Sans"/>
                <a:sym typeface="Canva Sans"/>
              </a:rPr>
              <a:t>6. Number_of_jobs= 0.08 </a:t>
            </a:r>
          </a:p>
          <a:p>
            <a:pPr algn="l">
              <a:lnSpc>
                <a:spcPts val="4759"/>
              </a:lnSpc>
              <a:spcBef>
                <a:spcPct val="0"/>
              </a:spcBef>
            </a:pPr>
            <a:r>
              <a:rPr lang="en-US" sz="3399">
                <a:solidFill>
                  <a:srgbClr val="FFFFFF"/>
                </a:solidFill>
                <a:latin typeface="Canva Sans"/>
                <a:ea typeface="Canva Sans"/>
                <a:cs typeface="Canva Sans"/>
                <a:sym typeface="Canva Sans"/>
              </a:rPr>
              <a:t>7. Number_of_Certificates= 0.05</a:t>
            </a:r>
          </a:p>
          <a:p>
            <a:pPr algn="l">
              <a:lnSpc>
                <a:spcPts val="4759"/>
              </a:lnSpc>
              <a:spcBef>
                <a:spcPct val="0"/>
              </a:spcBef>
            </a:pPr>
          </a:p>
        </p:txBody>
      </p:sp>
      <p:sp>
        <p:nvSpPr>
          <p:cNvPr name="Freeform 4" id="4"/>
          <p:cNvSpPr/>
          <p:nvPr/>
        </p:nvSpPr>
        <p:spPr>
          <a:xfrm flipH="false" flipV="false" rot="0">
            <a:off x="9314318" y="3574788"/>
            <a:ext cx="6078623" cy="5683512"/>
          </a:xfrm>
          <a:custGeom>
            <a:avLst/>
            <a:gdLst/>
            <a:ahLst/>
            <a:cxnLst/>
            <a:rect r="r" b="b" t="t" l="l"/>
            <a:pathLst>
              <a:path h="5683512" w="6078623">
                <a:moveTo>
                  <a:pt x="0" y="0"/>
                </a:moveTo>
                <a:lnTo>
                  <a:pt x="6078623" y="0"/>
                </a:lnTo>
                <a:lnTo>
                  <a:pt x="6078623" y="5683512"/>
                </a:lnTo>
                <a:lnTo>
                  <a:pt x="0" y="5683512"/>
                </a:lnTo>
                <a:lnTo>
                  <a:pt x="0" y="0"/>
                </a:lnTo>
                <a:close/>
              </a:path>
            </a:pathLst>
          </a:custGeom>
          <a:blipFill>
            <a:blip r:embed="rId3"/>
            <a:stretch>
              <a:fillRect l="0" t="0" r="0" b="0"/>
            </a:stretch>
          </a:blipFill>
        </p:spPr>
      </p:sp>
      <p:sp>
        <p:nvSpPr>
          <p:cNvPr name="TextBox 5" id="5"/>
          <p:cNvSpPr txBox="true"/>
          <p:nvPr/>
        </p:nvSpPr>
        <p:spPr>
          <a:xfrm rot="0">
            <a:off x="0" y="331834"/>
            <a:ext cx="8105061" cy="896620"/>
          </a:xfrm>
          <a:prstGeom prst="rect">
            <a:avLst/>
          </a:prstGeom>
        </p:spPr>
        <p:txBody>
          <a:bodyPr anchor="t" rtlCol="false" tIns="0" lIns="0" bIns="0" rIns="0">
            <a:spAutoFit/>
          </a:bodyPr>
          <a:lstStyle/>
          <a:p>
            <a:pPr algn="ctr">
              <a:lnSpc>
                <a:spcPts val="7279"/>
              </a:lnSpc>
            </a:pPr>
            <a:r>
              <a:rPr lang="en-US" sz="5199">
                <a:solidFill>
                  <a:srgbClr val="FFFFFF"/>
                </a:solidFill>
                <a:latin typeface="HK Modular"/>
                <a:ea typeface="HK Modular"/>
                <a:cs typeface="HK Modular"/>
                <a:sym typeface="HK Modular"/>
              </a:rPr>
              <a:t>HEATMAP</a:t>
            </a:r>
          </a:p>
        </p:txBody>
      </p:sp>
      <p:grpSp>
        <p:nvGrpSpPr>
          <p:cNvPr name="Group 6" id="6"/>
          <p:cNvGrpSpPr/>
          <p:nvPr/>
        </p:nvGrpSpPr>
        <p:grpSpPr>
          <a:xfrm rot="0">
            <a:off x="761408" y="554365"/>
            <a:ext cx="1285600" cy="556335"/>
            <a:chOff x="0" y="0"/>
            <a:chExt cx="1714133" cy="741780"/>
          </a:xfrm>
        </p:grpSpPr>
        <p:sp>
          <p:nvSpPr>
            <p:cNvPr name="Freeform 7" id="7"/>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0" id="10"/>
          <p:cNvGrpSpPr/>
          <p:nvPr/>
        </p:nvGrpSpPr>
        <p:grpSpPr>
          <a:xfrm rot="-5400000">
            <a:off x="17631481" y="8597471"/>
            <a:ext cx="924223" cy="397435"/>
            <a:chOff x="0" y="0"/>
            <a:chExt cx="1347239" cy="579341"/>
          </a:xfrm>
        </p:grpSpPr>
        <p:sp>
          <p:nvSpPr>
            <p:cNvPr name="Freeform 11" id="11"/>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2" id="12"/>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298005" y="9700783"/>
            <a:ext cx="3310410" cy="4917132"/>
            <a:chOff x="0" y="0"/>
            <a:chExt cx="4275074" cy="6350000"/>
          </a:xfrm>
        </p:grpSpPr>
        <p:sp>
          <p:nvSpPr>
            <p:cNvPr name="Freeform 14" id="1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5" id="15"/>
          <p:cNvGrpSpPr/>
          <p:nvPr/>
        </p:nvGrpSpPr>
        <p:grpSpPr>
          <a:xfrm rot="0">
            <a:off x="13948890" y="-4084600"/>
            <a:ext cx="3310410" cy="4917132"/>
            <a:chOff x="0" y="0"/>
            <a:chExt cx="4275074" cy="6350000"/>
          </a:xfrm>
        </p:grpSpPr>
        <p:sp>
          <p:nvSpPr>
            <p:cNvPr name="Freeform 16" id="16"/>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Tree>
  </p:cSld>
  <p:clrMapOvr>
    <a:masterClrMapping/>
  </p:clrMapOvr>
  <p:transition spd="fast">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19031" y="634500"/>
            <a:ext cx="1821862" cy="788399"/>
            <a:chOff x="0" y="0"/>
            <a:chExt cx="2429150" cy="1051199"/>
          </a:xfrm>
        </p:grpSpPr>
        <p:sp>
          <p:nvSpPr>
            <p:cNvPr name="Freeform 4" id="4"/>
            <p:cNvSpPr/>
            <p:nvPr/>
          </p:nvSpPr>
          <p:spPr>
            <a:xfrm flipH="false" flipV="false" rot="0">
              <a:off x="0"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78848" y="0"/>
              <a:ext cx="671453" cy="1051199"/>
            </a:xfrm>
            <a:custGeom>
              <a:avLst/>
              <a:gdLst/>
              <a:ahLst/>
              <a:cxnLst/>
              <a:rect r="r" b="b" t="t" l="l"/>
              <a:pathLst>
                <a:path h="1051199" w="671453">
                  <a:moveTo>
                    <a:pt x="0" y="0"/>
                  </a:moveTo>
                  <a:lnTo>
                    <a:pt x="671454" y="0"/>
                  </a:lnTo>
                  <a:lnTo>
                    <a:pt x="671454"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757697"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7" id="7"/>
          <p:cNvSpPr txBox="true"/>
          <p:nvPr/>
        </p:nvSpPr>
        <p:spPr>
          <a:xfrm rot="0">
            <a:off x="827641" y="558300"/>
            <a:ext cx="17460359" cy="7944983"/>
          </a:xfrm>
          <a:prstGeom prst="rect">
            <a:avLst/>
          </a:prstGeom>
        </p:spPr>
        <p:txBody>
          <a:bodyPr anchor="t" rtlCol="false" tIns="0" lIns="0" bIns="0" rIns="0">
            <a:spAutoFit/>
          </a:bodyPr>
          <a:lstStyle/>
          <a:p>
            <a:pPr algn="l">
              <a:lnSpc>
                <a:spcPts val="5887"/>
              </a:lnSpc>
            </a:pPr>
            <a:r>
              <a:rPr lang="en-US" sz="4205">
                <a:solidFill>
                  <a:srgbClr val="FFFFFF"/>
                </a:solidFill>
                <a:latin typeface="HK Modular"/>
                <a:ea typeface="HK Modular"/>
                <a:cs typeface="HK Modular"/>
                <a:sym typeface="HK Modular"/>
              </a:rPr>
              <a:t>          </a:t>
            </a:r>
            <a:r>
              <a:rPr lang="en-US" sz="4205" u="sng">
                <a:solidFill>
                  <a:srgbClr val="FFFFFF"/>
                </a:solidFill>
                <a:latin typeface="HK Modular"/>
                <a:ea typeface="HK Modular"/>
                <a:cs typeface="HK Modular"/>
                <a:sym typeface="HK Modular"/>
              </a:rPr>
              <a:t>4. Bias and Fairness Considerations </a:t>
            </a:r>
          </a:p>
          <a:p>
            <a:pPr algn="l">
              <a:lnSpc>
                <a:spcPts val="5887"/>
              </a:lnSpc>
            </a:pPr>
          </a:p>
          <a:p>
            <a:pPr algn="l">
              <a:lnSpc>
                <a:spcPts val="5047"/>
              </a:lnSpc>
            </a:pPr>
            <a:r>
              <a:rPr lang="en-US" sz="3605" u="sng">
                <a:solidFill>
                  <a:srgbClr val="FFFFFF"/>
                </a:solidFill>
                <a:latin typeface="Canva Sans"/>
                <a:ea typeface="Canva Sans"/>
                <a:cs typeface="Canva Sans"/>
                <a:sym typeface="Canva Sans"/>
              </a:rPr>
              <a:t>4.1 Bias in Recommendations </a:t>
            </a:r>
          </a:p>
          <a:p>
            <a:pPr algn="l">
              <a:lnSpc>
                <a:spcPts val="4487"/>
              </a:lnSpc>
            </a:pPr>
            <a:r>
              <a:rPr lang="en-US" sz="3205">
                <a:solidFill>
                  <a:srgbClr val="FFFFFF"/>
                </a:solidFill>
                <a:latin typeface="Canva Sans"/>
                <a:ea typeface="Canva Sans"/>
                <a:cs typeface="Canva Sans"/>
                <a:sym typeface="Canva Sans"/>
              </a:rPr>
              <a:t>We detected a bias in recommendations where male candidates were more frequently endorsed for leadership roles than female candidates, despite similar qualifications. To mitigate this, we implemented a fairness metric to balance endorsements and ensure that no group is unfairly advantaged. </a:t>
            </a:r>
          </a:p>
          <a:p>
            <a:pPr algn="l">
              <a:lnSpc>
                <a:spcPts val="4487"/>
              </a:lnSpc>
            </a:pPr>
          </a:p>
          <a:p>
            <a:pPr algn="l">
              <a:lnSpc>
                <a:spcPts val="4767"/>
              </a:lnSpc>
            </a:pPr>
            <a:r>
              <a:rPr lang="en-US" sz="3405" u="sng">
                <a:solidFill>
                  <a:srgbClr val="FFFFFF"/>
                </a:solidFill>
                <a:latin typeface="Canva Sans"/>
                <a:ea typeface="Canva Sans"/>
                <a:cs typeface="Canva Sans"/>
                <a:sym typeface="Canva Sans"/>
              </a:rPr>
              <a:t>4.2 Language Bias</a:t>
            </a:r>
          </a:p>
          <a:p>
            <a:pPr algn="l">
              <a:lnSpc>
                <a:spcPts val="4487"/>
              </a:lnSpc>
              <a:spcBef>
                <a:spcPct val="0"/>
              </a:spcBef>
            </a:pPr>
            <a:r>
              <a:rPr lang="en-US" sz="3205">
                <a:solidFill>
                  <a:srgbClr val="FFFFFF"/>
                </a:solidFill>
                <a:latin typeface="Canva Sans"/>
                <a:ea typeface="Canva Sans"/>
                <a:cs typeface="Canva Sans"/>
                <a:sym typeface="Canva Sans"/>
              </a:rPr>
              <a:t> Some recommendation letters used subjective language (e.g., "potential," "enthusiasm") that did not reflect actual achievements. Satya was trained to flag such vague language for further human review. </a:t>
            </a:r>
          </a:p>
        </p:txBody>
      </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298005" y="9700783"/>
            <a:ext cx="3310410" cy="4917132"/>
            <a:chOff x="0" y="0"/>
            <a:chExt cx="4275074" cy="6350000"/>
          </a:xfrm>
        </p:grpSpPr>
        <p:sp>
          <p:nvSpPr>
            <p:cNvPr name="Freeform 12" id="12"/>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3" id="13"/>
          <p:cNvGrpSpPr/>
          <p:nvPr/>
        </p:nvGrpSpPr>
        <p:grpSpPr>
          <a:xfrm rot="0">
            <a:off x="14189573" y="-4100922"/>
            <a:ext cx="3310410" cy="4917132"/>
            <a:chOff x="0" y="0"/>
            <a:chExt cx="4275074" cy="6350000"/>
          </a:xfrm>
        </p:grpSpPr>
        <p:sp>
          <p:nvSpPr>
            <p:cNvPr name="Freeform 14" id="1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Tree>
  </p:cSld>
  <p:clrMapOvr>
    <a:masterClrMapping/>
  </p:clrMapOvr>
  <p:transition spd="fast">
    <p:cover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301589" y="726486"/>
            <a:ext cx="17986411" cy="6809741"/>
          </a:xfrm>
          <a:prstGeom prst="rect">
            <a:avLst/>
          </a:prstGeom>
        </p:spPr>
        <p:txBody>
          <a:bodyPr anchor="t" rtlCol="false" tIns="0" lIns="0" bIns="0" rIns="0">
            <a:spAutoFit/>
          </a:bodyPr>
          <a:lstStyle/>
          <a:p>
            <a:pPr algn="l">
              <a:lnSpc>
                <a:spcPts val="5599"/>
              </a:lnSpc>
            </a:pPr>
            <a:r>
              <a:rPr lang="en-US" sz="3999">
                <a:solidFill>
                  <a:srgbClr val="FFFFFF"/>
                </a:solidFill>
                <a:latin typeface="HK Modular"/>
                <a:ea typeface="HK Modular"/>
                <a:cs typeface="HK Modular"/>
                <a:sym typeface="HK Modular"/>
              </a:rPr>
              <a:t>     </a:t>
            </a:r>
            <a:r>
              <a:rPr lang="en-US" sz="3999" u="sng">
                <a:solidFill>
                  <a:srgbClr val="FFFFFF"/>
                </a:solidFill>
                <a:latin typeface="HK Modular"/>
                <a:ea typeface="HK Modular"/>
                <a:cs typeface="HK Modular"/>
                <a:sym typeface="HK Modular"/>
              </a:rPr>
              <a:t>5. Scalability and Optimizations </a:t>
            </a:r>
          </a:p>
          <a:p>
            <a:pPr algn="l">
              <a:lnSpc>
                <a:spcPts val="3919"/>
              </a:lnSpc>
            </a:pPr>
          </a:p>
          <a:p>
            <a:pPr algn="l">
              <a:lnSpc>
                <a:spcPts val="4479"/>
              </a:lnSpc>
            </a:pPr>
            <a:r>
              <a:rPr lang="en-US" sz="3199" u="sng" b="true">
                <a:solidFill>
                  <a:srgbClr val="FFFFFF"/>
                </a:solidFill>
                <a:latin typeface="Canva Sans Bold"/>
                <a:ea typeface="Canva Sans Bold"/>
                <a:cs typeface="Canva Sans Bold"/>
                <a:sym typeface="Canva Sans Bold"/>
              </a:rPr>
              <a:t>5.1 Scalable Architecture </a:t>
            </a:r>
          </a:p>
          <a:p>
            <a:pPr algn="l">
              <a:lnSpc>
                <a:spcPts val="4199"/>
              </a:lnSpc>
            </a:pPr>
          </a:p>
          <a:p>
            <a:pPr algn="l">
              <a:lnSpc>
                <a:spcPts val="3919"/>
              </a:lnSpc>
            </a:pPr>
            <a:r>
              <a:rPr lang="en-US" sz="2799">
                <a:solidFill>
                  <a:srgbClr val="FFFFFF"/>
                </a:solidFill>
                <a:latin typeface="Canva Sans"/>
                <a:ea typeface="Canva Sans"/>
                <a:cs typeface="Canva Sans"/>
                <a:sym typeface="Canva Sans"/>
              </a:rPr>
              <a:t>We designed Satya with scalability in mind by using a cloud-based architecture, allowing it to process larger datasets efficiently. The system uses distributed computing to handle parallel processing tasks for thousands of candidates.</a:t>
            </a:r>
          </a:p>
          <a:p>
            <a:pPr algn="l">
              <a:lnSpc>
                <a:spcPts val="3919"/>
              </a:lnSpc>
            </a:pPr>
          </a:p>
          <a:p>
            <a:pPr algn="l">
              <a:lnSpc>
                <a:spcPts val="4479"/>
              </a:lnSpc>
            </a:pPr>
            <a:r>
              <a:rPr lang="en-US" sz="3199">
                <a:solidFill>
                  <a:srgbClr val="FFFFFF"/>
                </a:solidFill>
                <a:latin typeface="Canva Sans"/>
                <a:ea typeface="Canva Sans"/>
                <a:cs typeface="Canva Sans"/>
                <a:sym typeface="Canva Sans"/>
              </a:rPr>
              <a:t> </a:t>
            </a:r>
            <a:r>
              <a:rPr lang="en-US" sz="3199" u="sng" b="true">
                <a:solidFill>
                  <a:srgbClr val="FFFFFF"/>
                </a:solidFill>
                <a:latin typeface="Canva Sans Bold"/>
                <a:ea typeface="Canva Sans Bold"/>
                <a:cs typeface="Canva Sans Bold"/>
                <a:sym typeface="Canva Sans Bold"/>
              </a:rPr>
              <a:t>5.2 Optimizations Text Vectorization: </a:t>
            </a:r>
          </a:p>
          <a:p>
            <a:pPr algn="l">
              <a:lnSpc>
                <a:spcPts val="3919"/>
              </a:lnSpc>
            </a:pPr>
          </a:p>
          <a:p>
            <a:pPr algn="l">
              <a:lnSpc>
                <a:spcPts val="3919"/>
              </a:lnSpc>
              <a:spcBef>
                <a:spcPct val="0"/>
              </a:spcBef>
            </a:pPr>
            <a:r>
              <a:rPr lang="en-US" sz="2799">
                <a:solidFill>
                  <a:srgbClr val="FFFFFF"/>
                </a:solidFill>
                <a:latin typeface="Canva Sans"/>
                <a:ea typeface="Canva Sans"/>
                <a:cs typeface="Canva Sans"/>
                <a:sym typeface="Canva Sans"/>
              </a:rPr>
              <a:t>Optimized the NLP pipeline using TF-IDF vectorization, reducing computation time. Model Tuning: Applied hyperparameter tuning using grid search to optimize the performance of fraud detection and network analysis models. </a:t>
            </a:r>
          </a:p>
        </p:txBody>
      </p:sp>
      <p:grpSp>
        <p:nvGrpSpPr>
          <p:cNvPr name="Group 4" id="4"/>
          <p:cNvGrpSpPr/>
          <p:nvPr/>
        </p:nvGrpSpPr>
        <p:grpSpPr>
          <a:xfrm rot="0">
            <a:off x="-910931" y="634500"/>
            <a:ext cx="1821862" cy="788399"/>
            <a:chOff x="0" y="0"/>
            <a:chExt cx="2429150" cy="1051199"/>
          </a:xfrm>
        </p:grpSpPr>
        <p:sp>
          <p:nvSpPr>
            <p:cNvPr name="Freeform 5" id="5"/>
            <p:cNvSpPr/>
            <p:nvPr/>
          </p:nvSpPr>
          <p:spPr>
            <a:xfrm flipH="false" flipV="false" rot="0">
              <a:off x="0"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78848" y="0"/>
              <a:ext cx="671453" cy="1051199"/>
            </a:xfrm>
            <a:custGeom>
              <a:avLst/>
              <a:gdLst/>
              <a:ahLst/>
              <a:cxnLst/>
              <a:rect r="r" b="b" t="t" l="l"/>
              <a:pathLst>
                <a:path h="1051199" w="671453">
                  <a:moveTo>
                    <a:pt x="0" y="0"/>
                  </a:moveTo>
                  <a:lnTo>
                    <a:pt x="671454" y="0"/>
                  </a:lnTo>
                  <a:lnTo>
                    <a:pt x="671454"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757697"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298005" y="9700783"/>
            <a:ext cx="3310410" cy="4917132"/>
            <a:chOff x="0" y="0"/>
            <a:chExt cx="4275074" cy="6350000"/>
          </a:xfrm>
        </p:grpSpPr>
        <p:sp>
          <p:nvSpPr>
            <p:cNvPr name="Freeform 12" id="12"/>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3" id="13"/>
          <p:cNvGrpSpPr/>
          <p:nvPr/>
        </p:nvGrpSpPr>
        <p:grpSpPr>
          <a:xfrm rot="0">
            <a:off x="13948890" y="-4257321"/>
            <a:ext cx="3310410" cy="5069532"/>
            <a:chOff x="0" y="0"/>
            <a:chExt cx="4275074" cy="6546810"/>
          </a:xfrm>
        </p:grpSpPr>
        <p:sp>
          <p:nvSpPr>
            <p:cNvPr name="Freeform 14" id="14"/>
            <p:cNvSpPr/>
            <p:nvPr/>
          </p:nvSpPr>
          <p:spPr>
            <a:xfrm flipH="false" flipV="false" rot="0">
              <a:off x="0" y="0"/>
              <a:ext cx="4275074" cy="6546810"/>
            </a:xfrm>
            <a:custGeom>
              <a:avLst/>
              <a:gdLst/>
              <a:ahLst/>
              <a:cxnLst/>
              <a:rect r="r" b="b" t="t" l="l"/>
              <a:pathLst>
                <a:path h="6546810" w="4275074">
                  <a:moveTo>
                    <a:pt x="4275074" y="0"/>
                  </a:moveTo>
                  <a:lnTo>
                    <a:pt x="2736723" y="6546810"/>
                  </a:lnTo>
                  <a:lnTo>
                    <a:pt x="0" y="6546810"/>
                  </a:lnTo>
                  <a:lnTo>
                    <a:pt x="1520444" y="0"/>
                  </a:lnTo>
                  <a:lnTo>
                    <a:pt x="4275074" y="0"/>
                  </a:lnTo>
                  <a:close/>
                </a:path>
              </a:pathLst>
            </a:custGeom>
            <a:solidFill>
              <a:srgbClr val="12F1FF"/>
            </a:solidFill>
            <a:ln w="12700">
              <a:solidFill>
                <a:srgbClr val="000000"/>
              </a:solidFill>
            </a:ln>
          </p:spPr>
        </p:sp>
      </p:grpSp>
    </p:spTree>
  </p:cSld>
  <p:clrMapOvr>
    <a:masterClrMapping/>
  </p:clrMapOvr>
  <p:transition spd="fast">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028700" y="603990"/>
            <a:ext cx="17259300" cy="8019360"/>
          </a:xfrm>
          <a:prstGeom prst="rect">
            <a:avLst/>
          </a:prstGeom>
        </p:spPr>
        <p:txBody>
          <a:bodyPr anchor="t" rtlCol="false" tIns="0" lIns="0" bIns="0" rIns="0">
            <a:spAutoFit/>
          </a:bodyPr>
          <a:lstStyle/>
          <a:p>
            <a:pPr algn="l">
              <a:lnSpc>
                <a:spcPts val="6803"/>
              </a:lnSpc>
            </a:pPr>
            <a:r>
              <a:rPr lang="en-US" sz="4859" u="sng">
                <a:solidFill>
                  <a:srgbClr val="FFFFFF"/>
                </a:solidFill>
                <a:latin typeface="HK Modular"/>
                <a:ea typeface="HK Modular"/>
                <a:cs typeface="HK Modular"/>
                <a:sym typeface="HK Modular"/>
              </a:rPr>
              <a:t>6. Model Based prediction of the weighted labels</a:t>
            </a:r>
          </a:p>
          <a:p>
            <a:pPr algn="l">
              <a:lnSpc>
                <a:spcPts val="6523"/>
              </a:lnSpc>
            </a:pPr>
          </a:p>
          <a:p>
            <a:pPr algn="l">
              <a:lnSpc>
                <a:spcPts val="4822"/>
              </a:lnSpc>
            </a:pPr>
            <a:r>
              <a:rPr lang="en-US" sz="3444">
                <a:solidFill>
                  <a:srgbClr val="FFFFFF"/>
                </a:solidFill>
                <a:latin typeface="Canva Sans"/>
                <a:ea typeface="Canva Sans"/>
                <a:cs typeface="Canva Sans"/>
                <a:sym typeface="Canva Sans"/>
              </a:rPr>
              <a:t>W</a:t>
            </a:r>
            <a:r>
              <a:rPr lang="en-US" sz="3444">
                <a:solidFill>
                  <a:srgbClr val="FFFFFF"/>
                </a:solidFill>
                <a:latin typeface="Canva Sans"/>
                <a:ea typeface="Canva Sans"/>
                <a:cs typeface="Canva Sans"/>
                <a:sym typeface="Canva Sans"/>
              </a:rPr>
              <a:t>e have generated the labels from the understanding of the data and now we want to further use it to other models so we used the best possible state of the art Stacking classifier model where it defined the risk category and the weighted score of the resume. The main thing here is the relation that we thought was true is really true. So we used the random forest classifier weight dependence on different parameters of the data, and we validated that the relation ship that we established is true even for prediction of other labels like it. </a:t>
            </a:r>
          </a:p>
          <a:p>
            <a:pPr algn="l">
              <a:lnSpc>
                <a:spcPts val="4822"/>
              </a:lnSpc>
            </a:pPr>
          </a:p>
          <a:p>
            <a:pPr algn="l">
              <a:lnSpc>
                <a:spcPts val="4822"/>
              </a:lnSpc>
              <a:spcBef>
                <a:spcPct val="0"/>
              </a:spcBef>
            </a:pPr>
            <a:r>
              <a:rPr lang="en-US" sz="3444">
                <a:solidFill>
                  <a:srgbClr val="FFFFFF"/>
                </a:solidFill>
                <a:latin typeface="Canva Sans"/>
                <a:ea typeface="Canva Sans"/>
                <a:cs typeface="Canva Sans"/>
                <a:sym typeface="Canva Sans"/>
              </a:rPr>
              <a:t>Accuracy:98.5%</a:t>
            </a:r>
          </a:p>
        </p:txBody>
      </p:sp>
      <p:grpSp>
        <p:nvGrpSpPr>
          <p:cNvPr name="Group 4" id="4"/>
          <p:cNvGrpSpPr/>
          <p:nvPr/>
        </p:nvGrpSpPr>
        <p:grpSpPr>
          <a:xfrm rot="0">
            <a:off x="-1058594" y="708765"/>
            <a:ext cx="1821862" cy="788399"/>
            <a:chOff x="0" y="0"/>
            <a:chExt cx="2429150" cy="1051199"/>
          </a:xfrm>
        </p:grpSpPr>
        <p:sp>
          <p:nvSpPr>
            <p:cNvPr name="Freeform 5" id="5"/>
            <p:cNvSpPr/>
            <p:nvPr/>
          </p:nvSpPr>
          <p:spPr>
            <a:xfrm flipH="false" flipV="false" rot="0">
              <a:off x="0"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78848" y="0"/>
              <a:ext cx="671453" cy="1051199"/>
            </a:xfrm>
            <a:custGeom>
              <a:avLst/>
              <a:gdLst/>
              <a:ahLst/>
              <a:cxnLst/>
              <a:rect r="r" b="b" t="t" l="l"/>
              <a:pathLst>
                <a:path h="1051199" w="671453">
                  <a:moveTo>
                    <a:pt x="0" y="0"/>
                  </a:moveTo>
                  <a:lnTo>
                    <a:pt x="671454" y="0"/>
                  </a:lnTo>
                  <a:lnTo>
                    <a:pt x="671454"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757697" y="0"/>
              <a:ext cx="671453" cy="1051199"/>
            </a:xfrm>
            <a:custGeom>
              <a:avLst/>
              <a:gdLst/>
              <a:ahLst/>
              <a:cxnLst/>
              <a:rect r="r" b="b" t="t" l="l"/>
              <a:pathLst>
                <a:path h="1051199" w="671453">
                  <a:moveTo>
                    <a:pt x="0" y="0"/>
                  </a:moveTo>
                  <a:lnTo>
                    <a:pt x="671453" y="0"/>
                  </a:lnTo>
                  <a:lnTo>
                    <a:pt x="671453" y="1051199"/>
                  </a:lnTo>
                  <a:lnTo>
                    <a:pt x="0" y="1051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298005" y="9700783"/>
            <a:ext cx="3310410" cy="4917132"/>
            <a:chOff x="0" y="0"/>
            <a:chExt cx="4275074" cy="6350000"/>
          </a:xfrm>
        </p:grpSpPr>
        <p:sp>
          <p:nvSpPr>
            <p:cNvPr name="Freeform 12" id="12"/>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3" id="13"/>
          <p:cNvGrpSpPr/>
          <p:nvPr/>
        </p:nvGrpSpPr>
        <p:grpSpPr>
          <a:xfrm rot="0">
            <a:off x="13746585" y="-4396247"/>
            <a:ext cx="3310410" cy="4917132"/>
            <a:chOff x="0" y="0"/>
            <a:chExt cx="4275074" cy="6350000"/>
          </a:xfrm>
        </p:grpSpPr>
        <p:sp>
          <p:nvSpPr>
            <p:cNvPr name="Freeform 14" id="1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Tree>
  </p:cSld>
  <p:clrMapOvr>
    <a:masterClrMapping/>
  </p:clrMapOvr>
  <p:transition spd="fast">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DAGSE0btPHs</dc:identifier>
  <dcterms:modified xsi:type="dcterms:W3CDTF">2011-08-01T06:04:30Z</dcterms:modified>
  <cp:revision>1</cp:revision>
  <dc:title>Satya the resume assistant</dc:title>
</cp:coreProperties>
</file>