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95" r:id="rId3"/>
    <p:sldId id="296" r:id="rId4"/>
    <p:sldId id="303" r:id="rId5"/>
    <p:sldId id="297" r:id="rId6"/>
    <p:sldId id="298" r:id="rId7"/>
    <p:sldId id="299" r:id="rId8"/>
    <p:sldId id="259" r:id="rId9"/>
    <p:sldId id="300" r:id="rId10"/>
    <p:sldId id="301" r:id="rId11"/>
    <p:sldId id="302" r:id="rId12"/>
  </p:sldIdLst>
  <p:sldSz cx="9144000" cy="5143500" type="screen16x9"/>
  <p:notesSz cx="6858000" cy="9144000"/>
  <p:embeddedFontLst>
    <p:embeddedFont>
      <p:font typeface="Algerian" panose="04020705040A02060702" pitchFamily="82" charset="0"/>
      <p:regular r:id="rId14"/>
    </p:embeddedFont>
    <p:embeddedFont>
      <p:font typeface="Bahnschrift" panose="020B0502040204020203" pitchFamily="34" charset="0"/>
      <p:regular r:id="rId15"/>
      <p:bold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Microsoft New Tai Lue" panose="020B0502040204020203" pitchFamily="34" charset="0"/>
      <p:regular r:id="rId23"/>
      <p:bold r:id="rId24"/>
    </p:embeddedFont>
    <p:embeddedFont>
      <p:font typeface="Microsoft YaHei UI" panose="020B0503020204020204" pitchFamily="34" charset="-122"/>
      <p:regular r:id="rId25"/>
      <p:bold r:id="rId26"/>
    </p:embeddedFont>
    <p:embeddedFont>
      <p:font typeface="Modern No. 20" panose="02070704070505020303" pitchFamily="18" charset="0"/>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108" d="100"/>
          <a:sy n="108" d="100"/>
        </p:scale>
        <p:origin x="782"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787233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864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15860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81725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extLst>
      <p:ext uri="{BB962C8B-B14F-4D97-AF65-F5344CB8AC3E}">
        <p14:creationId xmlns:p14="http://schemas.microsoft.com/office/powerpoint/2010/main" val="3576605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17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extLst>
      <p:ext uri="{BB962C8B-B14F-4D97-AF65-F5344CB8AC3E}">
        <p14:creationId xmlns:p14="http://schemas.microsoft.com/office/powerpoint/2010/main" val="236100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5418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51870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50605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74213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21729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8/14/2021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841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8/14/2021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80537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85500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8/14/2021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09563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ransition>
    <p:fade thruBlk="1"/>
  </p:transition>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228600" y="438150"/>
            <a:ext cx="8458200" cy="1600500"/>
          </a:xfrm>
          <a:prstGeom prst="rect">
            <a:avLst/>
          </a:prstGeom>
          <a:ln>
            <a:noFill/>
          </a:ln>
        </p:spPr>
        <p:txBody>
          <a:bodyPr spcFirstLastPara="1" wrap="square" lIns="0" tIns="0" rIns="0" bIns="0" anchor="ctr" anchorCtr="0">
            <a:noAutofit/>
          </a:bodyPr>
          <a:lstStyle/>
          <a:p>
            <a:pPr marL="0" lvl="0" indent="0" algn="l" rtl="0">
              <a:spcBef>
                <a:spcPts val="0"/>
              </a:spcBef>
              <a:spcAft>
                <a:spcPts val="0"/>
              </a:spcAft>
              <a:buNone/>
            </a:pPr>
            <a:r>
              <a:rPr lang="en" sz="4400" dirty="0">
                <a:latin typeface="Microsoft YaHei UI" pitchFamily="34" charset="-122"/>
                <a:ea typeface="Microsoft YaHei UI" pitchFamily="34" charset="-122"/>
              </a:rPr>
              <a:t>   PROJECT PRESENTATION ON   </a:t>
            </a:r>
            <a:br>
              <a:rPr lang="en" sz="4400" dirty="0">
                <a:latin typeface="Microsoft YaHei UI" pitchFamily="34" charset="-122"/>
                <a:ea typeface="Microsoft YaHei UI" pitchFamily="34" charset="-122"/>
              </a:rPr>
            </a:br>
            <a:r>
              <a:rPr lang="en" sz="4400" dirty="0">
                <a:latin typeface="Microsoft YaHei UI" pitchFamily="34" charset="-122"/>
                <a:ea typeface="Microsoft YaHei UI" pitchFamily="34" charset="-122"/>
              </a:rPr>
              <a:t>CUSTOMER SEGMENTATION</a:t>
            </a:r>
            <a:endParaRPr sz="4400" dirty="0">
              <a:latin typeface="Microsoft YaHei UI" pitchFamily="34" charset="-122"/>
              <a:ea typeface="Microsoft YaHei UI" pitchFamily="34" charset="-122"/>
            </a:endParaRPr>
          </a:p>
        </p:txBody>
      </p:sp>
      <p:sp>
        <p:nvSpPr>
          <p:cNvPr id="2" name="TextBox 1"/>
          <p:cNvSpPr txBox="1"/>
          <p:nvPr/>
        </p:nvSpPr>
        <p:spPr>
          <a:xfrm>
            <a:off x="6952861" y="3337185"/>
            <a:ext cx="2008883" cy="646331"/>
          </a:xfrm>
          <a:prstGeom prst="rect">
            <a:avLst/>
          </a:prstGeom>
          <a:noFill/>
        </p:spPr>
        <p:txBody>
          <a:bodyPr wrap="none" rtlCol="0">
            <a:spAutoFit/>
          </a:bodyPr>
          <a:lstStyle/>
          <a:p>
            <a:r>
              <a:rPr lang="en-US" sz="1800" dirty="0">
                <a:solidFill>
                  <a:schemeClr val="accent1">
                    <a:lumMod val="40000"/>
                    <a:lumOff val="60000"/>
                  </a:schemeClr>
                </a:solidFill>
                <a:latin typeface="Kozuka Gothic Pr6N B" pitchFamily="34" charset="-128"/>
                <a:ea typeface="Kozuka Gothic Pr6N B" pitchFamily="34" charset="-128"/>
              </a:rPr>
              <a:t>Presented by </a:t>
            </a:r>
          </a:p>
          <a:p>
            <a:r>
              <a:rPr lang="en-US" sz="1800" b="1" dirty="0">
                <a:solidFill>
                  <a:schemeClr val="accent1">
                    <a:lumMod val="40000"/>
                    <a:lumOff val="60000"/>
                  </a:schemeClr>
                </a:solidFill>
                <a:latin typeface="Kozuka Gothic Pr6N B" pitchFamily="34" charset="-128"/>
                <a:ea typeface="Kozuka Gothic Pr6N B" pitchFamily="34" charset="-128"/>
              </a:rPr>
              <a:t>T.N.V.S.VATSAL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7" y="3105150"/>
            <a:ext cx="3124200" cy="17283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Text Placeholder 2"/>
          <p:cNvSpPr>
            <a:spLocks noGrp="1"/>
          </p:cNvSpPr>
          <p:nvPr>
            <p:ph type="body" idx="1"/>
          </p:nvPr>
        </p:nvSpPr>
        <p:spPr>
          <a:xfrm>
            <a:off x="855300" y="1430150"/>
            <a:ext cx="7602900" cy="3319800"/>
          </a:xfrm>
        </p:spPr>
        <p:txBody>
          <a:bodyPr/>
          <a:lstStyle/>
          <a:p>
            <a:endParaRPr lang="en-US" sz="1600"/>
          </a:p>
          <a:p>
            <a:r>
              <a:rPr lang="en-US" sz="1600"/>
              <a:t>The main aim of this project is to design and implement Customer Segmentation methods using K means clustering algorithm and it has been achieved successfully.</a:t>
            </a:r>
          </a:p>
          <a:p>
            <a:r>
              <a:rPr lang="en-US" sz="1600"/>
              <a:t>K means clustering is one of the most popular clustering algorithms and usually the first thing practitioners apply when solving clustering tasks to get an idea of the structure of the dataset. The goal of K means is to group data points into distinct non-overlapping subgroups. One of the major application of K means clustering is segmentation of customers to get a better understanding of them which in turn could be used to increase the revenue of the company</a:t>
            </a:r>
            <a:r>
              <a:rPr lang="en-US"/>
              <a: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3713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885950"/>
            <a:ext cx="4495800" cy="1219200"/>
          </a:xfrm>
        </p:spPr>
        <p:txBody>
          <a:bodyPr/>
          <a:lstStyle/>
          <a:p>
            <a:r>
              <a:rPr lang="en-US" sz="6600" dirty="0">
                <a:latin typeface="Algerian" panose="04020705040A02060702" pitchFamily="82" charset="0"/>
              </a:rPr>
              <a:t>Thank you</a:t>
            </a:r>
          </a:p>
        </p:txBody>
      </p:sp>
    </p:spTree>
    <p:extLst>
      <p:ext uri="{BB962C8B-B14F-4D97-AF65-F5344CB8AC3E}">
        <p14:creationId xmlns:p14="http://schemas.microsoft.com/office/powerpoint/2010/main" val="28836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4" name="Picture 3">
            <a:extLst>
              <a:ext uri="{FF2B5EF4-FFF2-40B4-BE49-F238E27FC236}">
                <a16:creationId xmlns:a16="http://schemas.microsoft.com/office/drawing/2014/main" id="{CE844C3E-206B-4CF9-86C5-9222947B528C}"/>
              </a:ext>
            </a:extLst>
          </p:cNvPr>
          <p:cNvPicPr>
            <a:picLocks noChangeAspect="1"/>
          </p:cNvPicPr>
          <p:nvPr/>
        </p:nvPicPr>
        <p:blipFill>
          <a:blip r:embed="rId2"/>
          <a:stretch>
            <a:fillRect/>
          </a:stretch>
        </p:blipFill>
        <p:spPr>
          <a:xfrm>
            <a:off x="228600" y="178593"/>
            <a:ext cx="8610600" cy="4374357"/>
          </a:xfrm>
          <a:prstGeom prst="rect">
            <a:avLst/>
          </a:prstGeom>
        </p:spPr>
      </p:pic>
    </p:spTree>
    <p:extLst>
      <p:ext uri="{BB962C8B-B14F-4D97-AF65-F5344CB8AC3E}">
        <p14:creationId xmlns:p14="http://schemas.microsoft.com/office/powerpoint/2010/main" val="151569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14350"/>
            <a:ext cx="3841880" cy="3733800"/>
          </a:xfrm>
          <a:prstGeom prst="rect">
            <a:avLst/>
          </a:prstGeom>
        </p:spPr>
      </p:pic>
    </p:spTree>
    <p:extLst>
      <p:ext uri="{BB962C8B-B14F-4D97-AF65-F5344CB8AC3E}">
        <p14:creationId xmlns:p14="http://schemas.microsoft.com/office/powerpoint/2010/main" val="12039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17629-6B18-4BCF-A52C-0D601084F0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8F00D191-D51F-4238-A034-ADB8007BA3BF}"/>
              </a:ext>
            </a:extLst>
          </p:cNvPr>
          <p:cNvPicPr>
            <a:picLocks noChangeAspect="1"/>
          </p:cNvPicPr>
          <p:nvPr/>
        </p:nvPicPr>
        <p:blipFill>
          <a:blip r:embed="rId2"/>
          <a:stretch>
            <a:fillRect/>
          </a:stretch>
        </p:blipFill>
        <p:spPr>
          <a:xfrm>
            <a:off x="2011086" y="57150"/>
            <a:ext cx="5121828" cy="4648200"/>
          </a:xfrm>
          <a:prstGeom prst="rect">
            <a:avLst/>
          </a:prstGeom>
        </p:spPr>
      </p:pic>
    </p:spTree>
    <p:extLst>
      <p:ext uri="{BB962C8B-B14F-4D97-AF65-F5344CB8AC3E}">
        <p14:creationId xmlns:p14="http://schemas.microsoft.com/office/powerpoint/2010/main" val="164892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0"/>
            <a:ext cx="7433400" cy="396300"/>
          </a:xfrm>
        </p:spPr>
        <p:txBody>
          <a:bodyPr/>
          <a:lstStyle/>
          <a:p>
            <a:r>
              <a:rPr lang="en-US" sz="2900"/>
              <a:t>Customer Segmentation Using K Means Clustering </a:t>
            </a:r>
          </a:p>
        </p:txBody>
      </p:sp>
      <p:sp>
        <p:nvSpPr>
          <p:cNvPr id="3" name="Text Placeholder 2"/>
          <p:cNvSpPr>
            <a:spLocks noGrp="1"/>
          </p:cNvSpPr>
          <p:nvPr>
            <p:ph type="body" idx="1"/>
          </p:nvPr>
        </p:nvSpPr>
        <p:spPr>
          <a:xfrm>
            <a:off x="457200" y="1123950"/>
            <a:ext cx="7315200" cy="2057400"/>
          </a:xfrm>
        </p:spPr>
        <p:txBody>
          <a:bodyPr/>
          <a:lstStyle/>
          <a:p>
            <a:r>
              <a:rPr lang="en-US" sz="1400" b="1" dirty="0"/>
              <a:t>Customer Segmentation is the subdivision of a market into discrete customer groups that share similar characteristics. Customer Segmentation can be a powerful means to identify unsatisfied customer needs. Using the above data companies can then outperform the competition by developing uniquely appealing products and services.</a:t>
            </a:r>
          </a:p>
          <a:p>
            <a:r>
              <a:rPr lang="en-US" sz="1400" b="1" i="0" dirty="0">
                <a:solidFill>
                  <a:srgbClr val="1D1D1D"/>
                </a:solidFill>
                <a:effectLst/>
                <a:latin typeface="Rubik"/>
              </a:rPr>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r>
              <a:rPr lang="en-US" sz="1400" b="0" i="0" dirty="0">
                <a:solidFill>
                  <a:srgbClr val="1D1D1D"/>
                </a:solidFill>
                <a:effectLst/>
                <a:latin typeface="Rubik"/>
              </a:rPr>
              <a:t>.</a:t>
            </a:r>
            <a:endParaRPr lang="en-US" sz="1400" b="1" dirty="0"/>
          </a:p>
          <a:p>
            <a:r>
              <a:rPr lang="en-US" sz="1400" b="1" dirty="0"/>
              <a:t>The most common ways in which businesses segment their customer base are:</a:t>
            </a:r>
          </a:p>
          <a:p>
            <a:r>
              <a:rPr lang="en-US" sz="1400" b="1" dirty="0"/>
              <a:t>Demographic information, such as gender, age, familial and marital status, income, education, and occupation.</a:t>
            </a:r>
          </a:p>
          <a:p>
            <a:r>
              <a:rPr lang="en-US" sz="1400" b="1" dirty="0"/>
              <a:t>Geographical information, which differs depending on the scope of the company. For localized businesses, this info might pertain to specific towns or counties.</a:t>
            </a:r>
          </a:p>
          <a:p>
            <a:r>
              <a:rPr lang="en-US" sz="1400" b="1" dirty="0"/>
              <a:t>Psychographics, such as social class, lifestyle, and personality traits.</a:t>
            </a:r>
          </a:p>
          <a:p>
            <a:r>
              <a:rPr lang="en-US" sz="1400" b="1" dirty="0"/>
              <a:t>Behavioral data, such as spending and consumption habits, product/service usage, and desired benefits</a:t>
            </a:r>
            <a:r>
              <a:rPr lang="en-US" sz="1600" b="1" dirty="0"/>
              <a:t>.</a:t>
            </a:r>
          </a:p>
          <a:p>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3056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6000"/>
            <a:ext cx="7755300" cy="396300"/>
          </a:xfrm>
        </p:spPr>
        <p:txBody>
          <a:bodyPr/>
          <a:lstStyle/>
          <a:p>
            <a:r>
              <a:rPr lang="en-US" sz="2900"/>
              <a:t>Advantages</a:t>
            </a:r>
            <a:r>
              <a:rPr lang="en-US" sz="2800"/>
              <a:t> of Customer Segmentation</a:t>
            </a:r>
          </a:p>
        </p:txBody>
      </p:sp>
      <p:sp>
        <p:nvSpPr>
          <p:cNvPr id="3" name="Text Placeholder 2"/>
          <p:cNvSpPr>
            <a:spLocks noGrp="1"/>
          </p:cNvSpPr>
          <p:nvPr>
            <p:ph type="body" idx="1"/>
          </p:nvPr>
        </p:nvSpPr>
        <p:spPr>
          <a:xfrm>
            <a:off x="855300" y="1430150"/>
            <a:ext cx="6383700" cy="3319800"/>
          </a:xfrm>
        </p:spPr>
        <p:txBody>
          <a:bodyPr/>
          <a:lstStyle/>
          <a:p>
            <a:r>
              <a:rPr lang="en-US" sz="1800"/>
              <a:t>Determine appropriate product pricing. </a:t>
            </a:r>
          </a:p>
          <a:p>
            <a:r>
              <a:rPr lang="en-US" sz="1800"/>
              <a:t>Develop customized marketing campaigns.</a:t>
            </a:r>
          </a:p>
          <a:p>
            <a:r>
              <a:rPr lang="en-US" sz="1800"/>
              <a:t>Design an optimal distribution strategy.</a:t>
            </a:r>
          </a:p>
          <a:p>
            <a:r>
              <a:rPr lang="en-US" sz="1800"/>
              <a:t>Choose specific product features for deployment.</a:t>
            </a:r>
          </a:p>
          <a:p>
            <a:r>
              <a:rPr lang="en-US" sz="1800"/>
              <a:t>Prioritize new product development efforts.</a:t>
            </a:r>
          </a:p>
          <a:p>
            <a:r>
              <a:rPr lang="en-US" sz="1800"/>
              <a:t>Better customer relationship.</a:t>
            </a:r>
          </a:p>
          <a:p>
            <a:r>
              <a:rPr lang="en-US" sz="1800"/>
              <a:t>Improves channel of distribution.</a:t>
            </a:r>
          </a:p>
          <a:p>
            <a:pPr marL="101600" indent="0">
              <a:buNone/>
            </a:pPr>
            <a:endParaRPr lang="en-US" sz="180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50870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0"/>
            <a:ext cx="5393100" cy="440350"/>
          </a:xfrm>
        </p:spPr>
        <p:txBody>
          <a:bodyPr/>
          <a:lstStyle/>
          <a:p>
            <a:r>
              <a:rPr lang="en-US" sz="2000">
                <a:latin typeface="Microsoft New Tai Lue" pitchFamily="34" charset="0"/>
                <a:cs typeface="Microsoft New Tai Lue" pitchFamily="34" charset="0"/>
              </a:rPr>
              <a:t>Problem Statement</a:t>
            </a:r>
          </a:p>
        </p:txBody>
      </p:sp>
      <p:sp>
        <p:nvSpPr>
          <p:cNvPr id="4" name="Text Placeholder 3"/>
          <p:cNvSpPr>
            <a:spLocks noGrp="1"/>
          </p:cNvSpPr>
          <p:nvPr>
            <p:ph type="body" idx="1"/>
          </p:nvPr>
        </p:nvSpPr>
        <p:spPr>
          <a:xfrm>
            <a:off x="838200" y="1428750"/>
            <a:ext cx="6781800" cy="3319800"/>
          </a:xfrm>
        </p:spPr>
        <p:txBody>
          <a:bodyPr/>
          <a:lstStyle/>
          <a:p>
            <a:r>
              <a:rPr lang="en-US" sz="1600"/>
              <a:t>You are owing a supermarket mall and through membership cards, you have some basic data about your customers like Customer ID, age, gender, annual income and spending score. You want to understand the customers like who are the target customers so that the sense can be given to marketing team and plan the strategy accordingly.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47757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33400" y="514350"/>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200"/>
              <a:t>K means Clustering Algorithm</a:t>
            </a:r>
            <a:endParaRPr sz="4200"/>
          </a:p>
        </p:txBody>
      </p:sp>
      <p:sp>
        <p:nvSpPr>
          <p:cNvPr id="4" name="TextBox 3"/>
          <p:cNvSpPr txBox="1"/>
          <p:nvPr/>
        </p:nvSpPr>
        <p:spPr>
          <a:xfrm>
            <a:off x="533400" y="2038349"/>
            <a:ext cx="5791200" cy="1384995"/>
          </a:xfrm>
          <a:prstGeom prst="rect">
            <a:avLst/>
          </a:prstGeom>
          <a:noFill/>
        </p:spPr>
        <p:txBody>
          <a:bodyPr wrap="square" rtlCol="0">
            <a:spAutoFit/>
          </a:bodyPr>
          <a:lstStyle/>
          <a:p>
            <a:r>
              <a:rPr lang="en-US">
                <a:latin typeface="Bahnschrift" pitchFamily="34" charset="0"/>
              </a:rPr>
              <a:t>1. Specify number of clusters </a:t>
            </a:r>
            <a:r>
              <a:rPr lang="en-US" i="1">
                <a:latin typeface="Bahnschrift" pitchFamily="34" charset="0"/>
              </a:rPr>
              <a:t>K</a:t>
            </a:r>
            <a:r>
              <a:rPr lang="en-US">
                <a:latin typeface="Bahnschrift" pitchFamily="34" charset="0"/>
              </a:rPr>
              <a:t>.</a:t>
            </a:r>
          </a:p>
          <a:p>
            <a:r>
              <a:rPr lang="en-US">
                <a:latin typeface="Bahnschrift" pitchFamily="34" charset="0"/>
              </a:rPr>
              <a:t>2. Initialize centroids by first shuffling the dataset and then </a:t>
            </a:r>
          </a:p>
          <a:p>
            <a:r>
              <a:rPr lang="en-US">
                <a:latin typeface="Bahnschrift" pitchFamily="34" charset="0"/>
              </a:rPr>
              <a:t>randomly selecting </a:t>
            </a:r>
            <a:r>
              <a:rPr lang="en-US" i="1">
                <a:latin typeface="Bahnschrift" pitchFamily="34" charset="0"/>
              </a:rPr>
              <a:t>K </a:t>
            </a:r>
            <a:r>
              <a:rPr lang="en-US">
                <a:latin typeface="Bahnschrift" pitchFamily="34" charset="0"/>
              </a:rPr>
              <a:t>data points for the centroids without          replacement.</a:t>
            </a:r>
          </a:p>
          <a:p>
            <a:r>
              <a:rPr lang="en-US">
                <a:latin typeface="Bahnschrift" pitchFamily="34" charset="0"/>
              </a:rPr>
              <a:t>3. Keep iterating until there is no change to the centroids. </a:t>
            </a:r>
            <a:r>
              <a:rPr lang="en-US" err="1">
                <a:latin typeface="Bahnschrift" pitchFamily="34" charset="0"/>
              </a:rPr>
              <a:t>i.e</a:t>
            </a:r>
            <a:r>
              <a:rPr lang="en-US">
                <a:latin typeface="Bahnschrift" pitchFamily="34" charset="0"/>
              </a:rPr>
              <a:t> assignment of data points to clusters isn’t changing</a:t>
            </a:r>
            <a:r>
              <a:rPr lang="en-US"/>
              <a:t>.</a:t>
            </a:r>
          </a:p>
        </p:txBody>
      </p:sp>
      <p:pic>
        <p:nvPicPr>
          <p:cNvPr id="1026" name="Picture 2" descr="https://miro.medium.com/proxy/1*nUeCekOIAw7gsMxyVu1mR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0749"/>
            <a:ext cx="2877944" cy="2750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2950"/>
            <a:ext cx="6858000" cy="1295400"/>
          </a:xfrm>
        </p:spPr>
        <p:txBody>
          <a:bodyPr/>
          <a:lstStyle/>
          <a:p>
            <a:r>
              <a:rPr lang="en-US" sz="4200" b="0" dirty="0">
                <a:latin typeface="Minion Pro Cond" pitchFamily="18" charset="0"/>
              </a:rPr>
              <a:t>Environment and tools</a:t>
            </a:r>
            <a:br>
              <a:rPr lang="en-US" b="0" dirty="0">
                <a:latin typeface="Minion Pro Cond" pitchFamily="18" charset="0"/>
              </a:rPr>
            </a:br>
            <a:endParaRPr lang="en-US" dirty="0">
              <a:latin typeface="Minion Pro Cond" pitchFamily="18" charset="0"/>
            </a:endParaRPr>
          </a:p>
        </p:txBody>
      </p:sp>
      <p:sp>
        <p:nvSpPr>
          <p:cNvPr id="3" name="Subtitle 2"/>
          <p:cNvSpPr>
            <a:spLocks noGrp="1"/>
          </p:cNvSpPr>
          <p:nvPr>
            <p:ph type="subTitle" idx="1"/>
          </p:nvPr>
        </p:nvSpPr>
        <p:spPr>
          <a:xfrm>
            <a:off x="685800" y="1733550"/>
            <a:ext cx="7772400" cy="398700"/>
          </a:xfrm>
        </p:spPr>
        <p:txBody>
          <a:bodyPr/>
          <a:lstStyle/>
          <a:p>
            <a:r>
              <a:rPr lang="en-US" sz="2000" dirty="0">
                <a:latin typeface="Modern No. 20" pitchFamily="18" charset="0"/>
              </a:rPr>
              <a:t>1.  </a:t>
            </a:r>
            <a:r>
              <a:rPr lang="en-US" sz="2000" dirty="0" err="1">
                <a:latin typeface="Modern No. 20" pitchFamily="18" charset="0"/>
              </a:rPr>
              <a:t>Scikit</a:t>
            </a:r>
            <a:r>
              <a:rPr lang="en-US" sz="2000" dirty="0">
                <a:latin typeface="Modern No. 20" pitchFamily="18" charset="0"/>
              </a:rPr>
              <a:t>-learn</a:t>
            </a:r>
          </a:p>
          <a:p>
            <a:r>
              <a:rPr lang="en-US" sz="2000" dirty="0">
                <a:latin typeface="Modern No. 20" pitchFamily="18" charset="0"/>
              </a:rPr>
              <a:t>2.  </a:t>
            </a:r>
            <a:r>
              <a:rPr lang="en-US" sz="2000" dirty="0" err="1">
                <a:latin typeface="Modern No. 20" pitchFamily="18" charset="0"/>
              </a:rPr>
              <a:t>Seaborn</a:t>
            </a:r>
            <a:endParaRPr lang="en-US" sz="2000" dirty="0">
              <a:latin typeface="Modern No. 20" pitchFamily="18" charset="0"/>
            </a:endParaRPr>
          </a:p>
          <a:p>
            <a:r>
              <a:rPr lang="en-US" sz="2000" dirty="0">
                <a:latin typeface="Modern No. 20" pitchFamily="18" charset="0"/>
              </a:rPr>
              <a:t>3.  </a:t>
            </a:r>
            <a:r>
              <a:rPr lang="en-US" sz="2000" dirty="0" err="1">
                <a:latin typeface="Modern No. 20" pitchFamily="18" charset="0"/>
              </a:rPr>
              <a:t>Numpy</a:t>
            </a:r>
            <a:endParaRPr lang="en-US" sz="2000" dirty="0">
              <a:latin typeface="Modern No. 20" pitchFamily="18" charset="0"/>
            </a:endParaRPr>
          </a:p>
          <a:p>
            <a:r>
              <a:rPr lang="en-US" sz="2000" dirty="0">
                <a:latin typeface="Modern No. 20" pitchFamily="18" charset="0"/>
              </a:rPr>
              <a:t>4.  Pandas</a:t>
            </a:r>
          </a:p>
          <a:p>
            <a:r>
              <a:rPr lang="en-US" sz="2000" dirty="0">
                <a:latin typeface="Modern No. 20" pitchFamily="18" charset="0"/>
              </a:rPr>
              <a:t>5.  </a:t>
            </a:r>
            <a:r>
              <a:rPr lang="en-US" sz="2000" dirty="0" err="1">
                <a:latin typeface="Modern No. 20" pitchFamily="18" charset="0"/>
              </a:rPr>
              <a:t>Matplotli</a:t>
            </a:r>
            <a:endParaRPr lang="en-US" sz="2000" dirty="0">
              <a:latin typeface="Modern No. 20" pitchFamily="18" charset="0"/>
            </a:endParaRPr>
          </a:p>
          <a:p>
            <a:endParaRPr lang="en-US" dirty="0"/>
          </a:p>
        </p:txBody>
      </p:sp>
    </p:spTree>
    <p:extLst>
      <p:ext uri="{BB962C8B-B14F-4D97-AF65-F5344CB8AC3E}">
        <p14:creationId xmlns:p14="http://schemas.microsoft.com/office/powerpoint/2010/main" val="1023352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156</TotalTime>
  <Words>516</Words>
  <Application>Microsoft Office PowerPoint</Application>
  <PresentationFormat>On-screen Show (16:9)</PresentationFormat>
  <Paragraphs>44</Paragraphs>
  <Slides>11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Kozuka Gothic Pr6N B</vt:lpstr>
      <vt:lpstr>Calibri</vt:lpstr>
      <vt:lpstr>Minion Pro Cond</vt:lpstr>
      <vt:lpstr>Arial</vt:lpstr>
      <vt:lpstr>Calibri Light</vt:lpstr>
      <vt:lpstr>Modern No. 20</vt:lpstr>
      <vt:lpstr>Algerian</vt:lpstr>
      <vt:lpstr>Microsoft YaHei UI</vt:lpstr>
      <vt:lpstr>Bahnschrift</vt:lpstr>
      <vt:lpstr>Microsoft New Tai Lue</vt:lpstr>
      <vt:lpstr>Rubik</vt:lpstr>
      <vt:lpstr>Retrospect</vt:lpstr>
      <vt:lpstr>   PROJECT PRESENTATION ON    CUSTOMER SEGMENTATION</vt:lpstr>
      <vt:lpstr>PowerPoint Presentation</vt:lpstr>
      <vt:lpstr>PowerPoint Presentation</vt:lpstr>
      <vt:lpstr>PowerPoint Presentation</vt:lpstr>
      <vt:lpstr>Customer Segmentation Using K Means Clustering </vt:lpstr>
      <vt:lpstr>Advantages of Customer Segmentation</vt:lpstr>
      <vt:lpstr>Problem Statement</vt:lpstr>
      <vt:lpstr>K means Clustering Algorithm</vt:lpstr>
      <vt:lpstr>Environment and tools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CUSTOMER SEGMENTATION</dc:title>
  <dc:creator>Bhavani Sankar</dc:creator>
  <cp:lastModifiedBy>naga venkata satya vatsal tummalapalli</cp:lastModifiedBy>
  <cp:revision>15</cp:revision>
  <dcterms:modified xsi:type="dcterms:W3CDTF">2021-08-14T14:19:53Z</dcterms:modified>
</cp:coreProperties>
</file>