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61" r:id="rId5"/>
    <p:sldId id="262" r:id="rId6"/>
    <p:sldId id="263" r:id="rId7"/>
    <p:sldId id="260" r:id="rId8"/>
    <p:sldId id="264" r:id="rId9"/>
    <p:sldId id="258"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960"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58A5A2C-4B19-43D5-A3A0-7650A76DD281}" type="datetimeFigureOut">
              <a:rPr lang="en-US" smtClean="0"/>
              <a:pPr/>
              <a:t>5/27/2014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BC5145-7239-4CFA-B7AF-39A3EE111C6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8A5A2C-4B19-43D5-A3A0-7650A76DD281}" type="datetimeFigureOut">
              <a:rPr lang="en-US" smtClean="0"/>
              <a:pPr/>
              <a:t>5/27/2014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BC5145-7239-4CFA-B7AF-39A3EE111C6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8A5A2C-4B19-43D5-A3A0-7650A76DD281}" type="datetimeFigureOut">
              <a:rPr lang="en-US" smtClean="0"/>
              <a:pPr/>
              <a:t>5/27/2014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BC5145-7239-4CFA-B7AF-39A3EE111C6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8A5A2C-4B19-43D5-A3A0-7650A76DD281}" type="datetimeFigureOut">
              <a:rPr lang="en-US" smtClean="0"/>
              <a:pPr/>
              <a:t>5/27/2014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BC5145-7239-4CFA-B7AF-39A3EE111C6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8A5A2C-4B19-43D5-A3A0-7650A76DD281}" type="datetimeFigureOut">
              <a:rPr lang="en-US" smtClean="0"/>
              <a:pPr/>
              <a:t>5/27/2014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BC5145-7239-4CFA-B7AF-39A3EE111C6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58A5A2C-4B19-43D5-A3A0-7650A76DD281}" type="datetimeFigureOut">
              <a:rPr lang="en-US" smtClean="0"/>
              <a:pPr/>
              <a:t>5/27/2014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BC5145-7239-4CFA-B7AF-39A3EE111C6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58A5A2C-4B19-43D5-A3A0-7650A76DD281}" type="datetimeFigureOut">
              <a:rPr lang="en-US" smtClean="0"/>
              <a:pPr/>
              <a:t>5/27/2014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BC5145-7239-4CFA-B7AF-39A3EE111C6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58A5A2C-4B19-43D5-A3A0-7650A76DD281}" type="datetimeFigureOut">
              <a:rPr lang="en-US" smtClean="0"/>
              <a:pPr/>
              <a:t>5/27/2014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BC5145-7239-4CFA-B7AF-39A3EE111C6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8A5A2C-4B19-43D5-A3A0-7650A76DD281}" type="datetimeFigureOut">
              <a:rPr lang="en-US" smtClean="0"/>
              <a:pPr/>
              <a:t>5/27/2014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BC5145-7239-4CFA-B7AF-39A3EE111C6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8A5A2C-4B19-43D5-A3A0-7650A76DD281}" type="datetimeFigureOut">
              <a:rPr lang="en-US" smtClean="0"/>
              <a:pPr/>
              <a:t>5/27/2014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BC5145-7239-4CFA-B7AF-39A3EE111C6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8A5A2C-4B19-43D5-A3A0-7650A76DD281}" type="datetimeFigureOut">
              <a:rPr lang="en-US" smtClean="0"/>
              <a:pPr/>
              <a:t>5/27/2014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BC5145-7239-4CFA-B7AF-39A3EE111C6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8A5A2C-4B19-43D5-A3A0-7650A76DD281}" type="datetimeFigureOut">
              <a:rPr lang="en-US" smtClean="0"/>
              <a:pPr/>
              <a:t>5/27/2014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BC5145-7239-4CFA-B7AF-39A3EE111C6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457200"/>
          </a:xfrm>
        </p:spPr>
        <p:txBody>
          <a:bodyPr>
            <a:normAutofit/>
          </a:bodyPr>
          <a:lstStyle/>
          <a:p>
            <a:r>
              <a:rPr lang="en-CA" sz="2400" b="1" dirty="0" smtClean="0">
                <a:latin typeface="Times New Roman" pitchFamily="18" charset="0"/>
                <a:cs typeface="Times New Roman" pitchFamily="18" charset="0"/>
              </a:rPr>
              <a:t>Architecture Evaluation</a:t>
            </a:r>
            <a:endParaRPr lang="en-US" sz="2400" b="1" dirty="0">
              <a:latin typeface="Times New Roman" pitchFamily="18" charset="0"/>
              <a:cs typeface="Times New Roman" pitchFamily="18" charset="0"/>
            </a:endParaRPr>
          </a:p>
        </p:txBody>
      </p:sp>
      <p:sp>
        <p:nvSpPr>
          <p:cNvPr id="3" name="Subtitle 2"/>
          <p:cNvSpPr>
            <a:spLocks noGrp="1"/>
          </p:cNvSpPr>
          <p:nvPr>
            <p:ph type="subTitle" idx="1"/>
          </p:nvPr>
        </p:nvSpPr>
        <p:spPr>
          <a:xfrm>
            <a:off x="0" y="457200"/>
            <a:ext cx="9144000" cy="6400800"/>
          </a:xfrm>
        </p:spPr>
        <p:txBody>
          <a:bodyPr>
            <a:normAutofit lnSpcReduction="10000"/>
          </a:bodyPr>
          <a:lstStyle/>
          <a:p>
            <a:pPr algn="l"/>
            <a:r>
              <a:rPr lang="en-CA" sz="1800" dirty="0" smtClean="0">
                <a:solidFill>
                  <a:schemeClr val="tx1"/>
                </a:solidFill>
                <a:latin typeface="Times New Roman" pitchFamily="18" charset="0"/>
                <a:cs typeface="Times New Roman" pitchFamily="18" charset="0"/>
              </a:rPr>
              <a:t>Evaluation </a:t>
            </a:r>
            <a:r>
              <a:rPr lang="en-CA" sz="1800" dirty="0" smtClean="0">
                <a:solidFill>
                  <a:schemeClr val="tx1"/>
                </a:solidFill>
                <a:latin typeface="Times New Roman" pitchFamily="18" charset="0"/>
                <a:cs typeface="Times New Roman" pitchFamily="18" charset="0"/>
              </a:rPr>
              <a:t>Factors</a:t>
            </a:r>
          </a:p>
          <a:p>
            <a:pPr algn="l">
              <a:buFont typeface="Arial" pitchFamily="34" charset="0"/>
              <a:buChar char="•"/>
            </a:pPr>
            <a:r>
              <a:rPr lang="en-CA" sz="2200" dirty="0">
                <a:solidFill>
                  <a:schemeClr val="tx1"/>
                </a:solidFill>
                <a:latin typeface="Times New Roman" pitchFamily="18" charset="0"/>
                <a:cs typeface="Times New Roman" pitchFamily="18" charset="0"/>
              </a:rPr>
              <a:t> </a:t>
            </a:r>
            <a:r>
              <a:rPr lang="en-CA" sz="1800" dirty="0" smtClean="0">
                <a:solidFill>
                  <a:schemeClr val="tx1"/>
                </a:solidFill>
                <a:latin typeface="Times New Roman" pitchFamily="18" charset="0"/>
                <a:cs typeface="Times New Roman" pitchFamily="18" charset="0"/>
              </a:rPr>
              <a:t>Evaluation by the </a:t>
            </a:r>
            <a:r>
              <a:rPr lang="en-CA" sz="1800" dirty="0" smtClean="0">
                <a:solidFill>
                  <a:schemeClr val="tx1"/>
                </a:solidFill>
                <a:latin typeface="Times New Roman" pitchFamily="18" charset="0"/>
                <a:cs typeface="Times New Roman" pitchFamily="18" charset="0"/>
              </a:rPr>
              <a:t>designer</a:t>
            </a:r>
          </a:p>
          <a:p>
            <a:pPr lvl="1" algn="l">
              <a:buFont typeface="Arial" pitchFamily="34" charset="0"/>
              <a:buChar char="•"/>
            </a:pPr>
            <a:r>
              <a:rPr lang="en-CA" sz="1800" dirty="0" smtClean="0">
                <a:solidFill>
                  <a:schemeClr val="tx1"/>
                </a:solidFill>
                <a:latin typeface="Times New Roman" pitchFamily="18" charset="0"/>
                <a:cs typeface="Times New Roman" pitchFamily="18" charset="0"/>
              </a:rPr>
              <a:t> </a:t>
            </a:r>
            <a:r>
              <a:rPr lang="en-CA" sz="1800" dirty="0" smtClean="0">
                <a:solidFill>
                  <a:schemeClr val="tx1"/>
                </a:solidFill>
                <a:latin typeface="Times New Roman" pitchFamily="18" charset="0"/>
                <a:cs typeface="Times New Roman" pitchFamily="18" charset="0"/>
              </a:rPr>
              <a:t>Every time the designer makes a key design decision or completes a design milestone, then chosen and competing alternatives should be evaluated  using the analysis techniques.</a:t>
            </a:r>
          </a:p>
          <a:p>
            <a:pPr lvl="1" algn="l">
              <a:buFont typeface="Arial" pitchFamily="34" charset="0"/>
              <a:buChar char="•"/>
            </a:pPr>
            <a:r>
              <a:rPr lang="en-CA" sz="1800" dirty="0" smtClean="0">
                <a:solidFill>
                  <a:schemeClr val="tx1"/>
                </a:solidFill>
                <a:latin typeface="Times New Roman" pitchFamily="18" charset="0"/>
                <a:cs typeface="Times New Roman" pitchFamily="18" charset="0"/>
              </a:rPr>
              <a:t> </a:t>
            </a:r>
            <a:r>
              <a:rPr lang="en-CA" sz="1800" dirty="0" smtClean="0">
                <a:solidFill>
                  <a:schemeClr val="tx1"/>
                </a:solidFill>
                <a:latin typeface="Times New Roman" pitchFamily="18" charset="0"/>
                <a:cs typeface="Times New Roman" pitchFamily="18" charset="0"/>
              </a:rPr>
              <a:t>Evaluation by the designer is the “test” part of the “generate-and-test” approach to architecture design.</a:t>
            </a:r>
          </a:p>
          <a:p>
            <a:pPr lvl="1" algn="l">
              <a:buFont typeface="Arial" pitchFamily="34" charset="0"/>
              <a:buChar char="•"/>
            </a:pPr>
            <a:r>
              <a:rPr lang="en-CA" sz="1800" dirty="0" smtClean="0">
                <a:solidFill>
                  <a:schemeClr val="tx1"/>
                </a:solidFill>
                <a:latin typeface="Times New Roman" pitchFamily="18" charset="0"/>
                <a:cs typeface="Times New Roman" pitchFamily="18" charset="0"/>
              </a:rPr>
              <a:t> </a:t>
            </a:r>
            <a:r>
              <a:rPr lang="en-CA" sz="1800" dirty="0" smtClean="0">
                <a:solidFill>
                  <a:schemeClr val="tx1"/>
                </a:solidFill>
                <a:latin typeface="Times New Roman" pitchFamily="18" charset="0"/>
                <a:cs typeface="Times New Roman" pitchFamily="18" charset="0"/>
              </a:rPr>
              <a:t>Considerations for evaluating architecture</a:t>
            </a:r>
          </a:p>
          <a:p>
            <a:pPr lvl="2" algn="l">
              <a:buFont typeface="Arial" pitchFamily="34" charset="0"/>
              <a:buChar char="•"/>
            </a:pPr>
            <a:r>
              <a:rPr lang="en-CA" sz="1800" dirty="0" smtClean="0">
                <a:solidFill>
                  <a:schemeClr val="tx1"/>
                </a:solidFill>
                <a:latin typeface="Times New Roman" pitchFamily="18" charset="0"/>
                <a:cs typeface="Times New Roman" pitchFamily="18" charset="0"/>
              </a:rPr>
              <a:t> </a:t>
            </a:r>
            <a:r>
              <a:rPr lang="en-CA" sz="1800" dirty="0" smtClean="0">
                <a:solidFill>
                  <a:schemeClr val="tx1"/>
                </a:solidFill>
                <a:latin typeface="Times New Roman" pitchFamily="18" charset="0"/>
                <a:cs typeface="Times New Roman" pitchFamily="18" charset="0"/>
              </a:rPr>
              <a:t>The importance of the decision</a:t>
            </a:r>
          </a:p>
          <a:p>
            <a:pPr lvl="2" algn="l">
              <a:buFont typeface="Arial" pitchFamily="34" charset="0"/>
              <a:buChar char="•"/>
            </a:pPr>
            <a:r>
              <a:rPr lang="en-CA" sz="1800" dirty="0" smtClean="0">
                <a:solidFill>
                  <a:schemeClr val="tx1"/>
                </a:solidFill>
                <a:latin typeface="Times New Roman" pitchFamily="18" charset="0"/>
                <a:cs typeface="Times New Roman" pitchFamily="18" charset="0"/>
              </a:rPr>
              <a:t> </a:t>
            </a:r>
            <a:r>
              <a:rPr lang="en-CA" sz="1800" dirty="0" smtClean="0">
                <a:solidFill>
                  <a:schemeClr val="tx1"/>
                </a:solidFill>
                <a:latin typeface="Times New Roman" pitchFamily="18" charset="0"/>
                <a:cs typeface="Times New Roman" pitchFamily="18" charset="0"/>
              </a:rPr>
              <a:t>The number of potential alternatives</a:t>
            </a:r>
          </a:p>
          <a:p>
            <a:pPr lvl="2" algn="l">
              <a:buFont typeface="Arial" pitchFamily="34" charset="0"/>
              <a:buChar char="•"/>
            </a:pPr>
            <a:r>
              <a:rPr lang="en-CA" sz="1800" dirty="0" smtClean="0">
                <a:solidFill>
                  <a:schemeClr val="tx1"/>
                </a:solidFill>
                <a:latin typeface="Times New Roman" pitchFamily="18" charset="0"/>
                <a:cs typeface="Times New Roman" pitchFamily="18" charset="0"/>
              </a:rPr>
              <a:t> </a:t>
            </a:r>
            <a:r>
              <a:rPr lang="en-CA" sz="1800" dirty="0" smtClean="0">
                <a:solidFill>
                  <a:schemeClr val="tx1"/>
                </a:solidFill>
                <a:latin typeface="Times New Roman" pitchFamily="18" charset="0"/>
                <a:cs typeface="Times New Roman" pitchFamily="18" charset="0"/>
              </a:rPr>
              <a:t>Good enough as opposed to perfect</a:t>
            </a:r>
          </a:p>
          <a:p>
            <a:pPr lvl="2" algn="l"/>
            <a:endParaRPr lang="en-CA" sz="1800" dirty="0" smtClean="0">
              <a:solidFill>
                <a:schemeClr val="tx1"/>
              </a:solidFill>
              <a:latin typeface="Times New Roman" pitchFamily="18" charset="0"/>
              <a:cs typeface="Times New Roman" pitchFamily="18" charset="0"/>
            </a:endParaRPr>
          </a:p>
          <a:p>
            <a:pPr algn="l">
              <a:buFont typeface="Arial" pitchFamily="34" charset="0"/>
              <a:buChar char="•"/>
            </a:pPr>
            <a:r>
              <a:rPr lang="en-CA" sz="1800" dirty="0">
                <a:solidFill>
                  <a:schemeClr val="tx1"/>
                </a:solidFill>
                <a:latin typeface="Times New Roman" pitchFamily="18" charset="0"/>
                <a:cs typeface="Times New Roman" pitchFamily="18" charset="0"/>
              </a:rPr>
              <a:t> </a:t>
            </a:r>
            <a:r>
              <a:rPr lang="en-CA" sz="1800" dirty="0" smtClean="0">
                <a:solidFill>
                  <a:schemeClr val="tx1"/>
                </a:solidFill>
                <a:latin typeface="Times New Roman" pitchFamily="18" charset="0"/>
                <a:cs typeface="Times New Roman" pitchFamily="18" charset="0"/>
              </a:rPr>
              <a:t>Evaluation by peers within the design </a:t>
            </a:r>
            <a:r>
              <a:rPr lang="en-CA" sz="1800" dirty="0" smtClean="0">
                <a:solidFill>
                  <a:schemeClr val="tx1"/>
                </a:solidFill>
                <a:latin typeface="Times New Roman" pitchFamily="18" charset="0"/>
                <a:cs typeface="Times New Roman" pitchFamily="18" charset="0"/>
              </a:rPr>
              <a:t>process</a:t>
            </a:r>
          </a:p>
          <a:p>
            <a:pPr lvl="1" algn="l">
              <a:buFont typeface="Arial" pitchFamily="34" charset="0"/>
              <a:buChar char="•"/>
            </a:pPr>
            <a:r>
              <a:rPr lang="en-CA" sz="1800" dirty="0" smtClean="0">
                <a:solidFill>
                  <a:schemeClr val="tx1"/>
                </a:solidFill>
                <a:latin typeface="Times New Roman" pitchFamily="18" charset="0"/>
                <a:cs typeface="Times New Roman" pitchFamily="18" charset="0"/>
              </a:rPr>
              <a:t> </a:t>
            </a:r>
            <a:r>
              <a:rPr lang="en-CA" sz="1800" dirty="0" smtClean="0">
                <a:solidFill>
                  <a:schemeClr val="tx1"/>
                </a:solidFill>
                <a:latin typeface="Times New Roman" pitchFamily="18" charset="0"/>
                <a:cs typeface="Times New Roman" pitchFamily="18" charset="0"/>
              </a:rPr>
              <a:t>A peer review can be carried out at any point of the design process where a candidate architecture exists.</a:t>
            </a:r>
          </a:p>
          <a:p>
            <a:pPr lvl="1" algn="l">
              <a:buFont typeface="Arial" pitchFamily="34" charset="0"/>
              <a:buChar char="•"/>
            </a:pPr>
            <a:r>
              <a:rPr lang="en-CA" sz="1800" dirty="0" smtClean="0">
                <a:solidFill>
                  <a:schemeClr val="tx1"/>
                </a:solidFill>
                <a:latin typeface="Times New Roman" pitchFamily="18" charset="0"/>
                <a:cs typeface="Times New Roman" pitchFamily="18" charset="0"/>
              </a:rPr>
              <a:t> </a:t>
            </a:r>
            <a:r>
              <a:rPr lang="en-CA" sz="1800" dirty="0" smtClean="0">
                <a:solidFill>
                  <a:schemeClr val="tx1"/>
                </a:solidFill>
                <a:latin typeface="Times New Roman" pitchFamily="18" charset="0"/>
                <a:cs typeface="Times New Roman" pitchFamily="18" charset="0"/>
              </a:rPr>
              <a:t>Steps:</a:t>
            </a:r>
          </a:p>
          <a:p>
            <a:pPr marL="1257300" lvl="2" indent="-342900" algn="l">
              <a:buFont typeface="+mj-lt"/>
              <a:buAutoNum type="arabicPeriod"/>
            </a:pPr>
            <a:r>
              <a:rPr lang="en-CA" sz="1800" dirty="0" smtClean="0">
                <a:solidFill>
                  <a:schemeClr val="tx1"/>
                </a:solidFill>
                <a:latin typeface="Times New Roman" pitchFamily="18" charset="0"/>
                <a:cs typeface="Times New Roman" pitchFamily="18" charset="0"/>
              </a:rPr>
              <a:t>The reviewers determine a number of quality attribute scenarios to drive the review.</a:t>
            </a:r>
          </a:p>
          <a:p>
            <a:pPr marL="1257300" lvl="2" indent="-342900" algn="l">
              <a:buFont typeface="+mj-lt"/>
              <a:buAutoNum type="arabicPeriod"/>
            </a:pPr>
            <a:r>
              <a:rPr lang="en-CA" sz="1800" dirty="0" smtClean="0">
                <a:solidFill>
                  <a:schemeClr val="tx1"/>
                </a:solidFill>
                <a:latin typeface="Times New Roman" pitchFamily="18" charset="0"/>
                <a:cs typeface="Times New Roman" pitchFamily="18" charset="0"/>
              </a:rPr>
              <a:t>The architect presents the portion of the architecture to be evaluated.</a:t>
            </a:r>
          </a:p>
          <a:p>
            <a:pPr marL="1257300" lvl="2" indent="-342900" algn="l">
              <a:buFont typeface="+mj-lt"/>
              <a:buAutoNum type="arabicPeriod"/>
            </a:pPr>
            <a:r>
              <a:rPr lang="en-CA" sz="1800" dirty="0" smtClean="0">
                <a:solidFill>
                  <a:schemeClr val="tx1"/>
                </a:solidFill>
                <a:latin typeface="Times New Roman" pitchFamily="18" charset="0"/>
                <a:cs typeface="Times New Roman" pitchFamily="18" charset="0"/>
              </a:rPr>
              <a:t>For each scenario, the designer walks through the architecture and explains how the scenario is satisfied, and the reviewers ask questions to determine if the scenario is satisfied and its affect on other scenarios.</a:t>
            </a:r>
          </a:p>
          <a:p>
            <a:pPr marL="1257300" lvl="2" indent="-342900" algn="l">
              <a:buFont typeface="+mj-lt"/>
              <a:buAutoNum type="arabicPeriod"/>
            </a:pPr>
            <a:r>
              <a:rPr lang="en-CA" sz="1800" dirty="0" smtClean="0">
                <a:solidFill>
                  <a:schemeClr val="tx1"/>
                </a:solidFill>
                <a:latin typeface="Times New Roman" pitchFamily="18" charset="0"/>
                <a:cs typeface="Times New Roman" pitchFamily="18" charset="0"/>
              </a:rPr>
              <a:t>Potential problems are captured.</a:t>
            </a:r>
          </a:p>
          <a:p>
            <a:pPr marL="1257300" lvl="2" indent="-342900" algn="l">
              <a:buFont typeface="+mj-lt"/>
              <a:buAutoNum type="arabicPeriod"/>
            </a:pPr>
            <a:endParaRPr lang="en-CA" sz="1800" dirty="0" smtClean="0">
              <a:solidFill>
                <a:schemeClr val="tx1"/>
              </a:solidFill>
              <a:latin typeface="Times New Roman" pitchFamily="18" charset="0"/>
              <a:cs typeface="Times New Roman" pitchFamily="18" charset="0"/>
            </a:endParaRPr>
          </a:p>
          <a:p>
            <a:pPr marL="1257300" lvl="2" indent="-342900" algn="l">
              <a:buFont typeface="+mj-lt"/>
              <a:buAutoNum type="arabicPeriod"/>
            </a:pPr>
            <a:endParaRPr lang="en-CA" sz="1800" dirty="0" smtClean="0">
              <a:solidFill>
                <a:schemeClr val="tx1"/>
              </a:solidFill>
              <a:latin typeface="Times New Roman" pitchFamily="18" charset="0"/>
              <a:cs typeface="Times New Roman" pitchFamily="18" charset="0"/>
            </a:endParaRPr>
          </a:p>
          <a:p>
            <a:pPr marL="800100" lvl="1" indent="-342900" algn="l"/>
            <a:endParaRPr lang="en-CA" sz="1800" dirty="0" smtClean="0">
              <a:solidFill>
                <a:schemeClr val="tx1"/>
              </a:solidFill>
              <a:latin typeface="Times New Roman" pitchFamily="18" charset="0"/>
              <a:cs typeface="Times New Roman" pitchFamily="18" charset="0"/>
            </a:endParaRPr>
          </a:p>
          <a:p>
            <a:pPr algn="l">
              <a:buFont typeface="Arial" pitchFamily="34" charset="0"/>
              <a:buChar char="•"/>
            </a:pPr>
            <a:endParaRPr lang="en-US" sz="1800" dirty="0">
              <a:solidFill>
                <a:schemeClr val="tx1"/>
              </a:solidFill>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457200"/>
          </a:xfrm>
        </p:spPr>
        <p:txBody>
          <a:bodyPr>
            <a:normAutofit/>
          </a:bodyPr>
          <a:lstStyle/>
          <a:p>
            <a:r>
              <a:rPr lang="en-CA" sz="2400" b="1" dirty="0" smtClean="0">
                <a:latin typeface="Times New Roman" pitchFamily="18" charset="0"/>
                <a:cs typeface="Times New Roman" pitchFamily="18" charset="0"/>
              </a:rPr>
              <a:t>Architecture Evaluation</a:t>
            </a:r>
            <a:endParaRPr lang="en-US" sz="2400" b="1" dirty="0">
              <a:latin typeface="Times New Roman" pitchFamily="18" charset="0"/>
              <a:cs typeface="Times New Roman" pitchFamily="18" charset="0"/>
            </a:endParaRPr>
          </a:p>
        </p:txBody>
      </p:sp>
      <p:sp>
        <p:nvSpPr>
          <p:cNvPr id="3" name="Subtitle 2"/>
          <p:cNvSpPr>
            <a:spLocks noGrp="1"/>
          </p:cNvSpPr>
          <p:nvPr>
            <p:ph type="subTitle" idx="1"/>
          </p:nvPr>
        </p:nvSpPr>
        <p:spPr>
          <a:xfrm>
            <a:off x="0" y="457200"/>
            <a:ext cx="9144000" cy="6400800"/>
          </a:xfrm>
        </p:spPr>
        <p:txBody>
          <a:bodyPr>
            <a:normAutofit/>
          </a:bodyPr>
          <a:lstStyle/>
          <a:p>
            <a:pPr algn="l"/>
            <a:r>
              <a:rPr lang="en-CA" sz="1800" dirty="0" smtClean="0">
                <a:solidFill>
                  <a:schemeClr val="tx1"/>
                </a:solidFill>
                <a:latin typeface="Times New Roman" pitchFamily="18" charset="0"/>
                <a:cs typeface="Times New Roman" pitchFamily="18" charset="0"/>
              </a:rPr>
              <a:t>Evaluation Factors</a:t>
            </a:r>
            <a:endParaRPr lang="en-CA" sz="1800" dirty="0" smtClean="0">
              <a:solidFill>
                <a:schemeClr val="tx1"/>
              </a:solidFill>
              <a:latin typeface="Times New Roman" pitchFamily="18" charset="0"/>
              <a:cs typeface="Times New Roman" pitchFamily="18" charset="0"/>
            </a:endParaRPr>
          </a:p>
          <a:p>
            <a:pPr algn="l">
              <a:buFont typeface="Arial" pitchFamily="34" charset="0"/>
              <a:buChar char="•"/>
            </a:pPr>
            <a:r>
              <a:rPr lang="en-CA" sz="1800" dirty="0">
                <a:solidFill>
                  <a:schemeClr val="tx1"/>
                </a:solidFill>
                <a:latin typeface="Times New Roman" pitchFamily="18" charset="0"/>
                <a:cs typeface="Times New Roman" pitchFamily="18" charset="0"/>
              </a:rPr>
              <a:t> </a:t>
            </a:r>
            <a:r>
              <a:rPr lang="en-CA" sz="1800" dirty="0" smtClean="0">
                <a:solidFill>
                  <a:schemeClr val="tx1"/>
                </a:solidFill>
                <a:latin typeface="Times New Roman" pitchFamily="18" charset="0"/>
                <a:cs typeface="Times New Roman" pitchFamily="18" charset="0"/>
              </a:rPr>
              <a:t>Analysis by outsides once the architecture has been </a:t>
            </a:r>
            <a:r>
              <a:rPr lang="en-CA" sz="1800" dirty="0" smtClean="0">
                <a:solidFill>
                  <a:schemeClr val="tx1"/>
                </a:solidFill>
                <a:latin typeface="Times New Roman" pitchFamily="18" charset="0"/>
                <a:cs typeface="Times New Roman" pitchFamily="18" charset="0"/>
              </a:rPr>
              <a:t>design</a:t>
            </a:r>
          </a:p>
          <a:p>
            <a:pPr lvl="1" algn="l">
              <a:buFont typeface="Arial" pitchFamily="34" charset="0"/>
              <a:buChar char="•"/>
            </a:pPr>
            <a:r>
              <a:rPr lang="en-CA" sz="1800" dirty="0" smtClean="0">
                <a:solidFill>
                  <a:schemeClr val="tx1"/>
                </a:solidFill>
                <a:latin typeface="Times New Roman" pitchFamily="18" charset="0"/>
                <a:cs typeface="Times New Roman" pitchFamily="18" charset="0"/>
              </a:rPr>
              <a:t> </a:t>
            </a:r>
            <a:r>
              <a:rPr lang="en-CA" sz="1800" dirty="0" smtClean="0">
                <a:solidFill>
                  <a:schemeClr val="tx1"/>
                </a:solidFill>
                <a:latin typeface="Times New Roman" pitchFamily="18" charset="0"/>
                <a:cs typeface="Times New Roman" pitchFamily="18" charset="0"/>
              </a:rPr>
              <a:t>In principle, an outside team may evaluate a complete architecture, an incomplete architecture, or a portion of an architecture.</a:t>
            </a:r>
          </a:p>
          <a:p>
            <a:pPr lvl="1" algn="l">
              <a:buFont typeface="Arial" pitchFamily="34" charset="0"/>
              <a:buChar char="•"/>
            </a:pPr>
            <a:r>
              <a:rPr lang="en-CA" sz="1800" dirty="0" smtClean="0">
                <a:solidFill>
                  <a:schemeClr val="tx1"/>
                </a:solidFill>
                <a:latin typeface="Times New Roman" pitchFamily="18" charset="0"/>
                <a:cs typeface="Times New Roman" pitchFamily="18" charset="0"/>
              </a:rPr>
              <a:t> </a:t>
            </a:r>
            <a:r>
              <a:rPr lang="en-CA" sz="1800" dirty="0" smtClean="0">
                <a:solidFill>
                  <a:schemeClr val="tx1"/>
                </a:solidFill>
                <a:latin typeface="Times New Roman" pitchFamily="18" charset="0"/>
                <a:cs typeface="Times New Roman" pitchFamily="18" charset="0"/>
              </a:rPr>
              <a:t>In practice, because engaging them is complicated and often expensive, they tend to be used to evaluate complete architectures.</a:t>
            </a:r>
          </a:p>
          <a:p>
            <a:pPr lvl="1" algn="l"/>
            <a:endParaRPr lang="en-CA" sz="1800" dirty="0" smtClean="0">
              <a:solidFill>
                <a:schemeClr val="tx1"/>
              </a:solidFill>
              <a:latin typeface="Times New Roman" pitchFamily="18" charset="0"/>
              <a:cs typeface="Times New Roman" pitchFamily="18" charset="0"/>
            </a:endParaRPr>
          </a:p>
          <a:p>
            <a:pPr algn="l">
              <a:buFont typeface="Arial" pitchFamily="34" charset="0"/>
              <a:buChar char="•"/>
            </a:pPr>
            <a:r>
              <a:rPr lang="en-CA" sz="1800" dirty="0">
                <a:solidFill>
                  <a:schemeClr val="tx1"/>
                </a:solidFill>
                <a:latin typeface="Times New Roman" pitchFamily="18" charset="0"/>
                <a:cs typeface="Times New Roman" pitchFamily="18" charset="0"/>
              </a:rPr>
              <a:t> </a:t>
            </a:r>
            <a:r>
              <a:rPr lang="en-CA" sz="1800" dirty="0" smtClean="0">
                <a:solidFill>
                  <a:schemeClr val="tx1"/>
                </a:solidFill>
                <a:latin typeface="Times New Roman" pitchFamily="18" charset="0"/>
                <a:cs typeface="Times New Roman" pitchFamily="18" charset="0"/>
              </a:rPr>
              <a:t>Context </a:t>
            </a:r>
            <a:r>
              <a:rPr lang="en-CA" sz="1800" dirty="0" smtClean="0">
                <a:solidFill>
                  <a:schemeClr val="tx1"/>
                </a:solidFill>
                <a:latin typeface="Times New Roman" pitchFamily="18" charset="0"/>
                <a:cs typeface="Times New Roman" pitchFamily="18" charset="0"/>
              </a:rPr>
              <a:t>factors</a:t>
            </a:r>
          </a:p>
          <a:p>
            <a:pPr lvl="1" algn="l">
              <a:buFont typeface="Arial" pitchFamily="34" charset="0"/>
              <a:buChar char="•"/>
            </a:pPr>
            <a:r>
              <a:rPr lang="en-CA" sz="1800" dirty="0" smtClean="0">
                <a:solidFill>
                  <a:schemeClr val="tx1"/>
                </a:solidFill>
                <a:latin typeface="Times New Roman" pitchFamily="18" charset="0"/>
                <a:cs typeface="Times New Roman" pitchFamily="18" charset="0"/>
              </a:rPr>
              <a:t> </a:t>
            </a:r>
            <a:r>
              <a:rPr lang="en-CA" sz="1800" dirty="0" smtClean="0">
                <a:solidFill>
                  <a:schemeClr val="tx1"/>
                </a:solidFill>
                <a:latin typeface="Times New Roman" pitchFamily="18" charset="0"/>
                <a:cs typeface="Times New Roman" pitchFamily="18" charset="0"/>
              </a:rPr>
              <a:t>What artifacts are available</a:t>
            </a:r>
          </a:p>
          <a:p>
            <a:pPr lvl="1" algn="l">
              <a:buFont typeface="Arial" pitchFamily="34" charset="0"/>
              <a:buChar char="•"/>
            </a:pPr>
            <a:r>
              <a:rPr lang="en-CA" sz="1800" dirty="0" smtClean="0">
                <a:solidFill>
                  <a:schemeClr val="tx1"/>
                </a:solidFill>
                <a:latin typeface="Times New Roman" pitchFamily="18" charset="0"/>
                <a:cs typeface="Times New Roman" pitchFamily="18" charset="0"/>
              </a:rPr>
              <a:t> </a:t>
            </a:r>
            <a:r>
              <a:rPr lang="en-CA" sz="1800" dirty="0" smtClean="0">
                <a:solidFill>
                  <a:schemeClr val="tx1"/>
                </a:solidFill>
                <a:latin typeface="Times New Roman" pitchFamily="18" charset="0"/>
                <a:cs typeface="Times New Roman" pitchFamily="18" charset="0"/>
              </a:rPr>
              <a:t>Who sees the results (private or public)</a:t>
            </a:r>
          </a:p>
          <a:p>
            <a:pPr lvl="1" algn="l">
              <a:buFont typeface="Arial" pitchFamily="34" charset="0"/>
              <a:buChar char="•"/>
            </a:pPr>
            <a:r>
              <a:rPr lang="en-CA" sz="1800" dirty="0" smtClean="0">
                <a:solidFill>
                  <a:schemeClr val="tx1"/>
                </a:solidFill>
                <a:latin typeface="Times New Roman" pitchFamily="18" charset="0"/>
                <a:cs typeface="Times New Roman" pitchFamily="18" charset="0"/>
              </a:rPr>
              <a:t> </a:t>
            </a:r>
            <a:r>
              <a:rPr lang="en-CA" sz="1800" dirty="0" smtClean="0">
                <a:solidFill>
                  <a:schemeClr val="tx1"/>
                </a:solidFill>
                <a:latin typeface="Times New Roman" pitchFamily="18" charset="0"/>
                <a:cs typeface="Times New Roman" pitchFamily="18" charset="0"/>
              </a:rPr>
              <a:t>Who perform the evaluation</a:t>
            </a:r>
          </a:p>
          <a:p>
            <a:pPr lvl="1" algn="l">
              <a:buFont typeface="Arial" pitchFamily="34" charset="0"/>
              <a:buChar char="•"/>
            </a:pPr>
            <a:r>
              <a:rPr lang="en-CA" sz="1800" dirty="0" smtClean="0">
                <a:solidFill>
                  <a:schemeClr val="tx1"/>
                </a:solidFill>
                <a:latin typeface="Times New Roman" pitchFamily="18" charset="0"/>
                <a:cs typeface="Times New Roman" pitchFamily="18" charset="0"/>
              </a:rPr>
              <a:t> </a:t>
            </a:r>
            <a:r>
              <a:rPr lang="en-CA" sz="1800" dirty="0" smtClean="0">
                <a:solidFill>
                  <a:schemeClr val="tx1"/>
                </a:solidFill>
                <a:latin typeface="Times New Roman" pitchFamily="18" charset="0"/>
                <a:cs typeface="Times New Roman" pitchFamily="18" charset="0"/>
              </a:rPr>
              <a:t>Which stakeholder</a:t>
            </a:r>
            <a:r>
              <a:rPr lang="en-CA" sz="1800" dirty="0" smtClean="0">
                <a:solidFill>
                  <a:schemeClr val="tx1"/>
                </a:solidFill>
                <a:latin typeface="Times New Roman" pitchFamily="18" charset="0"/>
                <a:cs typeface="Times New Roman" pitchFamily="18" charset="0"/>
              </a:rPr>
              <a:t>s will participate</a:t>
            </a:r>
          </a:p>
          <a:p>
            <a:pPr lvl="1" algn="l">
              <a:buFont typeface="Arial" pitchFamily="34" charset="0"/>
              <a:buChar char="•"/>
            </a:pPr>
            <a:r>
              <a:rPr lang="en-CA" sz="1800" dirty="0" smtClean="0">
                <a:solidFill>
                  <a:schemeClr val="tx1"/>
                </a:solidFill>
                <a:latin typeface="Times New Roman" pitchFamily="18" charset="0"/>
                <a:cs typeface="Times New Roman" pitchFamily="18" charset="0"/>
              </a:rPr>
              <a:t> </a:t>
            </a:r>
            <a:r>
              <a:rPr lang="en-CA" sz="1800" dirty="0" smtClean="0">
                <a:solidFill>
                  <a:schemeClr val="tx1"/>
                </a:solidFill>
                <a:latin typeface="Times New Roman" pitchFamily="18" charset="0"/>
                <a:cs typeface="Times New Roman" pitchFamily="18" charset="0"/>
              </a:rPr>
              <a:t>What are the business goals</a:t>
            </a:r>
            <a:endParaRPr lang="en-CA" sz="1800" dirty="0" smtClean="0">
              <a:solidFill>
                <a:schemeClr val="tx1"/>
              </a:solidFill>
              <a:latin typeface="Times New Roman" pitchFamily="18" charset="0"/>
              <a:cs typeface="Times New Roman" pitchFamily="18" charset="0"/>
            </a:endParaRPr>
          </a:p>
          <a:p>
            <a:pPr algn="l"/>
            <a:endParaRPr lang="en-US" sz="1800" dirty="0">
              <a:solidFill>
                <a:schemeClr val="tx1"/>
              </a:solidFill>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457200"/>
          </a:xfrm>
        </p:spPr>
        <p:txBody>
          <a:bodyPr>
            <a:normAutofit/>
          </a:bodyPr>
          <a:lstStyle/>
          <a:p>
            <a:r>
              <a:rPr lang="en-CA" sz="2400" b="1" dirty="0" smtClean="0">
                <a:latin typeface="Times New Roman" pitchFamily="18" charset="0"/>
                <a:cs typeface="Times New Roman" pitchFamily="18" charset="0"/>
              </a:rPr>
              <a:t>Architecture Evaluation</a:t>
            </a:r>
            <a:endParaRPr lang="en-US" sz="2400" b="1" dirty="0">
              <a:latin typeface="Times New Roman" pitchFamily="18" charset="0"/>
              <a:cs typeface="Times New Roman" pitchFamily="18" charset="0"/>
            </a:endParaRPr>
          </a:p>
        </p:txBody>
      </p:sp>
      <p:sp>
        <p:nvSpPr>
          <p:cNvPr id="3" name="Subtitle 2"/>
          <p:cNvSpPr>
            <a:spLocks noGrp="1"/>
          </p:cNvSpPr>
          <p:nvPr>
            <p:ph type="subTitle" idx="1"/>
          </p:nvPr>
        </p:nvSpPr>
        <p:spPr>
          <a:xfrm>
            <a:off x="0" y="457200"/>
            <a:ext cx="9144000" cy="6400800"/>
          </a:xfrm>
        </p:spPr>
        <p:txBody>
          <a:bodyPr>
            <a:normAutofit/>
          </a:bodyPr>
          <a:lstStyle/>
          <a:p>
            <a:pPr algn="l"/>
            <a:r>
              <a:rPr lang="en-CA" sz="1800" dirty="0" smtClean="0">
                <a:solidFill>
                  <a:schemeClr val="tx1"/>
                </a:solidFill>
                <a:latin typeface="Times New Roman" pitchFamily="18" charset="0"/>
                <a:cs typeface="Times New Roman" pitchFamily="18" charset="0"/>
              </a:rPr>
              <a:t>The </a:t>
            </a:r>
            <a:r>
              <a:rPr lang="en-CA" sz="1800" dirty="0" smtClean="0">
                <a:solidFill>
                  <a:schemeClr val="tx1"/>
                </a:solidFill>
                <a:latin typeface="Times New Roman" pitchFamily="18" charset="0"/>
                <a:cs typeface="Times New Roman" pitchFamily="18" charset="0"/>
              </a:rPr>
              <a:t>Architecture </a:t>
            </a:r>
            <a:r>
              <a:rPr lang="en-CA" sz="1800" dirty="0" err="1" smtClean="0">
                <a:solidFill>
                  <a:schemeClr val="tx1"/>
                </a:solidFill>
                <a:latin typeface="Times New Roman" pitchFamily="18" charset="0"/>
                <a:cs typeface="Times New Roman" pitchFamily="18" charset="0"/>
              </a:rPr>
              <a:t>Tradeoff</a:t>
            </a:r>
            <a:r>
              <a:rPr lang="en-CA" sz="1800" dirty="0" smtClean="0">
                <a:solidFill>
                  <a:schemeClr val="tx1"/>
                </a:solidFill>
                <a:latin typeface="Times New Roman" pitchFamily="18" charset="0"/>
                <a:cs typeface="Times New Roman" pitchFamily="18" charset="0"/>
              </a:rPr>
              <a:t> Analysis Method (ATAM)</a:t>
            </a:r>
          </a:p>
          <a:p>
            <a:pPr algn="l">
              <a:buFont typeface="Arial" pitchFamily="34" charset="0"/>
              <a:buChar char="•"/>
            </a:pPr>
            <a:r>
              <a:rPr lang="en-CA" sz="1800" dirty="0" smtClean="0">
                <a:solidFill>
                  <a:schemeClr val="tx1"/>
                </a:solidFill>
                <a:latin typeface="Times New Roman" pitchFamily="18" charset="0"/>
                <a:cs typeface="Times New Roman" pitchFamily="18" charset="0"/>
              </a:rPr>
              <a:t> Participants </a:t>
            </a:r>
            <a:r>
              <a:rPr lang="en-CA" sz="1800" dirty="0" smtClean="0">
                <a:solidFill>
                  <a:schemeClr val="tx1"/>
                </a:solidFill>
                <a:latin typeface="Times New Roman" pitchFamily="18" charset="0"/>
                <a:cs typeface="Times New Roman" pitchFamily="18" charset="0"/>
              </a:rPr>
              <a:t>in the </a:t>
            </a:r>
            <a:r>
              <a:rPr lang="en-CA" sz="1800" dirty="0" smtClean="0">
                <a:solidFill>
                  <a:schemeClr val="tx1"/>
                </a:solidFill>
                <a:latin typeface="Times New Roman" pitchFamily="18" charset="0"/>
                <a:cs typeface="Times New Roman" pitchFamily="18" charset="0"/>
              </a:rPr>
              <a:t>ATAM</a:t>
            </a:r>
          </a:p>
          <a:p>
            <a:pPr lvl="1" algn="l">
              <a:buFont typeface="Arial" pitchFamily="34" charset="0"/>
              <a:buChar char="•"/>
            </a:pPr>
            <a:r>
              <a:rPr lang="en-CA" sz="1800" dirty="0" smtClean="0">
                <a:solidFill>
                  <a:schemeClr val="tx1"/>
                </a:solidFill>
                <a:latin typeface="Times New Roman" pitchFamily="18" charset="0"/>
                <a:cs typeface="Times New Roman" pitchFamily="18" charset="0"/>
              </a:rPr>
              <a:t> </a:t>
            </a:r>
            <a:r>
              <a:rPr lang="en-CA" sz="1800" dirty="0" smtClean="0">
                <a:solidFill>
                  <a:schemeClr val="tx1"/>
                </a:solidFill>
                <a:latin typeface="Times New Roman" pitchFamily="18" charset="0"/>
                <a:cs typeface="Times New Roman" pitchFamily="18" charset="0"/>
              </a:rPr>
              <a:t>The evaluation team</a:t>
            </a:r>
          </a:p>
          <a:p>
            <a:pPr lvl="1" algn="l">
              <a:buFont typeface="Arial" pitchFamily="34" charset="0"/>
              <a:buChar char="•"/>
            </a:pPr>
            <a:r>
              <a:rPr lang="en-CA" sz="1800" dirty="0" smtClean="0">
                <a:solidFill>
                  <a:schemeClr val="tx1"/>
                </a:solidFill>
                <a:latin typeface="Times New Roman" pitchFamily="18" charset="0"/>
                <a:cs typeface="Times New Roman" pitchFamily="18" charset="0"/>
              </a:rPr>
              <a:t> </a:t>
            </a:r>
            <a:r>
              <a:rPr lang="en-CA" sz="1800" dirty="0" smtClean="0">
                <a:solidFill>
                  <a:schemeClr val="tx1"/>
                </a:solidFill>
                <a:latin typeface="Times New Roman" pitchFamily="18" charset="0"/>
                <a:cs typeface="Times New Roman" pitchFamily="18" charset="0"/>
              </a:rPr>
              <a:t>Project decision makers</a:t>
            </a:r>
          </a:p>
          <a:p>
            <a:pPr lvl="1" algn="l">
              <a:buFont typeface="Arial" pitchFamily="34" charset="0"/>
              <a:buChar char="•"/>
            </a:pPr>
            <a:r>
              <a:rPr lang="en-CA" sz="1800" dirty="0" smtClean="0">
                <a:solidFill>
                  <a:schemeClr val="tx1"/>
                </a:solidFill>
                <a:latin typeface="Times New Roman" pitchFamily="18" charset="0"/>
                <a:cs typeface="Times New Roman" pitchFamily="18" charset="0"/>
              </a:rPr>
              <a:t> </a:t>
            </a:r>
            <a:r>
              <a:rPr lang="en-CA" sz="1800" dirty="0" smtClean="0">
                <a:solidFill>
                  <a:schemeClr val="tx1"/>
                </a:solidFill>
                <a:latin typeface="Times New Roman" pitchFamily="18" charset="0"/>
                <a:cs typeface="Times New Roman" pitchFamily="18" charset="0"/>
              </a:rPr>
              <a:t>Architecture stakeholders (developers, testers, integrators, maintainers, performance engineers, users, builders of external systems which will communicate this system, etc.</a:t>
            </a:r>
          </a:p>
          <a:p>
            <a:pPr lvl="1" algn="l"/>
            <a:r>
              <a:rPr lang="en-CA" sz="1800" dirty="0" smtClean="0">
                <a:solidFill>
                  <a:schemeClr val="tx1"/>
                </a:solidFill>
                <a:latin typeface="Times New Roman" pitchFamily="18" charset="0"/>
                <a:cs typeface="Times New Roman" pitchFamily="18" charset="0"/>
              </a:rPr>
              <a:t> </a:t>
            </a:r>
            <a:endParaRPr lang="en-CA" sz="1800" dirty="0" smtClean="0">
              <a:solidFill>
                <a:schemeClr val="tx1"/>
              </a:solidFill>
              <a:latin typeface="Times New Roman" pitchFamily="18" charset="0"/>
              <a:cs typeface="Times New Roman" pitchFamily="18" charset="0"/>
            </a:endParaRPr>
          </a:p>
          <a:p>
            <a:pPr algn="l"/>
            <a:endParaRPr lang="en-US" sz="1800" dirty="0">
              <a:solidFill>
                <a:schemeClr val="tx1"/>
              </a:solidFill>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cstate="print"/>
          <a:srcRect/>
          <a:stretch>
            <a:fillRect/>
          </a:stretch>
        </p:blipFill>
        <p:spPr bwMode="auto">
          <a:xfrm>
            <a:off x="914400" y="2438400"/>
            <a:ext cx="7162800" cy="4368399"/>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457200"/>
          </a:xfrm>
        </p:spPr>
        <p:txBody>
          <a:bodyPr>
            <a:normAutofit/>
          </a:bodyPr>
          <a:lstStyle/>
          <a:p>
            <a:r>
              <a:rPr lang="en-CA" sz="2400" b="1" dirty="0" smtClean="0">
                <a:latin typeface="Times New Roman" pitchFamily="18" charset="0"/>
                <a:cs typeface="Times New Roman" pitchFamily="18" charset="0"/>
              </a:rPr>
              <a:t>Architecture Evaluation</a:t>
            </a:r>
            <a:endParaRPr lang="en-US" sz="2400" b="1" dirty="0">
              <a:latin typeface="Times New Roman" pitchFamily="18" charset="0"/>
              <a:cs typeface="Times New Roman" pitchFamily="18" charset="0"/>
            </a:endParaRPr>
          </a:p>
        </p:txBody>
      </p:sp>
      <p:sp>
        <p:nvSpPr>
          <p:cNvPr id="3" name="Subtitle 2"/>
          <p:cNvSpPr>
            <a:spLocks noGrp="1"/>
          </p:cNvSpPr>
          <p:nvPr>
            <p:ph type="subTitle" idx="1"/>
          </p:nvPr>
        </p:nvSpPr>
        <p:spPr>
          <a:xfrm>
            <a:off x="0" y="457200"/>
            <a:ext cx="9144000" cy="6400800"/>
          </a:xfrm>
        </p:spPr>
        <p:txBody>
          <a:bodyPr>
            <a:normAutofit/>
          </a:bodyPr>
          <a:lstStyle/>
          <a:p>
            <a:pPr algn="l"/>
            <a:r>
              <a:rPr lang="en-CA" sz="1800" dirty="0" smtClean="0">
                <a:solidFill>
                  <a:schemeClr val="tx1"/>
                </a:solidFill>
                <a:latin typeface="Times New Roman" pitchFamily="18" charset="0"/>
                <a:cs typeface="Times New Roman" pitchFamily="18" charset="0"/>
              </a:rPr>
              <a:t>The </a:t>
            </a:r>
            <a:r>
              <a:rPr lang="en-CA" sz="1800" dirty="0" smtClean="0">
                <a:solidFill>
                  <a:schemeClr val="tx1"/>
                </a:solidFill>
                <a:latin typeface="Times New Roman" pitchFamily="18" charset="0"/>
                <a:cs typeface="Times New Roman" pitchFamily="18" charset="0"/>
              </a:rPr>
              <a:t>Architecture </a:t>
            </a:r>
            <a:r>
              <a:rPr lang="en-CA" sz="1800" dirty="0" err="1" smtClean="0">
                <a:solidFill>
                  <a:schemeClr val="tx1"/>
                </a:solidFill>
                <a:latin typeface="Times New Roman" pitchFamily="18" charset="0"/>
                <a:cs typeface="Times New Roman" pitchFamily="18" charset="0"/>
              </a:rPr>
              <a:t>Tradeoff</a:t>
            </a:r>
            <a:r>
              <a:rPr lang="en-CA" sz="1800" dirty="0" smtClean="0">
                <a:solidFill>
                  <a:schemeClr val="tx1"/>
                </a:solidFill>
                <a:latin typeface="Times New Roman" pitchFamily="18" charset="0"/>
                <a:cs typeface="Times New Roman" pitchFamily="18" charset="0"/>
              </a:rPr>
              <a:t> Analysis Method (ATAM</a:t>
            </a:r>
            <a:r>
              <a:rPr lang="en-CA" sz="1800" dirty="0" smtClean="0">
                <a:solidFill>
                  <a:schemeClr val="tx1"/>
                </a:solidFill>
                <a:latin typeface="Times New Roman" pitchFamily="18" charset="0"/>
                <a:cs typeface="Times New Roman" pitchFamily="18" charset="0"/>
              </a:rPr>
              <a:t>)</a:t>
            </a:r>
            <a:r>
              <a:rPr lang="en-CA" sz="1800" dirty="0" smtClean="0">
                <a:solidFill>
                  <a:schemeClr val="tx1"/>
                </a:solidFill>
                <a:latin typeface="Times New Roman" pitchFamily="18" charset="0"/>
                <a:cs typeface="Times New Roman" pitchFamily="18" charset="0"/>
              </a:rPr>
              <a:t> </a:t>
            </a:r>
            <a:endParaRPr lang="en-CA" sz="1800" dirty="0" smtClean="0">
              <a:solidFill>
                <a:schemeClr val="tx1"/>
              </a:solidFill>
              <a:latin typeface="Times New Roman" pitchFamily="18" charset="0"/>
              <a:cs typeface="Times New Roman" pitchFamily="18" charset="0"/>
            </a:endParaRPr>
          </a:p>
          <a:p>
            <a:pPr algn="l">
              <a:buFont typeface="Arial" pitchFamily="34" charset="0"/>
              <a:buChar char="•"/>
            </a:pPr>
            <a:r>
              <a:rPr lang="en-CA" sz="1800" dirty="0">
                <a:solidFill>
                  <a:schemeClr val="tx1"/>
                </a:solidFill>
                <a:latin typeface="Times New Roman" pitchFamily="18" charset="0"/>
                <a:cs typeface="Times New Roman" pitchFamily="18" charset="0"/>
              </a:rPr>
              <a:t> </a:t>
            </a:r>
            <a:r>
              <a:rPr lang="en-CA" sz="1800" dirty="0" smtClean="0">
                <a:solidFill>
                  <a:schemeClr val="tx1"/>
                </a:solidFill>
                <a:latin typeface="Times New Roman" pitchFamily="18" charset="0"/>
                <a:cs typeface="Times New Roman" pitchFamily="18" charset="0"/>
              </a:rPr>
              <a:t>Outputs of the </a:t>
            </a:r>
            <a:r>
              <a:rPr lang="en-CA" sz="1800" dirty="0" smtClean="0">
                <a:solidFill>
                  <a:schemeClr val="tx1"/>
                </a:solidFill>
                <a:latin typeface="Times New Roman" pitchFamily="18" charset="0"/>
                <a:cs typeface="Times New Roman" pitchFamily="18" charset="0"/>
              </a:rPr>
              <a:t>ATAM</a:t>
            </a:r>
            <a:endParaRPr lang="en-CA" sz="1800" dirty="0" smtClean="0">
              <a:solidFill>
                <a:schemeClr val="tx1"/>
              </a:solidFill>
              <a:latin typeface="Times New Roman" pitchFamily="18" charset="0"/>
              <a:cs typeface="Times New Roman" pitchFamily="18" charset="0"/>
            </a:endParaRPr>
          </a:p>
          <a:p>
            <a:pPr marL="800100" lvl="1" indent="-342900" algn="l">
              <a:buFont typeface="+mj-lt"/>
              <a:buAutoNum type="arabicPeriod"/>
            </a:pPr>
            <a:r>
              <a:rPr lang="en-CA" sz="1800" dirty="0" smtClean="0">
                <a:solidFill>
                  <a:schemeClr val="tx1"/>
                </a:solidFill>
                <a:latin typeface="Times New Roman" pitchFamily="18" charset="0"/>
                <a:cs typeface="Times New Roman" pitchFamily="18" charset="0"/>
              </a:rPr>
              <a:t> A</a:t>
            </a:r>
            <a:r>
              <a:rPr lang="en-CA" sz="1800" dirty="0" smtClean="0">
                <a:solidFill>
                  <a:schemeClr val="tx1"/>
                </a:solidFill>
                <a:latin typeface="Times New Roman" pitchFamily="18" charset="0"/>
                <a:cs typeface="Times New Roman" pitchFamily="18" charset="0"/>
              </a:rPr>
              <a:t> concise presentation of the architecture</a:t>
            </a:r>
          </a:p>
          <a:p>
            <a:pPr marL="800100" lvl="1" indent="-342900" algn="l">
              <a:buFont typeface="+mj-lt"/>
              <a:buAutoNum type="arabicPeriod"/>
            </a:pPr>
            <a:r>
              <a:rPr lang="en-CA" sz="1800" dirty="0" smtClean="0">
                <a:solidFill>
                  <a:schemeClr val="tx1"/>
                </a:solidFill>
                <a:latin typeface="Times New Roman" pitchFamily="18" charset="0"/>
                <a:cs typeface="Times New Roman" pitchFamily="18" charset="0"/>
              </a:rPr>
              <a:t> A</a:t>
            </a:r>
            <a:r>
              <a:rPr lang="en-CA" sz="1800" dirty="0" smtClean="0">
                <a:solidFill>
                  <a:schemeClr val="tx1"/>
                </a:solidFill>
                <a:latin typeface="Times New Roman" pitchFamily="18" charset="0"/>
                <a:cs typeface="Times New Roman" pitchFamily="18" charset="0"/>
              </a:rPr>
              <a:t>rticulation of the business goals</a:t>
            </a:r>
          </a:p>
          <a:p>
            <a:pPr marL="800100" lvl="1" indent="-342900" algn="l">
              <a:buFont typeface="+mj-lt"/>
              <a:buAutoNum type="arabicPeriod"/>
            </a:pPr>
            <a:r>
              <a:rPr lang="en-CA" sz="1800" dirty="0" smtClean="0">
                <a:solidFill>
                  <a:schemeClr val="tx1"/>
                </a:solidFill>
                <a:latin typeface="Times New Roman" pitchFamily="18" charset="0"/>
                <a:cs typeface="Times New Roman" pitchFamily="18" charset="0"/>
              </a:rPr>
              <a:t> </a:t>
            </a:r>
            <a:r>
              <a:rPr lang="en-CA" sz="1800" dirty="0" smtClean="0">
                <a:solidFill>
                  <a:schemeClr val="tx1"/>
                </a:solidFill>
                <a:latin typeface="Times New Roman" pitchFamily="18" charset="0"/>
                <a:cs typeface="Times New Roman" pitchFamily="18" charset="0"/>
              </a:rPr>
              <a:t>Prioritized quality attribute requirements expressed as quality attribute scenarios</a:t>
            </a:r>
          </a:p>
          <a:p>
            <a:pPr marL="800100" lvl="1" indent="-342900" algn="l">
              <a:buFont typeface="+mj-lt"/>
              <a:buAutoNum type="arabicPeriod"/>
            </a:pPr>
            <a:r>
              <a:rPr lang="en-CA" sz="1800" dirty="0" smtClean="0">
                <a:solidFill>
                  <a:schemeClr val="tx1"/>
                </a:solidFill>
                <a:latin typeface="Times New Roman" pitchFamily="18" charset="0"/>
                <a:cs typeface="Times New Roman" pitchFamily="18" charset="0"/>
              </a:rPr>
              <a:t> </a:t>
            </a:r>
            <a:r>
              <a:rPr lang="en-CA" sz="1800" dirty="0" smtClean="0">
                <a:solidFill>
                  <a:schemeClr val="tx1"/>
                </a:solidFill>
                <a:latin typeface="Times New Roman" pitchFamily="18" charset="0"/>
                <a:cs typeface="Times New Roman" pitchFamily="18" charset="0"/>
              </a:rPr>
              <a:t>A set of risks and </a:t>
            </a:r>
            <a:r>
              <a:rPr lang="en-CA" sz="1800" dirty="0" err="1" smtClean="0">
                <a:solidFill>
                  <a:schemeClr val="tx1"/>
                </a:solidFill>
                <a:latin typeface="Times New Roman" pitchFamily="18" charset="0"/>
                <a:cs typeface="Times New Roman" pitchFamily="18" charset="0"/>
              </a:rPr>
              <a:t>nonrisks</a:t>
            </a:r>
            <a:endParaRPr lang="en-CA" sz="1800" dirty="0" smtClean="0">
              <a:solidFill>
                <a:schemeClr val="tx1"/>
              </a:solidFill>
              <a:latin typeface="Times New Roman" pitchFamily="18" charset="0"/>
              <a:cs typeface="Times New Roman" pitchFamily="18" charset="0"/>
            </a:endParaRPr>
          </a:p>
          <a:p>
            <a:pPr lvl="2" algn="l">
              <a:buFont typeface="Arial" pitchFamily="34" charset="0"/>
              <a:buChar char="•"/>
            </a:pPr>
            <a:r>
              <a:rPr lang="en-CA" sz="1800" dirty="0" smtClean="0">
                <a:solidFill>
                  <a:schemeClr val="tx1"/>
                </a:solidFill>
                <a:latin typeface="Times New Roman" pitchFamily="18" charset="0"/>
                <a:cs typeface="Times New Roman" pitchFamily="18" charset="0"/>
              </a:rPr>
              <a:t> R</a:t>
            </a:r>
            <a:r>
              <a:rPr lang="en-CA" sz="1800" dirty="0" smtClean="0">
                <a:solidFill>
                  <a:schemeClr val="tx1"/>
                </a:solidFill>
                <a:latin typeface="Times New Roman" pitchFamily="18" charset="0"/>
                <a:cs typeface="Times New Roman" pitchFamily="18" charset="0"/>
              </a:rPr>
              <a:t>isk: an architectural decision that may lead to undesirable consequences in light of stated quality attribute requirements. </a:t>
            </a:r>
          </a:p>
          <a:p>
            <a:pPr marL="800100" lvl="1" indent="-342900" algn="l">
              <a:buFont typeface="+mj-lt"/>
              <a:buAutoNum type="arabicPeriod"/>
            </a:pPr>
            <a:r>
              <a:rPr lang="en-CA" sz="1800" dirty="0" smtClean="0">
                <a:solidFill>
                  <a:schemeClr val="tx1"/>
                </a:solidFill>
                <a:latin typeface="Times New Roman" pitchFamily="18" charset="0"/>
                <a:cs typeface="Times New Roman" pitchFamily="18" charset="0"/>
              </a:rPr>
              <a:t> </a:t>
            </a:r>
            <a:r>
              <a:rPr lang="en-CA" sz="1800" dirty="0" smtClean="0">
                <a:solidFill>
                  <a:schemeClr val="tx1"/>
                </a:solidFill>
                <a:latin typeface="Times New Roman" pitchFamily="18" charset="0"/>
                <a:cs typeface="Times New Roman" pitchFamily="18" charset="0"/>
              </a:rPr>
              <a:t>A set of risk themes</a:t>
            </a:r>
          </a:p>
          <a:p>
            <a:pPr lvl="2" algn="l">
              <a:buFont typeface="Arial" pitchFamily="34" charset="0"/>
              <a:buChar char="•"/>
            </a:pPr>
            <a:r>
              <a:rPr lang="en-CA" sz="1800" dirty="0" smtClean="0">
                <a:solidFill>
                  <a:schemeClr val="tx1"/>
                </a:solidFill>
                <a:latin typeface="Times New Roman" pitchFamily="18" charset="0"/>
                <a:cs typeface="Times New Roman" pitchFamily="18" charset="0"/>
              </a:rPr>
              <a:t> </a:t>
            </a:r>
            <a:r>
              <a:rPr lang="en-CA" sz="1800" dirty="0" smtClean="0">
                <a:solidFill>
                  <a:schemeClr val="tx1"/>
                </a:solidFill>
                <a:latin typeface="Times New Roman" pitchFamily="18" charset="0"/>
                <a:cs typeface="Times New Roman" pitchFamily="18" charset="0"/>
              </a:rPr>
              <a:t>Risk themes: overarching themes that identify systemic weakness in the architecture or even the architecture process and team. If left untreated, these risk themes will threaten the project’s business goals.</a:t>
            </a:r>
            <a:endParaRPr lang="en-CA" sz="1800" dirty="0" smtClean="0">
              <a:solidFill>
                <a:schemeClr val="tx1"/>
              </a:solidFill>
              <a:latin typeface="Times New Roman" pitchFamily="18" charset="0"/>
              <a:cs typeface="Times New Roman" pitchFamily="18" charset="0"/>
            </a:endParaRPr>
          </a:p>
          <a:p>
            <a:pPr marL="800100" lvl="1" indent="-342900" algn="l">
              <a:buFont typeface="+mj-lt"/>
              <a:buAutoNum type="arabicPeriod"/>
            </a:pPr>
            <a:r>
              <a:rPr lang="en-CA" sz="1800" dirty="0" smtClean="0">
                <a:solidFill>
                  <a:schemeClr val="tx1"/>
                </a:solidFill>
                <a:latin typeface="Times New Roman" pitchFamily="18" charset="0"/>
                <a:cs typeface="Times New Roman" pitchFamily="18" charset="0"/>
              </a:rPr>
              <a:t> </a:t>
            </a:r>
            <a:r>
              <a:rPr lang="en-CA" sz="1800" dirty="0" smtClean="0">
                <a:solidFill>
                  <a:schemeClr val="tx1"/>
                </a:solidFill>
                <a:latin typeface="Times New Roman" pitchFamily="18" charset="0"/>
                <a:cs typeface="Times New Roman" pitchFamily="18" charset="0"/>
              </a:rPr>
              <a:t>Mapping of architectural decisions to quality attributes</a:t>
            </a:r>
          </a:p>
          <a:p>
            <a:pPr marL="800100" lvl="1" indent="-342900" algn="l">
              <a:buFont typeface="+mj-lt"/>
              <a:buAutoNum type="arabicPeriod"/>
            </a:pPr>
            <a:r>
              <a:rPr lang="en-CA" sz="1800" dirty="0" smtClean="0">
                <a:solidFill>
                  <a:schemeClr val="tx1"/>
                </a:solidFill>
                <a:latin typeface="Times New Roman" pitchFamily="18" charset="0"/>
                <a:cs typeface="Times New Roman" pitchFamily="18" charset="0"/>
              </a:rPr>
              <a:t> </a:t>
            </a:r>
            <a:r>
              <a:rPr lang="en-CA" sz="1800" dirty="0" smtClean="0">
                <a:solidFill>
                  <a:schemeClr val="tx1"/>
                </a:solidFill>
                <a:latin typeface="Times New Roman" pitchFamily="18" charset="0"/>
                <a:cs typeface="Times New Roman" pitchFamily="18" charset="0"/>
              </a:rPr>
              <a:t>A set of identified sensitivity and </a:t>
            </a:r>
            <a:r>
              <a:rPr lang="en-CA" sz="1800" dirty="0" err="1" smtClean="0">
                <a:solidFill>
                  <a:schemeClr val="tx1"/>
                </a:solidFill>
                <a:latin typeface="Times New Roman" pitchFamily="18" charset="0"/>
                <a:cs typeface="Times New Roman" pitchFamily="18" charset="0"/>
              </a:rPr>
              <a:t>tradeoff</a:t>
            </a:r>
            <a:r>
              <a:rPr lang="en-CA" sz="1800" dirty="0" smtClean="0">
                <a:solidFill>
                  <a:schemeClr val="tx1"/>
                </a:solidFill>
                <a:latin typeface="Times New Roman" pitchFamily="18" charset="0"/>
                <a:cs typeface="Times New Roman" pitchFamily="18" charset="0"/>
              </a:rPr>
              <a:t>  points</a:t>
            </a:r>
          </a:p>
          <a:p>
            <a:pPr marL="1257300" lvl="2" indent="-342900" algn="l">
              <a:buFont typeface="Arial" pitchFamily="34" charset="0"/>
              <a:buChar char="•"/>
            </a:pPr>
            <a:r>
              <a:rPr lang="en-CA" sz="1800" dirty="0" smtClean="0">
                <a:solidFill>
                  <a:schemeClr val="tx1"/>
                </a:solidFill>
                <a:latin typeface="Times New Roman" pitchFamily="18" charset="0"/>
                <a:cs typeface="Times New Roman" pitchFamily="18" charset="0"/>
              </a:rPr>
              <a:t>Sensitivity point: decision made for this point in the architecture design will affect satisfaction </a:t>
            </a:r>
            <a:r>
              <a:rPr lang="en-CA" sz="1800" dirty="0" smtClean="0">
                <a:solidFill>
                  <a:schemeClr val="tx1"/>
                </a:solidFill>
                <a:latin typeface="Times New Roman" pitchFamily="18" charset="0"/>
                <a:cs typeface="Times New Roman" pitchFamily="18" charset="0"/>
              </a:rPr>
              <a:t>of </a:t>
            </a:r>
            <a:r>
              <a:rPr lang="en-CA" sz="1800" dirty="0" smtClean="0">
                <a:solidFill>
                  <a:schemeClr val="tx1"/>
                </a:solidFill>
                <a:latin typeface="Times New Roman" pitchFamily="18" charset="0"/>
                <a:cs typeface="Times New Roman" pitchFamily="18" charset="0"/>
              </a:rPr>
              <a:t>certain quality attribute(s).</a:t>
            </a:r>
          </a:p>
          <a:p>
            <a:pPr marL="1257300" lvl="2" indent="-342900" algn="l">
              <a:buFont typeface="Arial" pitchFamily="34" charset="0"/>
              <a:buChar char="•"/>
            </a:pPr>
            <a:r>
              <a:rPr lang="en-CA" sz="1800" dirty="0" err="1" smtClean="0">
                <a:solidFill>
                  <a:schemeClr val="tx1"/>
                </a:solidFill>
                <a:latin typeface="Times New Roman" pitchFamily="18" charset="0"/>
                <a:cs typeface="Times New Roman" pitchFamily="18" charset="0"/>
              </a:rPr>
              <a:t>T</a:t>
            </a:r>
            <a:r>
              <a:rPr lang="en-CA" sz="1800" dirty="0" err="1" smtClean="0">
                <a:solidFill>
                  <a:schemeClr val="tx1"/>
                </a:solidFill>
                <a:latin typeface="Times New Roman" pitchFamily="18" charset="0"/>
                <a:cs typeface="Times New Roman" pitchFamily="18" charset="0"/>
              </a:rPr>
              <a:t>radeoff</a:t>
            </a:r>
            <a:r>
              <a:rPr lang="en-CA" sz="1800" dirty="0" smtClean="0">
                <a:solidFill>
                  <a:schemeClr val="tx1"/>
                </a:solidFill>
                <a:latin typeface="Times New Roman" pitchFamily="18" charset="0"/>
                <a:cs typeface="Times New Roman" pitchFamily="18" charset="0"/>
              </a:rPr>
              <a:t> point: </a:t>
            </a:r>
            <a:r>
              <a:rPr lang="en-CA" sz="1800" dirty="0" err="1" smtClean="0">
                <a:solidFill>
                  <a:schemeClr val="tx1"/>
                </a:solidFill>
                <a:latin typeface="Times New Roman" pitchFamily="18" charset="0"/>
                <a:cs typeface="Times New Roman" pitchFamily="18" charset="0"/>
              </a:rPr>
              <a:t>tradeoff</a:t>
            </a:r>
            <a:r>
              <a:rPr lang="en-CA" sz="1800" dirty="0" smtClean="0">
                <a:solidFill>
                  <a:schemeClr val="tx1"/>
                </a:solidFill>
                <a:latin typeface="Times New Roman" pitchFamily="18" charset="0"/>
                <a:cs typeface="Times New Roman" pitchFamily="18" charset="0"/>
              </a:rPr>
              <a:t> is needed when making decision to satisfy two or more quality attributes at this point in the architecture design.</a:t>
            </a:r>
            <a:endParaRPr lang="en-CA" sz="1800" dirty="0" smtClean="0">
              <a:solidFill>
                <a:schemeClr val="tx1"/>
              </a:solidFill>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457200"/>
          </a:xfrm>
        </p:spPr>
        <p:txBody>
          <a:bodyPr>
            <a:normAutofit/>
          </a:bodyPr>
          <a:lstStyle/>
          <a:p>
            <a:r>
              <a:rPr lang="en-CA" sz="2400" b="1" dirty="0" smtClean="0">
                <a:latin typeface="Times New Roman" pitchFamily="18" charset="0"/>
                <a:cs typeface="Times New Roman" pitchFamily="18" charset="0"/>
              </a:rPr>
              <a:t>Architecture Evaluation</a:t>
            </a:r>
            <a:endParaRPr lang="en-US" sz="2400" b="1" dirty="0">
              <a:latin typeface="Times New Roman" pitchFamily="18" charset="0"/>
              <a:cs typeface="Times New Roman" pitchFamily="18" charset="0"/>
            </a:endParaRPr>
          </a:p>
        </p:txBody>
      </p:sp>
      <p:sp>
        <p:nvSpPr>
          <p:cNvPr id="3" name="Subtitle 2"/>
          <p:cNvSpPr>
            <a:spLocks noGrp="1"/>
          </p:cNvSpPr>
          <p:nvPr>
            <p:ph type="subTitle" idx="1"/>
          </p:nvPr>
        </p:nvSpPr>
        <p:spPr>
          <a:xfrm>
            <a:off x="0" y="457200"/>
            <a:ext cx="9144000" cy="6400800"/>
          </a:xfrm>
        </p:spPr>
        <p:txBody>
          <a:bodyPr>
            <a:normAutofit/>
          </a:bodyPr>
          <a:lstStyle/>
          <a:p>
            <a:pPr algn="l"/>
            <a:r>
              <a:rPr lang="en-CA" sz="1800" dirty="0" smtClean="0">
                <a:solidFill>
                  <a:schemeClr val="tx1"/>
                </a:solidFill>
                <a:latin typeface="Times New Roman" pitchFamily="18" charset="0"/>
                <a:cs typeface="Times New Roman" pitchFamily="18" charset="0"/>
              </a:rPr>
              <a:t>The </a:t>
            </a:r>
            <a:r>
              <a:rPr lang="en-CA" sz="1800" dirty="0" smtClean="0">
                <a:solidFill>
                  <a:schemeClr val="tx1"/>
                </a:solidFill>
                <a:latin typeface="Times New Roman" pitchFamily="18" charset="0"/>
                <a:cs typeface="Times New Roman" pitchFamily="18" charset="0"/>
              </a:rPr>
              <a:t>Architecture </a:t>
            </a:r>
            <a:r>
              <a:rPr lang="en-CA" sz="1800" dirty="0" err="1" smtClean="0">
                <a:solidFill>
                  <a:schemeClr val="tx1"/>
                </a:solidFill>
                <a:latin typeface="Times New Roman" pitchFamily="18" charset="0"/>
                <a:cs typeface="Times New Roman" pitchFamily="18" charset="0"/>
              </a:rPr>
              <a:t>Tradeoff</a:t>
            </a:r>
            <a:r>
              <a:rPr lang="en-CA" sz="1800" dirty="0" smtClean="0">
                <a:solidFill>
                  <a:schemeClr val="tx1"/>
                </a:solidFill>
                <a:latin typeface="Times New Roman" pitchFamily="18" charset="0"/>
                <a:cs typeface="Times New Roman" pitchFamily="18" charset="0"/>
              </a:rPr>
              <a:t> Analysis Method (ATAM</a:t>
            </a:r>
            <a:r>
              <a:rPr lang="en-CA" sz="1800" dirty="0" smtClean="0">
                <a:solidFill>
                  <a:schemeClr val="tx1"/>
                </a:solidFill>
                <a:latin typeface="Times New Roman" pitchFamily="18" charset="0"/>
                <a:cs typeface="Times New Roman" pitchFamily="18" charset="0"/>
              </a:rPr>
              <a:t>)</a:t>
            </a:r>
            <a:r>
              <a:rPr lang="en-CA" sz="1800" dirty="0" smtClean="0">
                <a:solidFill>
                  <a:schemeClr val="tx1"/>
                </a:solidFill>
                <a:latin typeface="Times New Roman" pitchFamily="18" charset="0"/>
                <a:cs typeface="Times New Roman" pitchFamily="18" charset="0"/>
              </a:rPr>
              <a:t> </a:t>
            </a:r>
            <a:endParaRPr lang="en-CA" sz="1800" dirty="0" smtClean="0">
              <a:solidFill>
                <a:schemeClr val="tx1"/>
              </a:solidFill>
              <a:latin typeface="Times New Roman" pitchFamily="18" charset="0"/>
              <a:cs typeface="Times New Roman" pitchFamily="18" charset="0"/>
            </a:endParaRPr>
          </a:p>
          <a:p>
            <a:pPr algn="l">
              <a:buFont typeface="Arial" pitchFamily="34" charset="0"/>
              <a:buChar char="•"/>
            </a:pPr>
            <a:r>
              <a:rPr lang="en-CA" sz="1800" dirty="0" smtClean="0">
                <a:solidFill>
                  <a:schemeClr val="tx1"/>
                </a:solidFill>
                <a:latin typeface="Times New Roman" pitchFamily="18" charset="0"/>
                <a:cs typeface="Times New Roman" pitchFamily="18" charset="0"/>
              </a:rPr>
              <a:t> Phases </a:t>
            </a:r>
            <a:r>
              <a:rPr lang="en-CA" sz="1800" dirty="0" smtClean="0">
                <a:solidFill>
                  <a:schemeClr val="tx1"/>
                </a:solidFill>
                <a:latin typeface="Times New Roman" pitchFamily="18" charset="0"/>
                <a:cs typeface="Times New Roman" pitchFamily="18" charset="0"/>
              </a:rPr>
              <a:t>of the ATAM</a:t>
            </a:r>
          </a:p>
          <a:p>
            <a:pPr lvl="1" algn="l"/>
            <a:endParaRPr lang="en-US" sz="1800" dirty="0">
              <a:solidFill>
                <a:schemeClr val="tx1"/>
              </a:solidFill>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cstate="print"/>
          <a:srcRect/>
          <a:stretch>
            <a:fillRect/>
          </a:stretch>
        </p:blipFill>
        <p:spPr bwMode="auto">
          <a:xfrm>
            <a:off x="98990" y="1524000"/>
            <a:ext cx="9045010" cy="41148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457200"/>
          </a:xfrm>
        </p:spPr>
        <p:txBody>
          <a:bodyPr>
            <a:normAutofit/>
          </a:bodyPr>
          <a:lstStyle/>
          <a:p>
            <a:r>
              <a:rPr lang="en-CA" sz="2400" b="1" dirty="0" smtClean="0">
                <a:latin typeface="Times New Roman" pitchFamily="18" charset="0"/>
                <a:cs typeface="Times New Roman" pitchFamily="18" charset="0"/>
              </a:rPr>
              <a:t>Architecture Evaluation</a:t>
            </a:r>
            <a:endParaRPr lang="en-US" sz="2400" b="1" dirty="0">
              <a:latin typeface="Times New Roman" pitchFamily="18" charset="0"/>
              <a:cs typeface="Times New Roman" pitchFamily="18" charset="0"/>
            </a:endParaRPr>
          </a:p>
        </p:txBody>
      </p:sp>
      <p:sp>
        <p:nvSpPr>
          <p:cNvPr id="3" name="Subtitle 2"/>
          <p:cNvSpPr>
            <a:spLocks noGrp="1"/>
          </p:cNvSpPr>
          <p:nvPr>
            <p:ph type="subTitle" idx="1"/>
          </p:nvPr>
        </p:nvSpPr>
        <p:spPr>
          <a:xfrm>
            <a:off x="0" y="457200"/>
            <a:ext cx="9144000" cy="6400800"/>
          </a:xfrm>
        </p:spPr>
        <p:txBody>
          <a:bodyPr>
            <a:normAutofit lnSpcReduction="10000"/>
          </a:bodyPr>
          <a:lstStyle/>
          <a:p>
            <a:pPr algn="l"/>
            <a:r>
              <a:rPr lang="en-CA" sz="1800" dirty="0" smtClean="0">
                <a:solidFill>
                  <a:schemeClr val="tx1"/>
                </a:solidFill>
                <a:latin typeface="Times New Roman" pitchFamily="18" charset="0"/>
                <a:cs typeface="Times New Roman" pitchFamily="18" charset="0"/>
              </a:rPr>
              <a:t>The </a:t>
            </a:r>
            <a:r>
              <a:rPr lang="en-CA" sz="1800" dirty="0" smtClean="0">
                <a:solidFill>
                  <a:schemeClr val="tx1"/>
                </a:solidFill>
                <a:latin typeface="Times New Roman" pitchFamily="18" charset="0"/>
                <a:cs typeface="Times New Roman" pitchFamily="18" charset="0"/>
              </a:rPr>
              <a:t>Architecture </a:t>
            </a:r>
            <a:r>
              <a:rPr lang="en-CA" sz="1800" dirty="0" err="1" smtClean="0">
                <a:solidFill>
                  <a:schemeClr val="tx1"/>
                </a:solidFill>
                <a:latin typeface="Times New Roman" pitchFamily="18" charset="0"/>
                <a:cs typeface="Times New Roman" pitchFamily="18" charset="0"/>
              </a:rPr>
              <a:t>Tradeoff</a:t>
            </a:r>
            <a:r>
              <a:rPr lang="en-CA" sz="1800" dirty="0" smtClean="0">
                <a:solidFill>
                  <a:schemeClr val="tx1"/>
                </a:solidFill>
                <a:latin typeface="Times New Roman" pitchFamily="18" charset="0"/>
                <a:cs typeface="Times New Roman" pitchFamily="18" charset="0"/>
              </a:rPr>
              <a:t> Analysis Method (ATAM</a:t>
            </a:r>
            <a:r>
              <a:rPr lang="en-CA" sz="1800" dirty="0" smtClean="0">
                <a:solidFill>
                  <a:schemeClr val="tx1"/>
                </a:solidFill>
                <a:latin typeface="Times New Roman" pitchFamily="18" charset="0"/>
                <a:cs typeface="Times New Roman" pitchFamily="18" charset="0"/>
              </a:rPr>
              <a:t>)</a:t>
            </a:r>
            <a:endParaRPr lang="en-CA" sz="1800" dirty="0" smtClean="0">
              <a:solidFill>
                <a:schemeClr val="tx1"/>
              </a:solidFill>
              <a:latin typeface="Times New Roman" pitchFamily="18" charset="0"/>
              <a:cs typeface="Times New Roman" pitchFamily="18" charset="0"/>
            </a:endParaRPr>
          </a:p>
          <a:p>
            <a:pPr algn="l">
              <a:buFont typeface="Arial" pitchFamily="34" charset="0"/>
              <a:buChar char="•"/>
            </a:pPr>
            <a:r>
              <a:rPr lang="en-CA" sz="2200" dirty="0">
                <a:solidFill>
                  <a:schemeClr val="tx1"/>
                </a:solidFill>
                <a:latin typeface="Times New Roman" pitchFamily="18" charset="0"/>
                <a:cs typeface="Times New Roman" pitchFamily="18" charset="0"/>
              </a:rPr>
              <a:t> </a:t>
            </a:r>
            <a:r>
              <a:rPr lang="en-CA" sz="1800" dirty="0" smtClean="0">
                <a:solidFill>
                  <a:schemeClr val="tx1"/>
                </a:solidFill>
                <a:latin typeface="Times New Roman" pitchFamily="18" charset="0"/>
                <a:cs typeface="Times New Roman" pitchFamily="18" charset="0"/>
              </a:rPr>
              <a:t>Steps of the evaluation phases</a:t>
            </a:r>
          </a:p>
          <a:p>
            <a:pPr lvl="1" algn="l">
              <a:buFont typeface="Arial" pitchFamily="34" charset="0"/>
              <a:buChar char="•"/>
            </a:pPr>
            <a:r>
              <a:rPr lang="en-CA" sz="1800" dirty="0">
                <a:solidFill>
                  <a:schemeClr val="tx1"/>
                </a:solidFill>
                <a:latin typeface="Times New Roman" pitchFamily="18" charset="0"/>
                <a:cs typeface="Times New Roman" pitchFamily="18" charset="0"/>
              </a:rPr>
              <a:t> </a:t>
            </a:r>
            <a:r>
              <a:rPr lang="en-CA" sz="1800" dirty="0" smtClean="0">
                <a:solidFill>
                  <a:schemeClr val="tx1"/>
                </a:solidFill>
                <a:latin typeface="Times New Roman" pitchFamily="18" charset="0"/>
                <a:cs typeface="Times New Roman" pitchFamily="18" charset="0"/>
              </a:rPr>
              <a:t>Step 1: Present the ATAM</a:t>
            </a:r>
          </a:p>
          <a:p>
            <a:pPr lvl="1" algn="l">
              <a:buFont typeface="Arial" pitchFamily="34" charset="0"/>
              <a:buChar char="•"/>
            </a:pPr>
            <a:r>
              <a:rPr lang="en-CA" sz="1800" dirty="0">
                <a:solidFill>
                  <a:schemeClr val="tx1"/>
                </a:solidFill>
                <a:latin typeface="Times New Roman" pitchFamily="18" charset="0"/>
                <a:cs typeface="Times New Roman" pitchFamily="18" charset="0"/>
              </a:rPr>
              <a:t> </a:t>
            </a:r>
            <a:r>
              <a:rPr lang="en-CA" sz="1800" dirty="0" smtClean="0">
                <a:solidFill>
                  <a:schemeClr val="tx1"/>
                </a:solidFill>
                <a:latin typeface="Times New Roman" pitchFamily="18" charset="0"/>
                <a:cs typeface="Times New Roman" pitchFamily="18" charset="0"/>
              </a:rPr>
              <a:t>Step 2: Present the business </a:t>
            </a:r>
            <a:r>
              <a:rPr lang="en-CA" sz="1800" dirty="0" smtClean="0">
                <a:solidFill>
                  <a:schemeClr val="tx1"/>
                </a:solidFill>
                <a:latin typeface="Times New Roman" pitchFamily="18" charset="0"/>
                <a:cs typeface="Times New Roman" pitchFamily="18" charset="0"/>
              </a:rPr>
              <a:t>drivers</a:t>
            </a:r>
          </a:p>
          <a:p>
            <a:pPr lvl="2" algn="l">
              <a:buFont typeface="Arial" pitchFamily="34" charset="0"/>
              <a:buChar char="•"/>
            </a:pPr>
            <a:r>
              <a:rPr lang="en-CA" sz="1800" dirty="0" smtClean="0">
                <a:solidFill>
                  <a:schemeClr val="tx1"/>
                </a:solidFill>
                <a:latin typeface="Times New Roman" pitchFamily="18" charset="0"/>
                <a:cs typeface="Times New Roman" pitchFamily="18" charset="0"/>
              </a:rPr>
              <a:t> </a:t>
            </a:r>
            <a:r>
              <a:rPr lang="en-CA" sz="1800" dirty="0" smtClean="0">
                <a:solidFill>
                  <a:schemeClr val="tx1"/>
                </a:solidFill>
                <a:latin typeface="Times New Roman" pitchFamily="18" charset="0"/>
                <a:cs typeface="Times New Roman" pitchFamily="18" charset="0"/>
              </a:rPr>
              <a:t>The system’s most important functions</a:t>
            </a:r>
          </a:p>
          <a:p>
            <a:pPr lvl="2" algn="l">
              <a:buFont typeface="Arial" pitchFamily="34" charset="0"/>
              <a:buChar char="•"/>
            </a:pPr>
            <a:r>
              <a:rPr lang="en-CA" sz="1800" dirty="0" smtClean="0">
                <a:solidFill>
                  <a:schemeClr val="tx1"/>
                </a:solidFill>
                <a:latin typeface="Times New Roman" pitchFamily="18" charset="0"/>
                <a:cs typeface="Times New Roman" pitchFamily="18" charset="0"/>
              </a:rPr>
              <a:t> </a:t>
            </a:r>
            <a:r>
              <a:rPr lang="en-CA" sz="1800" dirty="0" smtClean="0">
                <a:solidFill>
                  <a:schemeClr val="tx1"/>
                </a:solidFill>
                <a:latin typeface="Times New Roman" pitchFamily="18" charset="0"/>
                <a:cs typeface="Times New Roman" pitchFamily="18" charset="0"/>
              </a:rPr>
              <a:t>Any relevant technical, managerial, economic, or political constraints</a:t>
            </a:r>
          </a:p>
          <a:p>
            <a:pPr lvl="2" algn="l">
              <a:buFont typeface="Arial" pitchFamily="34" charset="0"/>
              <a:buChar char="•"/>
            </a:pPr>
            <a:r>
              <a:rPr lang="en-CA" sz="1800" dirty="0" smtClean="0">
                <a:solidFill>
                  <a:schemeClr val="tx1"/>
                </a:solidFill>
                <a:latin typeface="Times New Roman" pitchFamily="18" charset="0"/>
                <a:cs typeface="Times New Roman" pitchFamily="18" charset="0"/>
              </a:rPr>
              <a:t> </a:t>
            </a:r>
            <a:r>
              <a:rPr lang="en-CA" sz="1800" dirty="0" smtClean="0">
                <a:solidFill>
                  <a:schemeClr val="tx1"/>
                </a:solidFill>
                <a:latin typeface="Times New Roman" pitchFamily="18" charset="0"/>
                <a:cs typeface="Times New Roman" pitchFamily="18" charset="0"/>
              </a:rPr>
              <a:t>The business goals and context as they relate to the project</a:t>
            </a:r>
          </a:p>
          <a:p>
            <a:pPr lvl="2" algn="l">
              <a:buFont typeface="Arial" pitchFamily="34" charset="0"/>
              <a:buChar char="•"/>
            </a:pPr>
            <a:r>
              <a:rPr lang="en-CA" sz="1800" dirty="0" smtClean="0">
                <a:solidFill>
                  <a:schemeClr val="tx1"/>
                </a:solidFill>
                <a:latin typeface="Times New Roman" pitchFamily="18" charset="0"/>
                <a:cs typeface="Times New Roman" pitchFamily="18" charset="0"/>
              </a:rPr>
              <a:t> </a:t>
            </a:r>
            <a:r>
              <a:rPr lang="en-CA" sz="1800" dirty="0" smtClean="0">
                <a:solidFill>
                  <a:schemeClr val="tx1"/>
                </a:solidFill>
                <a:latin typeface="Times New Roman" pitchFamily="18" charset="0"/>
                <a:cs typeface="Times New Roman" pitchFamily="18" charset="0"/>
              </a:rPr>
              <a:t>the major stakeholders</a:t>
            </a:r>
          </a:p>
          <a:p>
            <a:pPr lvl="2" algn="l">
              <a:buFont typeface="Arial" pitchFamily="34" charset="0"/>
              <a:buChar char="•"/>
            </a:pPr>
            <a:r>
              <a:rPr lang="en-CA" sz="1800" dirty="0" smtClean="0">
                <a:solidFill>
                  <a:schemeClr val="tx1"/>
                </a:solidFill>
                <a:latin typeface="Times New Roman" pitchFamily="18" charset="0"/>
                <a:cs typeface="Times New Roman" pitchFamily="18" charset="0"/>
              </a:rPr>
              <a:t> </a:t>
            </a:r>
            <a:r>
              <a:rPr lang="en-CA" sz="1800" dirty="0" smtClean="0">
                <a:solidFill>
                  <a:schemeClr val="tx1"/>
                </a:solidFill>
                <a:latin typeface="Times New Roman" pitchFamily="18" charset="0"/>
                <a:cs typeface="Times New Roman" pitchFamily="18" charset="0"/>
              </a:rPr>
              <a:t>The architectural drivers or ASRs.</a:t>
            </a:r>
            <a:endParaRPr lang="en-CA" sz="1800" dirty="0" smtClean="0">
              <a:solidFill>
                <a:schemeClr val="tx1"/>
              </a:solidFill>
              <a:latin typeface="Times New Roman" pitchFamily="18" charset="0"/>
              <a:cs typeface="Times New Roman" pitchFamily="18" charset="0"/>
            </a:endParaRPr>
          </a:p>
          <a:p>
            <a:pPr lvl="1" algn="l">
              <a:buFont typeface="Arial" pitchFamily="34" charset="0"/>
              <a:buChar char="•"/>
            </a:pPr>
            <a:r>
              <a:rPr lang="en-CA" sz="1800" dirty="0">
                <a:solidFill>
                  <a:schemeClr val="tx1"/>
                </a:solidFill>
                <a:latin typeface="Times New Roman" pitchFamily="18" charset="0"/>
                <a:cs typeface="Times New Roman" pitchFamily="18" charset="0"/>
              </a:rPr>
              <a:t> </a:t>
            </a:r>
            <a:r>
              <a:rPr lang="en-CA" sz="1800" dirty="0" smtClean="0">
                <a:solidFill>
                  <a:schemeClr val="tx1"/>
                </a:solidFill>
                <a:latin typeface="Times New Roman" pitchFamily="18" charset="0"/>
                <a:cs typeface="Times New Roman" pitchFamily="18" charset="0"/>
              </a:rPr>
              <a:t>Step 3: Present the </a:t>
            </a:r>
            <a:r>
              <a:rPr lang="en-CA" sz="1800" dirty="0" smtClean="0">
                <a:solidFill>
                  <a:schemeClr val="tx1"/>
                </a:solidFill>
                <a:latin typeface="Times New Roman" pitchFamily="18" charset="0"/>
                <a:cs typeface="Times New Roman" pitchFamily="18" charset="0"/>
              </a:rPr>
              <a:t>architecture</a:t>
            </a:r>
          </a:p>
          <a:p>
            <a:pPr lvl="2" algn="l">
              <a:buFont typeface="Arial" pitchFamily="34" charset="0"/>
              <a:buChar char="•"/>
            </a:pPr>
            <a:r>
              <a:rPr lang="en-CA" sz="1800" dirty="0" smtClean="0">
                <a:solidFill>
                  <a:schemeClr val="tx1"/>
                </a:solidFill>
                <a:latin typeface="Times New Roman" pitchFamily="18" charset="0"/>
                <a:cs typeface="Times New Roman" pitchFamily="18" charset="0"/>
              </a:rPr>
              <a:t> </a:t>
            </a:r>
            <a:r>
              <a:rPr lang="en-CA" sz="1800" dirty="0" smtClean="0">
                <a:solidFill>
                  <a:schemeClr val="tx1"/>
                </a:solidFill>
                <a:latin typeface="Times New Roman" pitchFamily="18" charset="0"/>
                <a:cs typeface="Times New Roman" pitchFamily="18" charset="0"/>
              </a:rPr>
              <a:t>Context diagram</a:t>
            </a:r>
          </a:p>
          <a:p>
            <a:pPr lvl="2" algn="l">
              <a:buFont typeface="Arial" pitchFamily="34" charset="0"/>
              <a:buChar char="•"/>
            </a:pPr>
            <a:r>
              <a:rPr lang="en-CA" sz="1800" dirty="0" smtClean="0">
                <a:solidFill>
                  <a:schemeClr val="tx1"/>
                </a:solidFill>
                <a:latin typeface="Times New Roman" pitchFamily="18" charset="0"/>
                <a:cs typeface="Times New Roman" pitchFamily="18" charset="0"/>
              </a:rPr>
              <a:t> </a:t>
            </a:r>
            <a:r>
              <a:rPr lang="en-CA" sz="1800" dirty="0" smtClean="0">
                <a:solidFill>
                  <a:schemeClr val="tx1"/>
                </a:solidFill>
                <a:latin typeface="Times New Roman" pitchFamily="18" charset="0"/>
                <a:cs typeface="Times New Roman" pitchFamily="18" charset="0"/>
              </a:rPr>
              <a:t>Module or layer view</a:t>
            </a:r>
          </a:p>
          <a:p>
            <a:pPr lvl="2" algn="l">
              <a:buFont typeface="Arial" pitchFamily="34" charset="0"/>
              <a:buChar char="•"/>
            </a:pPr>
            <a:r>
              <a:rPr lang="en-CA" sz="1800" dirty="0" smtClean="0">
                <a:solidFill>
                  <a:schemeClr val="tx1"/>
                </a:solidFill>
                <a:latin typeface="Times New Roman" pitchFamily="18" charset="0"/>
                <a:cs typeface="Times New Roman" pitchFamily="18" charset="0"/>
              </a:rPr>
              <a:t> </a:t>
            </a:r>
            <a:r>
              <a:rPr lang="en-CA" sz="1800" dirty="0" smtClean="0">
                <a:solidFill>
                  <a:schemeClr val="tx1"/>
                </a:solidFill>
                <a:latin typeface="Times New Roman" pitchFamily="18" charset="0"/>
                <a:cs typeface="Times New Roman" pitchFamily="18" charset="0"/>
              </a:rPr>
              <a:t>Component-and-connector view</a:t>
            </a:r>
          </a:p>
          <a:p>
            <a:pPr lvl="2" algn="l">
              <a:buFont typeface="Arial" pitchFamily="34" charset="0"/>
              <a:buChar char="•"/>
            </a:pPr>
            <a:r>
              <a:rPr lang="en-CA" sz="1800" dirty="0" smtClean="0">
                <a:solidFill>
                  <a:schemeClr val="tx1"/>
                </a:solidFill>
                <a:latin typeface="Times New Roman" pitchFamily="18" charset="0"/>
                <a:cs typeface="Times New Roman" pitchFamily="18" charset="0"/>
              </a:rPr>
              <a:t> </a:t>
            </a:r>
            <a:r>
              <a:rPr lang="en-CA" sz="1800" dirty="0" smtClean="0">
                <a:solidFill>
                  <a:schemeClr val="tx1"/>
                </a:solidFill>
                <a:latin typeface="Times New Roman" pitchFamily="18" charset="0"/>
                <a:cs typeface="Times New Roman" pitchFamily="18" charset="0"/>
              </a:rPr>
              <a:t>Deployment view</a:t>
            </a:r>
          </a:p>
          <a:p>
            <a:pPr lvl="2" algn="l">
              <a:buFont typeface="Arial" pitchFamily="34" charset="0"/>
              <a:buChar char="•"/>
            </a:pPr>
            <a:r>
              <a:rPr lang="en-CA" sz="1800" dirty="0" smtClean="0">
                <a:solidFill>
                  <a:schemeClr val="tx1"/>
                </a:solidFill>
                <a:latin typeface="Times New Roman" pitchFamily="18" charset="0"/>
                <a:cs typeface="Times New Roman" pitchFamily="18" charset="0"/>
              </a:rPr>
              <a:t> </a:t>
            </a:r>
            <a:r>
              <a:rPr lang="en-CA" sz="1800" dirty="0" smtClean="0">
                <a:solidFill>
                  <a:schemeClr val="tx1"/>
                </a:solidFill>
                <a:latin typeface="Times New Roman" pitchFamily="18" charset="0"/>
                <a:cs typeface="Times New Roman" pitchFamily="18" charset="0"/>
              </a:rPr>
              <a:t>Architectural patterns and tactics employed and associated quality attributes</a:t>
            </a:r>
          </a:p>
          <a:p>
            <a:pPr lvl="2" algn="l">
              <a:buFont typeface="Arial" pitchFamily="34" charset="0"/>
              <a:buChar char="•"/>
            </a:pPr>
            <a:r>
              <a:rPr lang="en-CA" sz="1800" dirty="0" smtClean="0">
                <a:solidFill>
                  <a:schemeClr val="tx1"/>
                </a:solidFill>
                <a:latin typeface="Times New Roman" pitchFamily="18" charset="0"/>
                <a:cs typeface="Times New Roman" pitchFamily="18" charset="0"/>
              </a:rPr>
              <a:t> </a:t>
            </a:r>
            <a:r>
              <a:rPr lang="en-CA" sz="1800" dirty="0" smtClean="0">
                <a:solidFill>
                  <a:schemeClr val="tx1"/>
                </a:solidFill>
                <a:latin typeface="Times New Roman" pitchFamily="18" charset="0"/>
                <a:cs typeface="Times New Roman" pitchFamily="18" charset="0"/>
              </a:rPr>
              <a:t>Use of reusable, commercial off-the-shelf (COTS) products</a:t>
            </a:r>
          </a:p>
          <a:p>
            <a:pPr lvl="2" algn="l">
              <a:buFont typeface="Arial" pitchFamily="34" charset="0"/>
              <a:buChar char="•"/>
            </a:pPr>
            <a:r>
              <a:rPr lang="en-CA" sz="1800" dirty="0" smtClean="0">
                <a:solidFill>
                  <a:schemeClr val="tx1"/>
                </a:solidFill>
                <a:latin typeface="Times New Roman" pitchFamily="18" charset="0"/>
                <a:cs typeface="Times New Roman" pitchFamily="18" charset="0"/>
              </a:rPr>
              <a:t> </a:t>
            </a:r>
            <a:r>
              <a:rPr lang="en-CA" sz="1800" dirty="0" smtClean="0">
                <a:solidFill>
                  <a:schemeClr val="tx1"/>
                </a:solidFill>
                <a:latin typeface="Times New Roman" pitchFamily="18" charset="0"/>
                <a:cs typeface="Times New Roman" pitchFamily="18" charset="0"/>
              </a:rPr>
              <a:t>1-3 important use cases</a:t>
            </a:r>
          </a:p>
          <a:p>
            <a:pPr lvl="2" algn="l">
              <a:buFont typeface="Arial" pitchFamily="34" charset="0"/>
              <a:buChar char="•"/>
            </a:pPr>
            <a:r>
              <a:rPr lang="en-CA" sz="1800" dirty="0" smtClean="0">
                <a:solidFill>
                  <a:schemeClr val="tx1"/>
                </a:solidFill>
                <a:latin typeface="Times New Roman" pitchFamily="18" charset="0"/>
                <a:cs typeface="Times New Roman" pitchFamily="18" charset="0"/>
              </a:rPr>
              <a:t> </a:t>
            </a:r>
            <a:r>
              <a:rPr lang="en-CA" sz="1800" dirty="0" smtClean="0">
                <a:solidFill>
                  <a:schemeClr val="tx1"/>
                </a:solidFill>
                <a:latin typeface="Times New Roman" pitchFamily="18" charset="0"/>
                <a:cs typeface="Times New Roman" pitchFamily="18" charset="0"/>
              </a:rPr>
              <a:t>1-3 important change scenarios</a:t>
            </a:r>
          </a:p>
          <a:p>
            <a:pPr lvl="2" algn="l">
              <a:buFont typeface="Arial" pitchFamily="34" charset="0"/>
              <a:buChar char="•"/>
            </a:pPr>
            <a:r>
              <a:rPr lang="en-CA" sz="1800" dirty="0" smtClean="0">
                <a:solidFill>
                  <a:schemeClr val="tx1"/>
                </a:solidFill>
                <a:latin typeface="Times New Roman" pitchFamily="18" charset="0"/>
                <a:cs typeface="Times New Roman" pitchFamily="18" charset="0"/>
              </a:rPr>
              <a:t> </a:t>
            </a:r>
            <a:r>
              <a:rPr lang="en-CA" sz="1800" dirty="0" smtClean="0">
                <a:solidFill>
                  <a:schemeClr val="tx1"/>
                </a:solidFill>
                <a:latin typeface="Times New Roman" pitchFamily="18" charset="0"/>
                <a:cs typeface="Times New Roman" pitchFamily="18" charset="0"/>
              </a:rPr>
              <a:t>Architectural issues/risks with respect to meeting the driving architectural requirements</a:t>
            </a:r>
            <a:endParaRPr lang="en-CA" sz="1800" dirty="0" smtClean="0">
              <a:solidFill>
                <a:schemeClr val="tx1"/>
              </a:solidFill>
              <a:latin typeface="Times New Roman" pitchFamily="18" charset="0"/>
              <a:cs typeface="Times New Roman" pitchFamily="18" charset="0"/>
            </a:endParaRPr>
          </a:p>
          <a:p>
            <a:pPr algn="l"/>
            <a:endParaRPr lang="en-US" sz="1800" dirty="0">
              <a:solidFill>
                <a:schemeClr val="tx1"/>
              </a:solidFill>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457200"/>
          </a:xfrm>
        </p:spPr>
        <p:txBody>
          <a:bodyPr>
            <a:normAutofit/>
          </a:bodyPr>
          <a:lstStyle/>
          <a:p>
            <a:r>
              <a:rPr lang="en-CA" sz="2400" b="1" dirty="0" smtClean="0">
                <a:latin typeface="Times New Roman" pitchFamily="18" charset="0"/>
                <a:cs typeface="Times New Roman" pitchFamily="18" charset="0"/>
              </a:rPr>
              <a:t>Architecture Evaluation</a:t>
            </a:r>
            <a:endParaRPr lang="en-US" sz="2400" b="1" dirty="0">
              <a:latin typeface="Times New Roman" pitchFamily="18" charset="0"/>
              <a:cs typeface="Times New Roman" pitchFamily="18" charset="0"/>
            </a:endParaRPr>
          </a:p>
        </p:txBody>
      </p:sp>
      <p:sp>
        <p:nvSpPr>
          <p:cNvPr id="3" name="Subtitle 2"/>
          <p:cNvSpPr>
            <a:spLocks noGrp="1"/>
          </p:cNvSpPr>
          <p:nvPr>
            <p:ph type="subTitle" idx="1"/>
          </p:nvPr>
        </p:nvSpPr>
        <p:spPr>
          <a:xfrm>
            <a:off x="0" y="457200"/>
            <a:ext cx="9144000" cy="6400800"/>
          </a:xfrm>
        </p:spPr>
        <p:txBody>
          <a:bodyPr>
            <a:normAutofit/>
          </a:bodyPr>
          <a:lstStyle/>
          <a:p>
            <a:pPr algn="l"/>
            <a:r>
              <a:rPr lang="en-CA" sz="1800" dirty="0" smtClean="0">
                <a:solidFill>
                  <a:schemeClr val="tx1"/>
                </a:solidFill>
                <a:latin typeface="Times New Roman" pitchFamily="18" charset="0"/>
                <a:cs typeface="Times New Roman" pitchFamily="18" charset="0"/>
              </a:rPr>
              <a:t>The </a:t>
            </a:r>
            <a:r>
              <a:rPr lang="en-CA" sz="1800" dirty="0" smtClean="0">
                <a:solidFill>
                  <a:schemeClr val="tx1"/>
                </a:solidFill>
                <a:latin typeface="Times New Roman" pitchFamily="18" charset="0"/>
                <a:cs typeface="Times New Roman" pitchFamily="18" charset="0"/>
              </a:rPr>
              <a:t>Architecture </a:t>
            </a:r>
            <a:r>
              <a:rPr lang="en-CA" sz="1800" dirty="0" err="1" smtClean="0">
                <a:solidFill>
                  <a:schemeClr val="tx1"/>
                </a:solidFill>
                <a:latin typeface="Times New Roman" pitchFamily="18" charset="0"/>
                <a:cs typeface="Times New Roman" pitchFamily="18" charset="0"/>
              </a:rPr>
              <a:t>Tradeoff</a:t>
            </a:r>
            <a:r>
              <a:rPr lang="en-CA" sz="1800" dirty="0" smtClean="0">
                <a:solidFill>
                  <a:schemeClr val="tx1"/>
                </a:solidFill>
                <a:latin typeface="Times New Roman" pitchFamily="18" charset="0"/>
                <a:cs typeface="Times New Roman" pitchFamily="18" charset="0"/>
              </a:rPr>
              <a:t> Analysis Method (ATAM</a:t>
            </a:r>
            <a:r>
              <a:rPr lang="en-CA" sz="1800" dirty="0" smtClean="0">
                <a:solidFill>
                  <a:schemeClr val="tx1"/>
                </a:solidFill>
                <a:latin typeface="Times New Roman" pitchFamily="18" charset="0"/>
                <a:cs typeface="Times New Roman" pitchFamily="18" charset="0"/>
              </a:rPr>
              <a:t>)</a:t>
            </a:r>
            <a:endParaRPr lang="en-CA" sz="1800" dirty="0" smtClean="0">
              <a:solidFill>
                <a:schemeClr val="tx1"/>
              </a:solidFill>
              <a:latin typeface="Times New Roman" pitchFamily="18" charset="0"/>
              <a:cs typeface="Times New Roman" pitchFamily="18" charset="0"/>
            </a:endParaRPr>
          </a:p>
          <a:p>
            <a:pPr algn="l">
              <a:buFont typeface="Arial" pitchFamily="34" charset="0"/>
              <a:buChar char="•"/>
            </a:pPr>
            <a:r>
              <a:rPr lang="en-CA" sz="2200" dirty="0">
                <a:solidFill>
                  <a:schemeClr val="tx1"/>
                </a:solidFill>
                <a:latin typeface="Times New Roman" pitchFamily="18" charset="0"/>
                <a:cs typeface="Times New Roman" pitchFamily="18" charset="0"/>
              </a:rPr>
              <a:t> </a:t>
            </a:r>
            <a:r>
              <a:rPr lang="en-CA" sz="1800" dirty="0" smtClean="0">
                <a:solidFill>
                  <a:schemeClr val="tx1"/>
                </a:solidFill>
                <a:latin typeface="Times New Roman" pitchFamily="18" charset="0"/>
                <a:cs typeface="Times New Roman" pitchFamily="18" charset="0"/>
              </a:rPr>
              <a:t>Steps of the evaluation phases</a:t>
            </a:r>
          </a:p>
          <a:p>
            <a:pPr lvl="1" algn="l">
              <a:buFont typeface="Arial" pitchFamily="34" charset="0"/>
              <a:buChar char="•"/>
            </a:pPr>
            <a:r>
              <a:rPr lang="en-CA" sz="1800" dirty="0" smtClean="0">
                <a:solidFill>
                  <a:schemeClr val="tx1"/>
                </a:solidFill>
                <a:latin typeface="Times New Roman" pitchFamily="18" charset="0"/>
                <a:cs typeface="Times New Roman" pitchFamily="18" charset="0"/>
              </a:rPr>
              <a:t> Step </a:t>
            </a:r>
            <a:r>
              <a:rPr lang="en-CA" sz="1800" dirty="0" smtClean="0">
                <a:solidFill>
                  <a:schemeClr val="tx1"/>
                </a:solidFill>
                <a:latin typeface="Times New Roman" pitchFamily="18" charset="0"/>
                <a:cs typeface="Times New Roman" pitchFamily="18" charset="0"/>
              </a:rPr>
              <a:t>4: Identify architecture </a:t>
            </a:r>
            <a:r>
              <a:rPr lang="en-CA" sz="1800" dirty="0" smtClean="0">
                <a:solidFill>
                  <a:schemeClr val="tx1"/>
                </a:solidFill>
                <a:latin typeface="Times New Roman" pitchFamily="18" charset="0"/>
                <a:cs typeface="Times New Roman" pitchFamily="18" charset="0"/>
              </a:rPr>
              <a:t>approaches</a:t>
            </a:r>
          </a:p>
          <a:p>
            <a:pPr lvl="2" algn="l">
              <a:buFont typeface="Arial" pitchFamily="34" charset="0"/>
              <a:buChar char="•"/>
            </a:pPr>
            <a:r>
              <a:rPr lang="en-CA" sz="1800" dirty="0" smtClean="0">
                <a:solidFill>
                  <a:schemeClr val="tx1"/>
                </a:solidFill>
                <a:latin typeface="Times New Roman" pitchFamily="18" charset="0"/>
                <a:cs typeface="Times New Roman" pitchFamily="18" charset="0"/>
              </a:rPr>
              <a:t> </a:t>
            </a:r>
            <a:r>
              <a:rPr lang="en-CA" sz="1800" dirty="0" smtClean="0">
                <a:solidFill>
                  <a:schemeClr val="tx1"/>
                </a:solidFill>
                <a:latin typeface="Times New Roman" pitchFamily="18" charset="0"/>
                <a:cs typeface="Times New Roman" pitchFamily="18" charset="0"/>
              </a:rPr>
              <a:t>catalog the patterns and tactics that have been identified.</a:t>
            </a:r>
            <a:endParaRPr lang="en-CA" sz="1800" dirty="0" smtClean="0">
              <a:solidFill>
                <a:schemeClr val="tx1"/>
              </a:solidFill>
              <a:latin typeface="Times New Roman" pitchFamily="18" charset="0"/>
              <a:cs typeface="Times New Roman" pitchFamily="18" charset="0"/>
            </a:endParaRPr>
          </a:p>
          <a:p>
            <a:pPr lvl="1" algn="l">
              <a:buFont typeface="Arial" pitchFamily="34" charset="0"/>
              <a:buChar char="•"/>
            </a:pPr>
            <a:r>
              <a:rPr lang="en-CA" sz="1800" dirty="0">
                <a:solidFill>
                  <a:schemeClr val="tx1"/>
                </a:solidFill>
                <a:latin typeface="Times New Roman" pitchFamily="18" charset="0"/>
                <a:cs typeface="Times New Roman" pitchFamily="18" charset="0"/>
              </a:rPr>
              <a:t> </a:t>
            </a:r>
            <a:r>
              <a:rPr lang="en-CA" sz="1800" dirty="0" smtClean="0">
                <a:solidFill>
                  <a:schemeClr val="tx1"/>
                </a:solidFill>
                <a:latin typeface="Times New Roman" pitchFamily="18" charset="0"/>
                <a:cs typeface="Times New Roman" pitchFamily="18" charset="0"/>
              </a:rPr>
              <a:t>Step 5: Generate quality attribute utility tree</a:t>
            </a:r>
          </a:p>
          <a:p>
            <a:pPr lvl="1" algn="l">
              <a:buFont typeface="Arial" pitchFamily="34" charset="0"/>
              <a:buChar char="•"/>
            </a:pPr>
            <a:r>
              <a:rPr lang="en-CA" sz="1800" dirty="0">
                <a:solidFill>
                  <a:schemeClr val="tx1"/>
                </a:solidFill>
                <a:latin typeface="Times New Roman" pitchFamily="18" charset="0"/>
                <a:cs typeface="Times New Roman" pitchFamily="18" charset="0"/>
              </a:rPr>
              <a:t> </a:t>
            </a:r>
            <a:r>
              <a:rPr lang="en-CA" sz="1800" dirty="0" smtClean="0">
                <a:solidFill>
                  <a:schemeClr val="tx1"/>
                </a:solidFill>
                <a:latin typeface="Times New Roman" pitchFamily="18" charset="0"/>
                <a:cs typeface="Times New Roman" pitchFamily="18" charset="0"/>
              </a:rPr>
              <a:t>Step 6: Analyze architectural </a:t>
            </a:r>
            <a:r>
              <a:rPr lang="en-CA" sz="1800" dirty="0" smtClean="0">
                <a:solidFill>
                  <a:schemeClr val="tx1"/>
                </a:solidFill>
                <a:latin typeface="Times New Roman" pitchFamily="18" charset="0"/>
                <a:cs typeface="Times New Roman" pitchFamily="18" charset="0"/>
              </a:rPr>
              <a:t>approaches</a:t>
            </a:r>
          </a:p>
          <a:p>
            <a:pPr lvl="1" algn="l"/>
            <a:endParaRPr lang="en-CA" sz="1800" dirty="0" smtClean="0">
              <a:solidFill>
                <a:schemeClr val="tx1"/>
              </a:solidFill>
              <a:latin typeface="Times New Roman" pitchFamily="18" charset="0"/>
              <a:cs typeface="Times New Roman" pitchFamily="18" charset="0"/>
            </a:endParaRPr>
          </a:p>
          <a:p>
            <a:pPr algn="l"/>
            <a:endParaRPr lang="en-US" sz="1800" dirty="0">
              <a:solidFill>
                <a:schemeClr val="tx1"/>
              </a:solidFill>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cstate="print"/>
          <a:srcRect/>
          <a:stretch>
            <a:fillRect/>
          </a:stretch>
        </p:blipFill>
        <p:spPr bwMode="auto">
          <a:xfrm>
            <a:off x="381000" y="2514600"/>
            <a:ext cx="8305800" cy="43434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457200"/>
          </a:xfrm>
        </p:spPr>
        <p:txBody>
          <a:bodyPr>
            <a:normAutofit/>
          </a:bodyPr>
          <a:lstStyle/>
          <a:p>
            <a:r>
              <a:rPr lang="en-CA" sz="2400" b="1" dirty="0" smtClean="0">
                <a:latin typeface="Times New Roman" pitchFamily="18" charset="0"/>
                <a:cs typeface="Times New Roman" pitchFamily="18" charset="0"/>
              </a:rPr>
              <a:t>Architecture Evaluation</a:t>
            </a:r>
            <a:endParaRPr lang="en-US" sz="2400" b="1" dirty="0">
              <a:latin typeface="Times New Roman" pitchFamily="18" charset="0"/>
              <a:cs typeface="Times New Roman" pitchFamily="18" charset="0"/>
            </a:endParaRPr>
          </a:p>
        </p:txBody>
      </p:sp>
      <p:sp>
        <p:nvSpPr>
          <p:cNvPr id="3" name="Subtitle 2"/>
          <p:cNvSpPr>
            <a:spLocks noGrp="1"/>
          </p:cNvSpPr>
          <p:nvPr>
            <p:ph type="subTitle" idx="1"/>
          </p:nvPr>
        </p:nvSpPr>
        <p:spPr>
          <a:xfrm>
            <a:off x="0" y="457200"/>
            <a:ext cx="9144000" cy="6400800"/>
          </a:xfrm>
        </p:spPr>
        <p:txBody>
          <a:bodyPr>
            <a:normAutofit fontScale="92500" lnSpcReduction="10000"/>
          </a:bodyPr>
          <a:lstStyle/>
          <a:p>
            <a:pPr algn="l">
              <a:spcBef>
                <a:spcPts val="0"/>
              </a:spcBef>
            </a:pPr>
            <a:r>
              <a:rPr lang="en-CA" sz="1800" dirty="0" smtClean="0">
                <a:solidFill>
                  <a:schemeClr val="tx1"/>
                </a:solidFill>
                <a:latin typeface="Times New Roman" pitchFamily="18" charset="0"/>
                <a:cs typeface="Times New Roman" pitchFamily="18" charset="0"/>
              </a:rPr>
              <a:t>The </a:t>
            </a:r>
            <a:r>
              <a:rPr lang="en-CA" sz="1800" dirty="0" smtClean="0">
                <a:solidFill>
                  <a:schemeClr val="tx1"/>
                </a:solidFill>
                <a:latin typeface="Times New Roman" pitchFamily="18" charset="0"/>
                <a:cs typeface="Times New Roman" pitchFamily="18" charset="0"/>
              </a:rPr>
              <a:t>Architecture </a:t>
            </a:r>
            <a:r>
              <a:rPr lang="en-CA" sz="1800" dirty="0" err="1" smtClean="0">
                <a:solidFill>
                  <a:schemeClr val="tx1"/>
                </a:solidFill>
                <a:latin typeface="Times New Roman" pitchFamily="18" charset="0"/>
                <a:cs typeface="Times New Roman" pitchFamily="18" charset="0"/>
              </a:rPr>
              <a:t>Tradeoff</a:t>
            </a:r>
            <a:r>
              <a:rPr lang="en-CA" sz="1800" dirty="0" smtClean="0">
                <a:solidFill>
                  <a:schemeClr val="tx1"/>
                </a:solidFill>
                <a:latin typeface="Times New Roman" pitchFamily="18" charset="0"/>
                <a:cs typeface="Times New Roman" pitchFamily="18" charset="0"/>
              </a:rPr>
              <a:t> Analysis Method (ATAM</a:t>
            </a:r>
            <a:r>
              <a:rPr lang="en-CA" sz="1800" dirty="0" smtClean="0">
                <a:solidFill>
                  <a:schemeClr val="tx1"/>
                </a:solidFill>
                <a:latin typeface="Times New Roman" pitchFamily="18" charset="0"/>
                <a:cs typeface="Times New Roman" pitchFamily="18" charset="0"/>
              </a:rPr>
              <a:t>)</a:t>
            </a:r>
            <a:endParaRPr lang="en-CA" sz="1800" dirty="0" smtClean="0">
              <a:solidFill>
                <a:schemeClr val="tx1"/>
              </a:solidFill>
              <a:latin typeface="Times New Roman" pitchFamily="18" charset="0"/>
              <a:cs typeface="Times New Roman" pitchFamily="18" charset="0"/>
            </a:endParaRPr>
          </a:p>
          <a:p>
            <a:pPr algn="l">
              <a:spcBef>
                <a:spcPts val="0"/>
              </a:spcBef>
              <a:buFont typeface="Arial" pitchFamily="34" charset="0"/>
              <a:buChar char="•"/>
            </a:pPr>
            <a:r>
              <a:rPr lang="en-CA" sz="2200" dirty="0">
                <a:solidFill>
                  <a:schemeClr val="tx1"/>
                </a:solidFill>
                <a:latin typeface="Times New Roman" pitchFamily="18" charset="0"/>
                <a:cs typeface="Times New Roman" pitchFamily="18" charset="0"/>
              </a:rPr>
              <a:t> </a:t>
            </a:r>
            <a:r>
              <a:rPr lang="en-CA" sz="1800" dirty="0" smtClean="0">
                <a:solidFill>
                  <a:schemeClr val="tx1"/>
                </a:solidFill>
                <a:latin typeface="Times New Roman" pitchFamily="18" charset="0"/>
                <a:cs typeface="Times New Roman" pitchFamily="18" charset="0"/>
              </a:rPr>
              <a:t>Steps of the evaluation </a:t>
            </a:r>
            <a:r>
              <a:rPr lang="en-CA" sz="1800" dirty="0" smtClean="0">
                <a:solidFill>
                  <a:schemeClr val="tx1"/>
                </a:solidFill>
                <a:latin typeface="Times New Roman" pitchFamily="18" charset="0"/>
                <a:cs typeface="Times New Roman" pitchFamily="18" charset="0"/>
              </a:rPr>
              <a:t>phases</a:t>
            </a:r>
            <a:endParaRPr lang="en-CA" sz="1800" dirty="0" smtClean="0">
              <a:solidFill>
                <a:schemeClr val="tx1"/>
              </a:solidFill>
              <a:latin typeface="Times New Roman" pitchFamily="18" charset="0"/>
              <a:cs typeface="Times New Roman" pitchFamily="18" charset="0"/>
            </a:endParaRPr>
          </a:p>
          <a:p>
            <a:pPr lvl="1" algn="l">
              <a:spcBef>
                <a:spcPts val="0"/>
              </a:spcBef>
              <a:buFont typeface="Arial" pitchFamily="34" charset="0"/>
              <a:buChar char="•"/>
            </a:pPr>
            <a:r>
              <a:rPr lang="en-CA" sz="1800" dirty="0">
                <a:solidFill>
                  <a:schemeClr val="tx1"/>
                </a:solidFill>
                <a:latin typeface="Times New Roman" pitchFamily="18" charset="0"/>
                <a:cs typeface="Times New Roman" pitchFamily="18" charset="0"/>
              </a:rPr>
              <a:t> </a:t>
            </a:r>
            <a:r>
              <a:rPr lang="en-CA" sz="1800" dirty="0" smtClean="0">
                <a:solidFill>
                  <a:schemeClr val="tx1"/>
                </a:solidFill>
                <a:latin typeface="Times New Roman" pitchFamily="18" charset="0"/>
                <a:cs typeface="Times New Roman" pitchFamily="18" charset="0"/>
              </a:rPr>
              <a:t>Step 7: Brainstorm and prioritize scenarios</a:t>
            </a:r>
          </a:p>
          <a:p>
            <a:pPr lvl="1" algn="l">
              <a:buFont typeface="Arial" pitchFamily="34" charset="0"/>
              <a:buChar char="•"/>
            </a:pPr>
            <a:r>
              <a:rPr lang="en-CA" sz="1800" dirty="0">
                <a:solidFill>
                  <a:schemeClr val="tx1"/>
                </a:solidFill>
                <a:latin typeface="Times New Roman" pitchFamily="18" charset="0"/>
                <a:cs typeface="Times New Roman" pitchFamily="18" charset="0"/>
              </a:rPr>
              <a:t> </a:t>
            </a:r>
            <a:r>
              <a:rPr lang="en-CA" sz="1800" dirty="0" smtClean="0">
                <a:solidFill>
                  <a:schemeClr val="tx1"/>
                </a:solidFill>
                <a:latin typeface="Times New Roman" pitchFamily="18" charset="0"/>
                <a:cs typeface="Times New Roman" pitchFamily="18" charset="0"/>
              </a:rPr>
              <a:t>Step 8: Analyze architectural </a:t>
            </a:r>
            <a:r>
              <a:rPr lang="en-CA" sz="1800" dirty="0" smtClean="0">
                <a:solidFill>
                  <a:schemeClr val="tx1"/>
                </a:solidFill>
                <a:latin typeface="Times New Roman" pitchFamily="18" charset="0"/>
                <a:cs typeface="Times New Roman" pitchFamily="18" charset="0"/>
              </a:rPr>
              <a:t>approaches (again)</a:t>
            </a:r>
          </a:p>
          <a:p>
            <a:pPr lvl="2" algn="l">
              <a:buFont typeface="Arial" pitchFamily="34" charset="0"/>
              <a:buChar char="•"/>
            </a:pPr>
            <a:r>
              <a:rPr lang="en-CA" sz="1800" dirty="0" smtClean="0">
                <a:solidFill>
                  <a:schemeClr val="tx1"/>
                </a:solidFill>
                <a:latin typeface="Times New Roman" pitchFamily="18" charset="0"/>
                <a:cs typeface="Times New Roman" pitchFamily="18" charset="0"/>
              </a:rPr>
              <a:t> </a:t>
            </a:r>
            <a:r>
              <a:rPr lang="en-CA" sz="1800" dirty="0" smtClean="0">
                <a:solidFill>
                  <a:schemeClr val="tx1"/>
                </a:solidFill>
                <a:latin typeface="Times New Roman" pitchFamily="18" charset="0"/>
                <a:cs typeface="Times New Roman" pitchFamily="18" charset="0"/>
              </a:rPr>
              <a:t>After the scenarios have been collected and prioritized, the evaluation team guides the architect in the process of carrying out the highest ranked scenarios.</a:t>
            </a:r>
          </a:p>
          <a:p>
            <a:pPr lvl="2" algn="l">
              <a:buFont typeface="Arial" pitchFamily="34" charset="0"/>
              <a:buChar char="•"/>
            </a:pPr>
            <a:r>
              <a:rPr lang="en-CA" sz="1800" dirty="0" smtClean="0">
                <a:solidFill>
                  <a:schemeClr val="tx1"/>
                </a:solidFill>
                <a:latin typeface="Times New Roman" pitchFamily="18" charset="0"/>
                <a:cs typeface="Times New Roman" pitchFamily="18" charset="0"/>
              </a:rPr>
              <a:t> </a:t>
            </a:r>
            <a:r>
              <a:rPr lang="en-CA" sz="1800" dirty="0" smtClean="0">
                <a:solidFill>
                  <a:schemeClr val="tx1"/>
                </a:solidFill>
                <a:latin typeface="Times New Roman" pitchFamily="18" charset="0"/>
                <a:cs typeface="Times New Roman" pitchFamily="18" charset="0"/>
              </a:rPr>
              <a:t>In this step, the evaluation team performs the same activities as in step 6, using the highest-ranked, newly generated scenarios.</a:t>
            </a:r>
          </a:p>
          <a:p>
            <a:pPr lvl="2" algn="l">
              <a:buFont typeface="Arial" pitchFamily="34" charset="0"/>
              <a:buChar char="•"/>
            </a:pPr>
            <a:r>
              <a:rPr lang="en-CA" sz="1800" dirty="0" smtClean="0">
                <a:solidFill>
                  <a:schemeClr val="tx1"/>
                </a:solidFill>
                <a:latin typeface="Times New Roman" pitchFamily="18" charset="0"/>
                <a:cs typeface="Times New Roman" pitchFamily="18" charset="0"/>
              </a:rPr>
              <a:t> </a:t>
            </a:r>
            <a:r>
              <a:rPr lang="en-CA" sz="1800" dirty="0" smtClean="0">
                <a:solidFill>
                  <a:schemeClr val="tx1"/>
                </a:solidFill>
                <a:latin typeface="Times New Roman" pitchFamily="18" charset="0"/>
                <a:cs typeface="Times New Roman" pitchFamily="18" charset="0"/>
              </a:rPr>
              <a:t>Typically, this step might cover the top 5-10 scenarios as time permits.</a:t>
            </a:r>
            <a:endParaRPr lang="en-CA" sz="1800" dirty="0" smtClean="0">
              <a:solidFill>
                <a:schemeClr val="tx1"/>
              </a:solidFill>
              <a:latin typeface="Times New Roman" pitchFamily="18" charset="0"/>
              <a:cs typeface="Times New Roman" pitchFamily="18" charset="0"/>
            </a:endParaRPr>
          </a:p>
          <a:p>
            <a:pPr lvl="1" algn="l">
              <a:buFont typeface="Arial" pitchFamily="34" charset="0"/>
              <a:buChar char="•"/>
            </a:pPr>
            <a:r>
              <a:rPr lang="en-CA" sz="1800" dirty="0">
                <a:solidFill>
                  <a:schemeClr val="tx1"/>
                </a:solidFill>
                <a:latin typeface="Times New Roman" pitchFamily="18" charset="0"/>
                <a:cs typeface="Times New Roman" pitchFamily="18" charset="0"/>
              </a:rPr>
              <a:t> </a:t>
            </a:r>
            <a:r>
              <a:rPr lang="en-CA" sz="1800" dirty="0" smtClean="0">
                <a:solidFill>
                  <a:schemeClr val="tx1"/>
                </a:solidFill>
                <a:latin typeface="Times New Roman" pitchFamily="18" charset="0"/>
                <a:cs typeface="Times New Roman" pitchFamily="18" charset="0"/>
              </a:rPr>
              <a:t>Step 9: Present </a:t>
            </a:r>
            <a:r>
              <a:rPr lang="en-CA" sz="1800" dirty="0" smtClean="0">
                <a:solidFill>
                  <a:schemeClr val="tx1"/>
                </a:solidFill>
                <a:latin typeface="Times New Roman" pitchFamily="18" charset="0"/>
                <a:cs typeface="Times New Roman" pitchFamily="18" charset="0"/>
              </a:rPr>
              <a:t>results</a:t>
            </a:r>
          </a:p>
          <a:p>
            <a:pPr lvl="2" algn="l">
              <a:buFont typeface="Arial" pitchFamily="34" charset="0"/>
              <a:buChar char="•"/>
            </a:pPr>
            <a:r>
              <a:rPr lang="en-CA" sz="1800" dirty="0" smtClean="0">
                <a:solidFill>
                  <a:schemeClr val="tx1"/>
                </a:solidFill>
                <a:latin typeface="Times New Roman" pitchFamily="18" charset="0"/>
                <a:cs typeface="Times New Roman" pitchFamily="18" charset="0"/>
              </a:rPr>
              <a:t> </a:t>
            </a:r>
            <a:r>
              <a:rPr lang="en-CA" sz="1800" dirty="0" smtClean="0">
                <a:solidFill>
                  <a:schemeClr val="tx1"/>
                </a:solidFill>
                <a:latin typeface="Times New Roman" pitchFamily="18" charset="0"/>
                <a:cs typeface="Times New Roman" pitchFamily="18" charset="0"/>
              </a:rPr>
              <a:t>The evaluation team groups risks into risk themes, based on some common underlying concern or systemic deficiency.</a:t>
            </a:r>
          </a:p>
          <a:p>
            <a:pPr lvl="2" algn="l">
              <a:buFont typeface="Arial" pitchFamily="34" charset="0"/>
              <a:buChar char="•"/>
            </a:pPr>
            <a:r>
              <a:rPr lang="en-CA" sz="1800" dirty="0" smtClean="0">
                <a:solidFill>
                  <a:schemeClr val="tx1"/>
                </a:solidFill>
                <a:latin typeface="Times New Roman" pitchFamily="18" charset="0"/>
                <a:cs typeface="Times New Roman" pitchFamily="18" charset="0"/>
              </a:rPr>
              <a:t> </a:t>
            </a:r>
            <a:r>
              <a:rPr lang="en-CA" sz="1800" dirty="0" smtClean="0">
                <a:solidFill>
                  <a:schemeClr val="tx1"/>
                </a:solidFill>
                <a:latin typeface="Times New Roman" pitchFamily="18" charset="0"/>
                <a:cs typeface="Times New Roman" pitchFamily="18" charset="0"/>
              </a:rPr>
              <a:t>For each risk theme, the evaluation team identifies which of the business drivers are affected.</a:t>
            </a:r>
          </a:p>
          <a:p>
            <a:pPr lvl="2" algn="l">
              <a:buFont typeface="Arial" pitchFamily="34" charset="0"/>
              <a:buChar char="•"/>
            </a:pPr>
            <a:r>
              <a:rPr lang="en-CA" sz="1800" dirty="0" smtClean="0">
                <a:solidFill>
                  <a:schemeClr val="tx1"/>
                </a:solidFill>
                <a:latin typeface="Times New Roman" pitchFamily="18" charset="0"/>
                <a:cs typeface="Times New Roman" pitchFamily="18" charset="0"/>
              </a:rPr>
              <a:t> </a:t>
            </a:r>
            <a:r>
              <a:rPr lang="en-CA" sz="1800" dirty="0" smtClean="0">
                <a:solidFill>
                  <a:schemeClr val="tx1"/>
                </a:solidFill>
                <a:latin typeface="Times New Roman" pitchFamily="18" charset="0"/>
                <a:cs typeface="Times New Roman" pitchFamily="18" charset="0"/>
              </a:rPr>
              <a:t>The collected information from the evaluation is summarized and presented to stake holders:</a:t>
            </a:r>
          </a:p>
          <a:p>
            <a:pPr lvl="3" algn="l">
              <a:buFont typeface="Arial" pitchFamily="34" charset="0"/>
              <a:buChar char="•"/>
            </a:pPr>
            <a:r>
              <a:rPr lang="en-CA" sz="1800" dirty="0" smtClean="0">
                <a:solidFill>
                  <a:schemeClr val="tx1"/>
                </a:solidFill>
                <a:latin typeface="Times New Roman" pitchFamily="18" charset="0"/>
                <a:cs typeface="Times New Roman" pitchFamily="18" charset="0"/>
              </a:rPr>
              <a:t> </a:t>
            </a:r>
            <a:r>
              <a:rPr lang="en-CA" sz="1800" dirty="0" smtClean="0">
                <a:solidFill>
                  <a:schemeClr val="tx1"/>
                </a:solidFill>
                <a:latin typeface="Times New Roman" pitchFamily="18" charset="0"/>
                <a:cs typeface="Times New Roman" pitchFamily="18" charset="0"/>
              </a:rPr>
              <a:t>The architectural approaches documented</a:t>
            </a:r>
          </a:p>
          <a:p>
            <a:pPr lvl="3" algn="l">
              <a:buFont typeface="Arial" pitchFamily="34" charset="0"/>
              <a:buChar char="•"/>
            </a:pPr>
            <a:r>
              <a:rPr lang="en-CA" sz="1800" dirty="0" smtClean="0">
                <a:solidFill>
                  <a:schemeClr val="tx1"/>
                </a:solidFill>
                <a:latin typeface="Times New Roman" pitchFamily="18" charset="0"/>
                <a:cs typeface="Times New Roman" pitchFamily="18" charset="0"/>
              </a:rPr>
              <a:t> </a:t>
            </a:r>
            <a:r>
              <a:rPr lang="en-CA" sz="1800" dirty="0" smtClean="0">
                <a:solidFill>
                  <a:schemeClr val="tx1"/>
                </a:solidFill>
                <a:latin typeface="Times New Roman" pitchFamily="18" charset="0"/>
                <a:cs typeface="Times New Roman" pitchFamily="18" charset="0"/>
              </a:rPr>
              <a:t>The set of scenarios and their prioritization form the brainstorming</a:t>
            </a:r>
          </a:p>
          <a:p>
            <a:pPr lvl="3" algn="l">
              <a:buFont typeface="Arial" pitchFamily="34" charset="0"/>
              <a:buChar char="•"/>
            </a:pPr>
            <a:r>
              <a:rPr lang="en-CA" sz="1800" dirty="0" smtClean="0">
                <a:solidFill>
                  <a:schemeClr val="tx1"/>
                </a:solidFill>
                <a:latin typeface="Times New Roman" pitchFamily="18" charset="0"/>
                <a:cs typeface="Times New Roman" pitchFamily="18" charset="0"/>
              </a:rPr>
              <a:t> </a:t>
            </a:r>
            <a:r>
              <a:rPr lang="en-CA" sz="1800" dirty="0" smtClean="0">
                <a:solidFill>
                  <a:schemeClr val="tx1"/>
                </a:solidFill>
                <a:latin typeface="Times New Roman" pitchFamily="18" charset="0"/>
                <a:cs typeface="Times New Roman" pitchFamily="18" charset="0"/>
              </a:rPr>
              <a:t>The utility tree</a:t>
            </a:r>
          </a:p>
          <a:p>
            <a:pPr lvl="3" algn="l">
              <a:buFont typeface="Arial" pitchFamily="34" charset="0"/>
              <a:buChar char="•"/>
            </a:pPr>
            <a:r>
              <a:rPr lang="en-CA" sz="1800" dirty="0" smtClean="0">
                <a:solidFill>
                  <a:schemeClr val="tx1"/>
                </a:solidFill>
                <a:latin typeface="Times New Roman" pitchFamily="18" charset="0"/>
                <a:cs typeface="Times New Roman" pitchFamily="18" charset="0"/>
              </a:rPr>
              <a:t> </a:t>
            </a:r>
            <a:r>
              <a:rPr lang="en-CA" sz="1800" dirty="0" smtClean="0">
                <a:solidFill>
                  <a:schemeClr val="tx1"/>
                </a:solidFill>
                <a:latin typeface="Times New Roman" pitchFamily="18" charset="0"/>
                <a:cs typeface="Times New Roman" pitchFamily="18" charset="0"/>
              </a:rPr>
              <a:t>The risks discovered</a:t>
            </a:r>
          </a:p>
          <a:p>
            <a:pPr lvl="3" algn="l">
              <a:buFont typeface="Arial" pitchFamily="34" charset="0"/>
              <a:buChar char="•"/>
            </a:pPr>
            <a:r>
              <a:rPr lang="en-CA" sz="1800" dirty="0" smtClean="0">
                <a:solidFill>
                  <a:schemeClr val="tx1"/>
                </a:solidFill>
                <a:latin typeface="Times New Roman" pitchFamily="18" charset="0"/>
                <a:cs typeface="Times New Roman" pitchFamily="18" charset="0"/>
              </a:rPr>
              <a:t> </a:t>
            </a:r>
            <a:r>
              <a:rPr lang="en-CA" sz="1800" dirty="0" smtClean="0">
                <a:solidFill>
                  <a:schemeClr val="tx1"/>
                </a:solidFill>
                <a:latin typeface="Times New Roman" pitchFamily="18" charset="0"/>
                <a:cs typeface="Times New Roman" pitchFamily="18" charset="0"/>
              </a:rPr>
              <a:t>The </a:t>
            </a:r>
            <a:r>
              <a:rPr lang="en-CA" sz="1800" dirty="0" err="1" smtClean="0">
                <a:solidFill>
                  <a:schemeClr val="tx1"/>
                </a:solidFill>
                <a:latin typeface="Times New Roman" pitchFamily="18" charset="0"/>
                <a:cs typeface="Times New Roman" pitchFamily="18" charset="0"/>
              </a:rPr>
              <a:t>nonrisks</a:t>
            </a:r>
            <a:r>
              <a:rPr lang="en-CA" sz="1800" dirty="0" smtClean="0">
                <a:solidFill>
                  <a:schemeClr val="tx1"/>
                </a:solidFill>
                <a:latin typeface="Times New Roman" pitchFamily="18" charset="0"/>
                <a:cs typeface="Times New Roman" pitchFamily="18" charset="0"/>
              </a:rPr>
              <a:t> documented</a:t>
            </a:r>
          </a:p>
          <a:p>
            <a:pPr lvl="3" algn="l">
              <a:buFont typeface="Arial" pitchFamily="34" charset="0"/>
              <a:buChar char="•"/>
            </a:pPr>
            <a:r>
              <a:rPr lang="en-CA" sz="1800" dirty="0" smtClean="0">
                <a:solidFill>
                  <a:schemeClr val="tx1"/>
                </a:solidFill>
                <a:latin typeface="Times New Roman" pitchFamily="18" charset="0"/>
                <a:cs typeface="Times New Roman" pitchFamily="18" charset="0"/>
              </a:rPr>
              <a:t> </a:t>
            </a:r>
            <a:r>
              <a:rPr lang="en-CA" sz="1800" dirty="0" smtClean="0">
                <a:solidFill>
                  <a:schemeClr val="tx1"/>
                </a:solidFill>
                <a:latin typeface="Times New Roman" pitchFamily="18" charset="0"/>
                <a:cs typeface="Times New Roman" pitchFamily="18" charset="0"/>
              </a:rPr>
              <a:t>The sensitivity points and </a:t>
            </a:r>
            <a:r>
              <a:rPr lang="en-CA" sz="1800" dirty="0" err="1" smtClean="0">
                <a:solidFill>
                  <a:schemeClr val="tx1"/>
                </a:solidFill>
                <a:latin typeface="Times New Roman" pitchFamily="18" charset="0"/>
                <a:cs typeface="Times New Roman" pitchFamily="18" charset="0"/>
              </a:rPr>
              <a:t>tradeoff</a:t>
            </a:r>
            <a:r>
              <a:rPr lang="en-CA" sz="1800" dirty="0" smtClean="0">
                <a:solidFill>
                  <a:schemeClr val="tx1"/>
                </a:solidFill>
                <a:latin typeface="Times New Roman" pitchFamily="18" charset="0"/>
                <a:cs typeface="Times New Roman" pitchFamily="18" charset="0"/>
              </a:rPr>
              <a:t> points found</a:t>
            </a:r>
          </a:p>
          <a:p>
            <a:pPr lvl="3" algn="l">
              <a:buFont typeface="Arial" pitchFamily="34" charset="0"/>
              <a:buChar char="•"/>
            </a:pPr>
            <a:r>
              <a:rPr lang="en-CA" sz="1800" dirty="0" smtClean="0">
                <a:solidFill>
                  <a:schemeClr val="tx1"/>
                </a:solidFill>
                <a:latin typeface="Times New Roman" pitchFamily="18" charset="0"/>
                <a:cs typeface="Times New Roman" pitchFamily="18" charset="0"/>
              </a:rPr>
              <a:t> </a:t>
            </a:r>
            <a:r>
              <a:rPr lang="en-CA" sz="1800" dirty="0" smtClean="0">
                <a:solidFill>
                  <a:schemeClr val="tx1"/>
                </a:solidFill>
                <a:latin typeface="Times New Roman" pitchFamily="18" charset="0"/>
                <a:cs typeface="Times New Roman" pitchFamily="18" charset="0"/>
              </a:rPr>
              <a:t>Rick themes and the business drivers threatened by each one</a:t>
            </a:r>
            <a:endParaRPr lang="en-CA" sz="1800" dirty="0" smtClean="0">
              <a:solidFill>
                <a:schemeClr val="tx1"/>
              </a:solidFill>
              <a:latin typeface="Times New Roman" pitchFamily="18" charset="0"/>
              <a:cs typeface="Times New Roman" pitchFamily="18" charset="0"/>
            </a:endParaRPr>
          </a:p>
          <a:p>
            <a:pPr algn="l"/>
            <a:endParaRPr lang="en-US" sz="1800" dirty="0">
              <a:solidFill>
                <a:schemeClr val="tx1"/>
              </a:solidFill>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457200"/>
          </a:xfrm>
        </p:spPr>
        <p:txBody>
          <a:bodyPr>
            <a:normAutofit/>
          </a:bodyPr>
          <a:lstStyle/>
          <a:p>
            <a:r>
              <a:rPr lang="en-CA" sz="2400" b="1" dirty="0" smtClean="0">
                <a:latin typeface="Times New Roman" pitchFamily="18" charset="0"/>
                <a:cs typeface="Times New Roman" pitchFamily="18" charset="0"/>
              </a:rPr>
              <a:t>Architecture Evaluation</a:t>
            </a:r>
            <a:endParaRPr lang="en-US" sz="2400" b="1" dirty="0">
              <a:latin typeface="Times New Roman" pitchFamily="18" charset="0"/>
              <a:cs typeface="Times New Roman" pitchFamily="18" charset="0"/>
            </a:endParaRPr>
          </a:p>
        </p:txBody>
      </p:sp>
      <p:sp>
        <p:nvSpPr>
          <p:cNvPr id="3" name="Subtitle 2"/>
          <p:cNvSpPr>
            <a:spLocks noGrp="1"/>
          </p:cNvSpPr>
          <p:nvPr>
            <p:ph type="subTitle" idx="1"/>
          </p:nvPr>
        </p:nvSpPr>
        <p:spPr>
          <a:xfrm>
            <a:off x="0" y="457200"/>
            <a:ext cx="9144000" cy="304800"/>
          </a:xfrm>
        </p:spPr>
        <p:txBody>
          <a:bodyPr>
            <a:normAutofit fontScale="92500" lnSpcReduction="20000"/>
          </a:bodyPr>
          <a:lstStyle/>
          <a:p>
            <a:pPr algn="l">
              <a:buFont typeface="Arial" pitchFamily="34" charset="0"/>
              <a:buChar char="•"/>
            </a:pPr>
            <a:r>
              <a:rPr lang="en-CA" sz="1800" dirty="0" smtClean="0">
                <a:solidFill>
                  <a:schemeClr val="tx1"/>
                </a:solidFill>
                <a:latin typeface="Times New Roman" pitchFamily="18" charset="0"/>
                <a:cs typeface="Times New Roman" pitchFamily="18" charset="0"/>
              </a:rPr>
              <a:t> Lightweight Architecture Evaluation </a:t>
            </a:r>
            <a:endParaRPr lang="en-US" sz="1800" dirty="0">
              <a:solidFill>
                <a:schemeClr val="tx1"/>
              </a:solidFill>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cstate="print"/>
          <a:srcRect/>
          <a:stretch>
            <a:fillRect/>
          </a:stretch>
        </p:blipFill>
        <p:spPr bwMode="auto">
          <a:xfrm>
            <a:off x="533400" y="838200"/>
            <a:ext cx="8153400" cy="60198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TotalTime>
  <Words>911</Words>
  <Application>Microsoft Office PowerPoint</Application>
  <PresentationFormat>On-screen Show (4:3)</PresentationFormat>
  <Paragraphs>103</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Architecture Evaluation</vt:lpstr>
      <vt:lpstr>Architecture Evaluation</vt:lpstr>
      <vt:lpstr>Architecture Evaluation</vt:lpstr>
      <vt:lpstr>Architecture Evaluation</vt:lpstr>
      <vt:lpstr>Architecture Evaluation</vt:lpstr>
      <vt:lpstr>Architecture Evaluation</vt:lpstr>
      <vt:lpstr>Architecture Evaluation</vt:lpstr>
      <vt:lpstr>Architecture Evaluation</vt:lpstr>
      <vt:lpstr>Architecture Evaluation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Architecture Evaluation</dc:title>
  <dc:creator>wdu</dc:creator>
  <cp:lastModifiedBy>wdu</cp:lastModifiedBy>
  <cp:revision>14</cp:revision>
  <dcterms:created xsi:type="dcterms:W3CDTF">2014-05-27T03:09:03Z</dcterms:created>
  <dcterms:modified xsi:type="dcterms:W3CDTF">2014-05-27T06:30:16Z</dcterms:modified>
</cp:coreProperties>
</file>