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0"/>
  </p:notesMasterIdLst>
  <p:sldIdLst>
    <p:sldId id="256" r:id="rId2"/>
    <p:sldId id="259" r:id="rId3"/>
    <p:sldId id="257" r:id="rId4"/>
    <p:sldId id="286" r:id="rId5"/>
    <p:sldId id="287" r:id="rId6"/>
    <p:sldId id="328" r:id="rId7"/>
    <p:sldId id="264" r:id="rId8"/>
    <p:sldId id="329" r:id="rId9"/>
    <p:sldId id="258" r:id="rId10"/>
    <p:sldId id="265" r:id="rId11"/>
    <p:sldId id="268" r:id="rId12"/>
    <p:sldId id="269" r:id="rId13"/>
    <p:sldId id="272" r:id="rId14"/>
    <p:sldId id="319" r:id="rId15"/>
    <p:sldId id="327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273" r:id="rId24"/>
    <p:sldId id="313" r:id="rId25"/>
    <p:sldId id="271" r:id="rId26"/>
    <p:sldId id="274" r:id="rId27"/>
    <p:sldId id="330" r:id="rId28"/>
    <p:sldId id="331" r:id="rId29"/>
    <p:sldId id="332" r:id="rId30"/>
    <p:sldId id="333" r:id="rId31"/>
    <p:sldId id="334" r:id="rId32"/>
    <p:sldId id="335" r:id="rId33"/>
    <p:sldId id="279" r:id="rId34"/>
    <p:sldId id="280" r:id="rId35"/>
    <p:sldId id="281" r:id="rId36"/>
    <p:sldId id="283" r:id="rId37"/>
    <p:sldId id="284" r:id="rId38"/>
    <p:sldId id="285" r:id="rId39"/>
    <p:sldId id="312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302" r:id="rId49"/>
    <p:sldId id="303" r:id="rId50"/>
    <p:sldId id="296" r:id="rId51"/>
    <p:sldId id="297" r:id="rId52"/>
    <p:sldId id="306" r:id="rId53"/>
    <p:sldId id="307" r:id="rId54"/>
    <p:sldId id="304" r:id="rId55"/>
    <p:sldId id="299" r:id="rId56"/>
    <p:sldId id="298" r:id="rId57"/>
    <p:sldId id="300" r:id="rId58"/>
    <p:sldId id="301" r:id="rId59"/>
    <p:sldId id="305" r:id="rId60"/>
    <p:sldId id="308" r:id="rId61"/>
    <p:sldId id="309" r:id="rId62"/>
    <p:sldId id="310" r:id="rId63"/>
    <p:sldId id="315" r:id="rId64"/>
    <p:sldId id="316" r:id="rId65"/>
    <p:sldId id="311" r:id="rId66"/>
    <p:sldId id="314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6D1365-E7F5-4426-ADFA-46811C1AF64B}" type="datetimeFigureOut">
              <a:rPr lang="en-IN" smtClean="0"/>
              <a:t>12-12-2017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04A6D-8292-4FB0-810C-04DA052BF1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800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04A6D-8292-4FB0-810C-04DA052BF13A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59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04A6D-8292-4FB0-810C-04DA052BF13A}" type="slidenum">
              <a:rPr lang="en-IN" smtClean="0"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964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04A6D-8292-4FB0-810C-04DA052BF13A}" type="slidenum">
              <a:rPr lang="en-IN" smtClean="0"/>
              <a:t>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793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04A6D-8292-4FB0-810C-04DA052BF13A}" type="slidenum">
              <a:rPr lang="en-IN" smtClean="0"/>
              <a:t>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222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04A6D-8292-4FB0-810C-04DA052BF13A}" type="slidenum">
              <a:rPr lang="en-IN" smtClean="0"/>
              <a:t>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453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04A6D-8292-4FB0-810C-04DA052BF13A}" type="slidenum">
              <a:rPr lang="en-IN" smtClean="0"/>
              <a:t>44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870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04A6D-8292-4FB0-810C-04DA052BF13A}" type="slidenum">
              <a:rPr lang="en-IN" smtClean="0"/>
              <a:t>45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382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04A6D-8292-4FB0-810C-04DA052BF13A}" type="slidenum">
              <a:rPr lang="en-IN" smtClean="0"/>
              <a:t>46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0761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04A6D-8292-4FB0-810C-04DA052BF13A}" type="slidenum">
              <a:rPr lang="en-IN" smtClean="0"/>
              <a:t>47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645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9CE5856C-7702-4858-9E8F-6C2767D9E085}" type="datetimeFigureOut">
              <a:rPr lang="en-US" smtClean="0"/>
              <a:t>12/12/2017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6CB919E-CD6A-4D52-8812-AB9444AD9F8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856C-7702-4858-9E8F-6C2767D9E085}" type="datetimeFigureOut">
              <a:rPr lang="en-US" smtClean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919E-CD6A-4D52-8812-AB9444AD9F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856C-7702-4858-9E8F-6C2767D9E085}" type="datetimeFigureOut">
              <a:rPr lang="en-US" smtClean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919E-CD6A-4D52-8812-AB9444AD9F8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856C-7702-4858-9E8F-6C2767D9E085}" type="datetimeFigureOut">
              <a:rPr lang="en-US" smtClean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919E-CD6A-4D52-8812-AB9444AD9F8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CE5856C-7702-4858-9E8F-6C2767D9E085}" type="datetimeFigureOut">
              <a:rPr lang="en-US" smtClean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6CB919E-CD6A-4D52-8812-AB9444AD9F8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856C-7702-4858-9E8F-6C2767D9E085}" type="datetimeFigureOut">
              <a:rPr lang="en-US" smtClean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919E-CD6A-4D52-8812-AB9444AD9F8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856C-7702-4858-9E8F-6C2767D9E085}" type="datetimeFigureOut">
              <a:rPr lang="en-US" smtClean="0"/>
              <a:t>12/12/2017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919E-CD6A-4D52-8812-AB9444AD9F8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856C-7702-4858-9E8F-6C2767D9E085}" type="datetimeFigureOut">
              <a:rPr lang="en-US" smtClean="0"/>
              <a:t>12/12/2017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919E-CD6A-4D52-8812-AB9444AD9F8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856C-7702-4858-9E8F-6C2767D9E085}" type="datetimeFigureOut">
              <a:rPr lang="en-US" smtClean="0"/>
              <a:t>12/12/2017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919E-CD6A-4D52-8812-AB9444AD9F8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856C-7702-4858-9E8F-6C2767D9E085}" type="datetimeFigureOut">
              <a:rPr lang="en-US" smtClean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919E-CD6A-4D52-8812-AB9444AD9F8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856C-7702-4858-9E8F-6C2767D9E085}" type="datetimeFigureOut">
              <a:rPr lang="en-US" smtClean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919E-CD6A-4D52-8812-AB9444AD9F8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CE5856C-7702-4858-9E8F-6C2767D9E085}" type="datetimeFigureOut">
              <a:rPr lang="en-US" smtClean="0"/>
              <a:t>12/12/2017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6CB919E-CD6A-4D52-8812-AB9444AD9F8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MVC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Vatsal Thakkar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066800" y="457200"/>
            <a:ext cx="68580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8866080550                       www.trinfotips.com</a:t>
            </a:r>
          </a:p>
        </p:txBody>
      </p:sp>
    </p:spTree>
    <p:extLst>
      <p:ext uri="{BB962C8B-B14F-4D97-AF65-F5344CB8AC3E}">
        <p14:creationId xmlns:p14="http://schemas.microsoft.com/office/powerpoint/2010/main" val="3946311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Model View Controller</a:t>
            </a:r>
          </a:p>
          <a:p>
            <a:pPr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Model–view–controller (MVC) is a software pattern for implementing user interfaces. </a:t>
            </a:r>
          </a:p>
          <a:p>
            <a:pPr algn="just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800" y="6477000"/>
            <a:ext cx="68580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8866080550                       www.trinfotips.com</a:t>
            </a:r>
          </a:p>
        </p:txBody>
      </p:sp>
    </p:spTree>
    <p:extLst>
      <p:ext uri="{BB962C8B-B14F-4D97-AF65-F5344CB8AC3E}">
        <p14:creationId xmlns:p14="http://schemas.microsoft.com/office/powerpoint/2010/main" val="2125533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09600" y="6367410"/>
            <a:ext cx="68580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8866080550                       www.trinfotips.com</a:t>
            </a:r>
          </a:p>
        </p:txBody>
      </p:sp>
      <p:pic>
        <p:nvPicPr>
          <p:cNvPr id="7" name="Picture 6" descr="http://www.endlick.com/wp-content/uploads/2012/02/mvc_diagra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2400"/>
            <a:ext cx="6781800" cy="60045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0558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/>
              <a:t>Model </a:t>
            </a:r>
          </a:p>
          <a:p>
            <a:pPr algn="just"/>
            <a:r>
              <a:rPr lang="en-US" dirty="0"/>
              <a:t>Implement the logic of the application </a:t>
            </a:r>
          </a:p>
          <a:p>
            <a:pPr algn="just"/>
            <a:r>
              <a:rPr lang="en-US" dirty="0"/>
              <a:t>Classes that represent the data of the application and that use validation logic to enforce business rules for that data.</a:t>
            </a:r>
          </a:p>
          <a:p>
            <a:pPr lvl="0"/>
            <a:r>
              <a:rPr lang="en-IN" dirty="0"/>
              <a:t>It's like our normal classes with getter/setter properties.</a:t>
            </a:r>
          </a:p>
          <a:p>
            <a:pPr lvl="0"/>
            <a:r>
              <a:rPr lang="en-IN" dirty="0"/>
              <a:t>Classes that represent the data of the application  and that use validation logic to enforce business rules for that data.</a:t>
            </a:r>
          </a:p>
          <a:p>
            <a:pPr algn="just"/>
            <a:endParaRPr lang="en-US" b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800" y="6324600"/>
            <a:ext cx="68580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8866080550                       www.trinfotips.com</a:t>
            </a:r>
          </a:p>
        </p:txBody>
      </p:sp>
    </p:spTree>
    <p:extLst>
      <p:ext uri="{BB962C8B-B14F-4D97-AF65-F5344CB8AC3E}">
        <p14:creationId xmlns:p14="http://schemas.microsoft.com/office/powerpoint/2010/main" val="2383501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b="1" dirty="0"/>
              <a:t>Views </a:t>
            </a:r>
          </a:p>
          <a:p>
            <a:pPr algn="just"/>
            <a:r>
              <a:rPr lang="en-US" dirty="0"/>
              <a:t>Display data and present the UI </a:t>
            </a:r>
          </a:p>
          <a:p>
            <a:pPr algn="just"/>
            <a:r>
              <a:rPr lang="en-US" dirty="0"/>
              <a:t>Template files that your application uses to dynamically generate HTML responses.</a:t>
            </a:r>
          </a:p>
          <a:p>
            <a:pPr lvl="0"/>
            <a:r>
              <a:rPr lang="en-IN" dirty="0"/>
              <a:t>.</a:t>
            </a:r>
            <a:r>
              <a:rPr lang="en-IN" dirty="0" err="1"/>
              <a:t>cshtml</a:t>
            </a:r>
            <a:r>
              <a:rPr lang="en-IN" dirty="0"/>
              <a:t> coding file.</a:t>
            </a:r>
          </a:p>
          <a:p>
            <a:pPr algn="just"/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62000" y="6345072"/>
            <a:ext cx="68580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8866080550                       www.trinfotips.com</a:t>
            </a:r>
          </a:p>
        </p:txBody>
      </p:sp>
    </p:spTree>
    <p:extLst>
      <p:ext uri="{BB962C8B-B14F-4D97-AF65-F5344CB8AC3E}">
        <p14:creationId xmlns:p14="http://schemas.microsoft.com/office/powerpoint/2010/main" val="1398841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Cycle</a:t>
            </a:r>
          </a:p>
        </p:txBody>
      </p:sp>
      <p:pic>
        <p:nvPicPr>
          <p:cNvPr id="1026" name="Picture 2" descr="http://www.dotnetinterviewquestions.in/contentpics/STE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47800"/>
            <a:ext cx="7932155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6428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Asp.net Routing is the first step in MVC request cycle. </a:t>
            </a:r>
          </a:p>
          <a:p>
            <a:r>
              <a:rPr lang="en-US" dirty="0"/>
              <a:t>Basically it is a pattern matching system that matches the request’s URL against the registered URL patterns in the Route Table. </a:t>
            </a:r>
          </a:p>
          <a:p>
            <a:r>
              <a:rPr lang="en-US" dirty="0"/>
              <a:t>When a matching pattern found in the Route Table, the Routing engine forwards the request to the corresponding </a:t>
            </a:r>
            <a:r>
              <a:rPr lang="en-US" dirty="0" err="1"/>
              <a:t>IRouteHandler</a:t>
            </a:r>
            <a:r>
              <a:rPr lang="en-US" dirty="0"/>
              <a:t> for that request. </a:t>
            </a:r>
          </a:p>
          <a:p>
            <a:r>
              <a:rPr lang="en-US" dirty="0"/>
              <a:t>The default one calls the </a:t>
            </a:r>
            <a:r>
              <a:rPr lang="en-US" dirty="0" err="1"/>
              <a:t>MvcHandler</a:t>
            </a:r>
            <a:r>
              <a:rPr lang="en-US" dirty="0"/>
              <a:t>. The routing engine returns a 404 HTTP status code against that request if the patterns is not found in the Route Table</a:t>
            </a:r>
          </a:p>
        </p:txBody>
      </p:sp>
    </p:spTree>
    <p:extLst>
      <p:ext uri="{BB962C8B-B14F-4D97-AF65-F5344CB8AC3E}">
        <p14:creationId xmlns:p14="http://schemas.microsoft.com/office/powerpoint/2010/main" val="1684255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: Fill Route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MVC requests are mapped to route tables which in turn specify which controller and action to be invoked. </a:t>
            </a:r>
          </a:p>
          <a:p>
            <a:r>
              <a:rPr lang="en-US" dirty="0"/>
              <a:t>So if the request is the first request the first thing is to fill the route table with routes collection. </a:t>
            </a:r>
          </a:p>
          <a:p>
            <a:r>
              <a:rPr lang="en-US" dirty="0"/>
              <a:t>This filling of route table happens in the </a:t>
            </a:r>
            <a:r>
              <a:rPr lang="en-US" dirty="0" err="1"/>
              <a:t>global.asax</a:t>
            </a:r>
            <a:r>
              <a:rPr lang="en-US" dirty="0"/>
              <a:t> file.</a:t>
            </a:r>
          </a:p>
        </p:txBody>
      </p:sp>
    </p:spTree>
    <p:extLst>
      <p:ext uri="{BB962C8B-B14F-4D97-AF65-F5344CB8AC3E}">
        <p14:creationId xmlns:p14="http://schemas.microsoft.com/office/powerpoint/2010/main" val="4020640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: Fetch Route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Depending on the URL sent “</a:t>
            </a:r>
            <a:r>
              <a:rPr lang="en-US" dirty="0" err="1"/>
              <a:t>UrlRoutingModule</a:t>
            </a:r>
            <a:r>
              <a:rPr lang="en-US" dirty="0"/>
              <a:t>” searches the route table to create “</a:t>
            </a:r>
            <a:r>
              <a:rPr lang="en-US" dirty="0" err="1"/>
              <a:t>RouteData</a:t>
            </a:r>
            <a:r>
              <a:rPr lang="en-US" dirty="0"/>
              <a:t>” object which has the details of which controller and action to invoke.</a:t>
            </a:r>
          </a:p>
        </p:txBody>
      </p:sp>
    </p:spTree>
    <p:extLst>
      <p:ext uri="{BB962C8B-B14F-4D97-AF65-F5344CB8AC3E}">
        <p14:creationId xmlns:p14="http://schemas.microsoft.com/office/powerpoint/2010/main" val="1889595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Request Context Created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“</a:t>
            </a:r>
            <a:r>
              <a:rPr lang="en-US" dirty="0" err="1"/>
              <a:t>RouteData</a:t>
            </a:r>
            <a:r>
              <a:rPr lang="en-US" dirty="0"/>
              <a:t>” object is used to create the “</a:t>
            </a:r>
            <a:r>
              <a:rPr lang="en-US" dirty="0" err="1"/>
              <a:t>RequestContext</a:t>
            </a:r>
            <a:r>
              <a:rPr lang="en-US" dirty="0"/>
              <a:t>” object.</a:t>
            </a:r>
          </a:p>
        </p:txBody>
      </p:sp>
    </p:spTree>
    <p:extLst>
      <p:ext uri="{BB962C8B-B14F-4D97-AF65-F5344CB8AC3E}">
        <p14:creationId xmlns:p14="http://schemas.microsoft.com/office/powerpoint/2010/main" val="1912744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Controller instance Created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This request object is sent to “</a:t>
            </a:r>
            <a:r>
              <a:rPr lang="en-US" dirty="0" err="1"/>
              <a:t>MvcHandler</a:t>
            </a:r>
            <a:r>
              <a:rPr lang="en-US" dirty="0"/>
              <a:t>” instance to create the controller class instance. Once the controller class object is created it calls the “Execute” method of the controller class.</a:t>
            </a:r>
          </a:p>
        </p:txBody>
      </p:sp>
    </p:spTree>
    <p:extLst>
      <p:ext uri="{BB962C8B-B14F-4D97-AF65-F5344CB8AC3E}">
        <p14:creationId xmlns:p14="http://schemas.microsoft.com/office/powerpoint/2010/main" val="3164331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- 1.0 - 4.0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Drag 'n drop GUI Programming</a:t>
            </a:r>
          </a:p>
          <a:p>
            <a:r>
              <a:rPr lang="en-US" dirty="0"/>
              <a:t>Data Controls - </a:t>
            </a:r>
            <a:r>
              <a:rPr lang="en-US" dirty="0" err="1"/>
              <a:t>GridView,FormView,DetailsView,ListView,DataPager</a:t>
            </a:r>
            <a:endParaRPr lang="en-US" dirty="0"/>
          </a:p>
          <a:p>
            <a:r>
              <a:rPr lang="en-US" dirty="0"/>
              <a:t>Data Access Controls –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SqlDataSource,ObjectDataSource</a:t>
            </a:r>
            <a:endParaRPr lang="en-US" dirty="0"/>
          </a:p>
          <a:p>
            <a:r>
              <a:rPr lang="en-US" dirty="0"/>
              <a:t>Login control , Navigation control</a:t>
            </a:r>
          </a:p>
          <a:p>
            <a:r>
              <a:rPr lang="en-US" dirty="0" err="1"/>
              <a:t>Masterpages</a:t>
            </a:r>
            <a:endParaRPr lang="en-US" dirty="0"/>
          </a:p>
          <a:p>
            <a:r>
              <a:rPr lang="en-US" dirty="0"/>
              <a:t>Themes-Skins</a:t>
            </a:r>
          </a:p>
          <a:p>
            <a:r>
              <a:rPr lang="en-US" dirty="0"/>
              <a:t>Code behind</a:t>
            </a:r>
          </a:p>
          <a:p>
            <a:r>
              <a:rPr lang="en-US" dirty="0"/>
              <a:t>LINQ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09600" y="6324600"/>
            <a:ext cx="68580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8866080550                       www.trinfotips.com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2EDB677-1070-4302-8CB3-28199352E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(lost)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9385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Creating Response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This phase has two steps executing the action and finally sending the response as a result to the view.</a:t>
            </a:r>
          </a:p>
        </p:txBody>
      </p:sp>
    </p:spTree>
    <p:extLst>
      <p:ext uri="{BB962C8B-B14F-4D97-AF65-F5344CB8AC3E}">
        <p14:creationId xmlns:p14="http://schemas.microsoft.com/office/powerpoint/2010/main" val="1736035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Is MVC different from a three layered architecture?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000"/>
            <a:ext cx="84582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0634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in MVC 6?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ASP.NET MVC and Web API has been merged in to one.</a:t>
            </a:r>
          </a:p>
          <a:p>
            <a:r>
              <a:rPr lang="en-US" dirty="0"/>
              <a:t>Dependency injection is inbuilt and part of MVC.</a:t>
            </a:r>
          </a:p>
          <a:p>
            <a:r>
              <a:rPr lang="en-US" dirty="0"/>
              <a:t>Side by side - deploy the runtime and framework with your application</a:t>
            </a:r>
          </a:p>
          <a:p>
            <a:r>
              <a:rPr lang="en-US" dirty="0"/>
              <a:t>Everything packaged </a:t>
            </a:r>
            <a:r>
              <a:rPr lang="en-US" dirty="0">
                <a:solidFill>
                  <a:srgbClr val="FF0000"/>
                </a:solidFill>
              </a:rPr>
              <a:t>with </a:t>
            </a:r>
            <a:r>
              <a:rPr lang="en-US" dirty="0" err="1">
                <a:solidFill>
                  <a:srgbClr val="FF0000"/>
                </a:solidFill>
              </a:rPr>
              <a:t>NuGet</a:t>
            </a:r>
            <a:r>
              <a:rPr lang="en-US" dirty="0"/>
              <a:t>, Including the .NET runtime itself.</a:t>
            </a:r>
          </a:p>
          <a:p>
            <a:r>
              <a:rPr lang="en-US" dirty="0"/>
              <a:t>New JSON based project structure.</a:t>
            </a:r>
          </a:p>
          <a:p>
            <a:r>
              <a:rPr lang="en-US" dirty="0"/>
              <a:t>No need to recompile for every change. Just hit save and refresh the browser.</a:t>
            </a:r>
          </a:p>
          <a:p>
            <a:r>
              <a:rPr lang="en-US" dirty="0"/>
              <a:t>Compilation done with the new </a:t>
            </a:r>
            <a:r>
              <a:rPr lang="en-US" dirty="0">
                <a:solidFill>
                  <a:srgbClr val="FF0000"/>
                </a:solidFill>
              </a:rPr>
              <a:t>Roslyn</a:t>
            </a:r>
            <a:r>
              <a:rPr lang="en-US" dirty="0"/>
              <a:t> real-time compiler.</a:t>
            </a:r>
          </a:p>
          <a:p>
            <a:r>
              <a:rPr lang="en-US" dirty="0" err="1">
                <a:solidFill>
                  <a:srgbClr val="FF0000"/>
                </a:solidFill>
              </a:rPr>
              <a:t>vNext</a:t>
            </a:r>
            <a:r>
              <a:rPr lang="en-US" dirty="0"/>
              <a:t> is Open Source via the .NET Foundation and is taking public contributions.</a:t>
            </a:r>
          </a:p>
          <a:p>
            <a:r>
              <a:rPr lang="en-US" dirty="0" err="1"/>
              <a:t>vNext</a:t>
            </a:r>
            <a:r>
              <a:rPr lang="en-US" dirty="0"/>
              <a:t> (and </a:t>
            </a:r>
            <a:r>
              <a:rPr lang="en-US" dirty="0" err="1"/>
              <a:t>Rosyln</a:t>
            </a:r>
            <a:r>
              <a:rPr lang="en-US" dirty="0"/>
              <a:t>) also runs on Mono, on both Mac and Linux today.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4080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Controllers </a:t>
            </a:r>
          </a:p>
          <a:p>
            <a:pPr lvl="0"/>
            <a:r>
              <a:rPr lang="en-IN" dirty="0"/>
              <a:t>It's like main function() of C language where coding execution will start according to event raised.</a:t>
            </a:r>
          </a:p>
          <a:p>
            <a:pPr lvl="0"/>
            <a:r>
              <a:rPr lang="en-IN" dirty="0"/>
              <a:t>Classes that handle incoming browser requests, retrieve model data, and then specify view templates that return a response to the browser.</a:t>
            </a:r>
          </a:p>
          <a:p>
            <a:r>
              <a:rPr lang="en-US" dirty="0"/>
              <a:t>Handle user interactions, work with models and select next view to display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09600" y="6400800"/>
            <a:ext cx="68580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8866080550                       www.trinfotips.com</a:t>
            </a:r>
          </a:p>
        </p:txBody>
      </p:sp>
    </p:spTree>
    <p:extLst>
      <p:ext uri="{BB962C8B-B14F-4D97-AF65-F5344CB8AC3E}">
        <p14:creationId xmlns:p14="http://schemas.microsoft.com/office/powerpoint/2010/main" val="33185297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Call done?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The user enters in the browser some URL that is sent to the server, e.g., </a:t>
            </a:r>
            <a:r>
              <a:rPr lang="en-IN" i="1" dirty="0"/>
              <a:t>http://localhost/Product/List</a:t>
            </a:r>
            <a:r>
              <a:rPr lang="en-IN" dirty="0"/>
              <a:t>.</a:t>
            </a:r>
          </a:p>
          <a:p>
            <a:r>
              <a:rPr lang="en-IN" dirty="0"/>
              <a:t>The user request is </a:t>
            </a:r>
            <a:r>
              <a:rPr lang="en-IN" dirty="0" err="1"/>
              <a:t>analyzed</a:t>
            </a:r>
            <a:r>
              <a:rPr lang="en-IN" dirty="0"/>
              <a:t> by the framework in order to determine what controller should be called.</a:t>
            </a:r>
          </a:p>
          <a:p>
            <a:r>
              <a:rPr lang="en-IN" dirty="0"/>
              <a:t>The Controller takes the parameters that the user has sent, calls the model to fetch some data, and loads the model object that should be displayed.</a:t>
            </a:r>
          </a:p>
          <a:p>
            <a:r>
              <a:rPr lang="en-IN" dirty="0"/>
              <a:t>The Controller passes the model object to the view.</a:t>
            </a:r>
          </a:p>
          <a:p>
            <a:r>
              <a:rPr lang="en-IN" dirty="0"/>
              <a:t>The View gets data from the model, puts it into the HTML template, and sends the response back to the user browser.</a:t>
            </a:r>
          </a:p>
          <a:p>
            <a:r>
              <a:rPr lang="en-IN" dirty="0"/>
              <a:t>The browser shows the HTML that is received from the server.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1622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Engine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The view engine is responsible for creating HTML from your views. </a:t>
            </a:r>
          </a:p>
          <a:p>
            <a:pPr algn="just"/>
            <a:r>
              <a:rPr lang="en-US" dirty="0"/>
              <a:t>Like ASP.NET .</a:t>
            </a:r>
            <a:r>
              <a:rPr lang="en-US" dirty="0" err="1"/>
              <a:t>aspx</a:t>
            </a:r>
            <a:r>
              <a:rPr lang="en-US" dirty="0"/>
              <a:t> &lt;% %&gt;</a:t>
            </a:r>
          </a:p>
          <a:p>
            <a:pPr algn="just"/>
            <a:r>
              <a:rPr lang="en-US" dirty="0"/>
              <a:t>Views are usually some kind of mix-up of HTML and a programming language. </a:t>
            </a:r>
          </a:p>
          <a:p>
            <a:pPr algn="just"/>
            <a:r>
              <a:rPr lang="en-US" dirty="0"/>
              <a:t>Razor</a:t>
            </a:r>
          </a:p>
          <a:p>
            <a:pPr algn="just"/>
            <a:r>
              <a:rPr lang="en-US" dirty="0"/>
              <a:t>ASPX</a:t>
            </a:r>
          </a:p>
          <a:p>
            <a:pPr algn="just"/>
            <a:r>
              <a:rPr lang="en-US" dirty="0"/>
              <a:t>Spark</a:t>
            </a:r>
          </a:p>
          <a:p>
            <a:pPr algn="just"/>
            <a:r>
              <a:rPr lang="en-US" dirty="0" err="1"/>
              <a:t>NHaml</a:t>
            </a:r>
            <a:endParaRPr lang="en-US" dirty="0"/>
          </a:p>
          <a:p>
            <a:pPr algn="just"/>
            <a:r>
              <a:rPr lang="en-US" dirty="0" err="1"/>
              <a:t>NDjango</a:t>
            </a:r>
            <a:endParaRPr lang="en-US" dirty="0"/>
          </a:p>
          <a:p>
            <a:pPr algn="just"/>
            <a:r>
              <a:rPr lang="en-US" dirty="0"/>
              <a:t>Brail</a:t>
            </a:r>
          </a:p>
          <a:p>
            <a:pPr algn="just"/>
            <a:r>
              <a:rPr lang="en-US" dirty="0" err="1"/>
              <a:t>Hasic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62000" y="6400800"/>
            <a:ext cx="68580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8866080550                       www.trinfotips.com</a:t>
            </a:r>
          </a:p>
        </p:txBody>
      </p:sp>
    </p:spTree>
    <p:extLst>
      <p:ext uri="{BB962C8B-B14F-4D97-AF65-F5344CB8AC3E}">
        <p14:creationId xmlns:p14="http://schemas.microsoft.com/office/powerpoint/2010/main" val="6460513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 - View Engine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MVC 3. </a:t>
            </a:r>
          </a:p>
          <a:p>
            <a:r>
              <a:rPr lang="en-US" dirty="0"/>
              <a:t>It’s not a programming language but uses C# syntax for embedding code in a page without the ASP.NET delimiters: &lt;%= %&gt;. </a:t>
            </a:r>
          </a:p>
          <a:p>
            <a:r>
              <a:rPr lang="en-US" dirty="0"/>
              <a:t>Razor using an @ </a:t>
            </a:r>
          </a:p>
          <a:p>
            <a:r>
              <a:rPr lang="en-US" dirty="0" err="1"/>
              <a:t>Cshtml</a:t>
            </a:r>
            <a:r>
              <a:rPr lang="en-US" dirty="0"/>
              <a:t> , </a:t>
            </a:r>
            <a:r>
              <a:rPr lang="en-US" dirty="0" err="1"/>
              <a:t>vbhtml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62000" y="6400800"/>
            <a:ext cx="68580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8866080550                       www.trinfotips.com</a:t>
            </a:r>
          </a:p>
        </p:txBody>
      </p:sp>
    </p:spTree>
    <p:extLst>
      <p:ext uri="{BB962C8B-B14F-4D97-AF65-F5344CB8AC3E}">
        <p14:creationId xmlns:p14="http://schemas.microsoft.com/office/powerpoint/2010/main" val="18175385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38534"/>
            <a:ext cx="3048000" cy="511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0511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App_Data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err="1"/>
              <a:t>App_Data</a:t>
            </a:r>
            <a:r>
              <a:rPr lang="en-US" dirty="0"/>
              <a:t> folder is for storing application data.</a:t>
            </a:r>
          </a:p>
        </p:txBody>
      </p:sp>
    </p:spTree>
    <p:extLst>
      <p:ext uri="{BB962C8B-B14F-4D97-AF65-F5344CB8AC3E}">
        <p14:creationId xmlns:p14="http://schemas.microsoft.com/office/powerpoint/2010/main" val="11346834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App_Start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371600"/>
            <a:ext cx="3499807" cy="2286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62000" y="4038600"/>
            <a:ext cx="7924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This folder contains all the files which are needed during the application load.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084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we generally talk about ASP.NET applications built on a tiered architecture they are divided in four parts: 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UI (ASPX pages)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Code-behind (</a:t>
            </a:r>
            <a:r>
              <a:rPr lang="en-US" i="1" dirty="0"/>
              <a:t>ASPX.CS</a:t>
            </a:r>
            <a:r>
              <a:rPr lang="en-US" dirty="0"/>
              <a:t> pages)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Middle tier (.NET classes)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Data layer.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800" y="6331424"/>
            <a:ext cx="68580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8866080550                       www.trinfotips.com</a:t>
            </a:r>
          </a:p>
        </p:txBody>
      </p:sp>
    </p:spTree>
    <p:extLst>
      <p:ext uri="{BB962C8B-B14F-4D97-AF65-F5344CB8AC3E}">
        <p14:creationId xmlns:p14="http://schemas.microsoft.com/office/powerpoint/2010/main" val="2473418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App_Start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3316" y="1600200"/>
            <a:ext cx="7924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000000"/>
                </a:solidFill>
                <a:latin typeface="Verdana" panose="020B0604030504040204" pitchFamily="34" charset="0"/>
              </a:rPr>
              <a:t>BundleConfig.cs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This is used to create and register bundles for CSS and JS files.</a:t>
            </a: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By default, various bundles are added in this files including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jQuery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jQueryUI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jQuery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validation, </a:t>
            </a:r>
            <a:r>
              <a:rPr lang="en-US" dirty="0" err="1">
                <a:solidFill>
                  <a:srgbClr val="FF0000"/>
                </a:solidFill>
                <a:latin typeface="Verdana" panose="020B0604030504040204" pitchFamily="34" charset="0"/>
              </a:rPr>
              <a:t>Modernizr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, and Site CSS.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</a:rPr>
              <a:t>Difference between minified and uncompressed?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000000"/>
                </a:solidFill>
                <a:latin typeface="Verdana" panose="020B0604030504040204" pitchFamily="34" charset="0"/>
              </a:rPr>
              <a:t>RouteConfig.cs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This is used to register various route patterns for your ASP.NET MVC application. 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By default, one route is registered here named as Default Route.</a:t>
            </a:r>
          </a:p>
        </p:txBody>
      </p:sp>
    </p:spTree>
    <p:extLst>
      <p:ext uri="{BB962C8B-B14F-4D97-AF65-F5344CB8AC3E}">
        <p14:creationId xmlns:p14="http://schemas.microsoft.com/office/powerpoint/2010/main" val="15141699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App_Start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3316" y="1600200"/>
            <a:ext cx="7924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000000"/>
                </a:solidFill>
                <a:latin typeface="Verdana" panose="020B0604030504040204" pitchFamily="34" charset="0"/>
              </a:rPr>
              <a:t>FilterConfig.cs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Our own logic</a:t>
            </a: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000000"/>
                </a:solidFill>
                <a:latin typeface="Verdana" panose="020B0604030504040204" pitchFamily="34" charset="0"/>
              </a:rPr>
              <a:t>IdentifyConfig.cs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By default, one route is registered here named as Default Route.</a:t>
            </a:r>
          </a:p>
        </p:txBody>
      </p:sp>
    </p:spTree>
    <p:extLst>
      <p:ext uri="{BB962C8B-B14F-4D97-AF65-F5344CB8AC3E}">
        <p14:creationId xmlns:p14="http://schemas.microsoft.com/office/powerpoint/2010/main" val="33859891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App_Start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3316" y="1600200"/>
            <a:ext cx="7924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000000"/>
                </a:solidFill>
                <a:latin typeface="Verdana" panose="020B0604030504040204" pitchFamily="34" charset="0"/>
              </a:rPr>
              <a:t>Startup.Auth.cs</a:t>
            </a:r>
            <a:endParaRPr lang="en-US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By default, one route is registered here named as Default Route.</a:t>
            </a:r>
          </a:p>
        </p:txBody>
      </p:sp>
    </p:spTree>
    <p:extLst>
      <p:ext uri="{BB962C8B-B14F-4D97-AF65-F5344CB8AC3E}">
        <p14:creationId xmlns:p14="http://schemas.microsoft.com/office/powerpoint/2010/main" val="462409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 – Syntax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Razor code blocks are enclosed in @{ ... }</a:t>
            </a:r>
          </a:p>
          <a:p>
            <a:r>
              <a:rPr lang="en-US" dirty="0"/>
              <a:t>Inline expressions (variables and functions) start with @</a:t>
            </a:r>
          </a:p>
          <a:p>
            <a:r>
              <a:rPr lang="en-US" dirty="0"/>
              <a:t>Code statements end with semicolon</a:t>
            </a:r>
          </a:p>
          <a:p>
            <a:r>
              <a:rPr lang="en-US" dirty="0"/>
              <a:t>Variables are declared with the </a:t>
            </a:r>
            <a:r>
              <a:rPr lang="en-US" dirty="0" err="1"/>
              <a:t>var</a:t>
            </a:r>
            <a:r>
              <a:rPr lang="en-US" dirty="0"/>
              <a:t> keyword</a:t>
            </a:r>
          </a:p>
          <a:p>
            <a:r>
              <a:rPr lang="en-US" dirty="0"/>
              <a:t>Strings are enclosed with quotation marks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62000" y="6400800"/>
            <a:ext cx="68580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8866080550                       www.trinfotips.com</a:t>
            </a:r>
          </a:p>
        </p:txBody>
      </p:sp>
    </p:spTree>
    <p:extLst>
      <p:ext uri="{BB962C8B-B14F-4D97-AF65-F5344CB8AC3E}">
        <p14:creationId xmlns:p14="http://schemas.microsoft.com/office/powerpoint/2010/main" val="35598635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 – Coding Syntax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1600"/>
            <a:ext cx="5787059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00400"/>
            <a:ext cx="5410200" cy="2914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762000" y="6400800"/>
            <a:ext cx="68580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8866080550                       www.trinfotips.com</a:t>
            </a:r>
          </a:p>
        </p:txBody>
      </p:sp>
    </p:spTree>
    <p:extLst>
      <p:ext uri="{BB962C8B-B14F-4D97-AF65-F5344CB8AC3E}">
        <p14:creationId xmlns:p14="http://schemas.microsoft.com/office/powerpoint/2010/main" val="19557589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 – Coding Syntax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19200"/>
            <a:ext cx="4495800" cy="5143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762000" y="6400800"/>
            <a:ext cx="68580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8866080550                       www.trinfotips.com</a:t>
            </a:r>
          </a:p>
        </p:txBody>
      </p:sp>
    </p:spTree>
    <p:extLst>
      <p:ext uri="{BB962C8B-B14F-4D97-AF65-F5344CB8AC3E}">
        <p14:creationId xmlns:p14="http://schemas.microsoft.com/office/powerpoint/2010/main" val="12714752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 – Coding Syntax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1371600"/>
            <a:ext cx="4160293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762000" y="6400800"/>
            <a:ext cx="68580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8866080550                       www.trinfotips.com</a:t>
            </a:r>
          </a:p>
        </p:txBody>
      </p:sp>
    </p:spTree>
    <p:extLst>
      <p:ext uri="{BB962C8B-B14F-4D97-AF65-F5344CB8AC3E}">
        <p14:creationId xmlns:p14="http://schemas.microsoft.com/office/powerpoint/2010/main" val="29051441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 – Coding Syntax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4191000" cy="3188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762000" y="6400800"/>
            <a:ext cx="68580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8866080550                       www.trinfotips.com</a:t>
            </a:r>
          </a:p>
        </p:txBody>
      </p:sp>
    </p:spTree>
    <p:extLst>
      <p:ext uri="{BB962C8B-B14F-4D97-AF65-F5344CB8AC3E}">
        <p14:creationId xmlns:p14="http://schemas.microsoft.com/office/powerpoint/2010/main" val="13182947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 – Coding Syntax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6345784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762000" y="6400800"/>
            <a:ext cx="68580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8866080550                       www.trinfotips.com</a:t>
            </a:r>
          </a:p>
        </p:txBody>
      </p:sp>
    </p:spTree>
    <p:extLst>
      <p:ext uri="{BB962C8B-B14F-4D97-AF65-F5344CB8AC3E}">
        <p14:creationId xmlns:p14="http://schemas.microsoft.com/office/powerpoint/2010/main" val="11676744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 – Coding Syntax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62000" y="6400800"/>
            <a:ext cx="68580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8866080550                       www.trinfotips.com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" y="1524000"/>
            <a:ext cx="731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Content</a:t>
            </a:r>
          </a:p>
          <a:p>
            <a:endParaRPr lang="en-IN" dirty="0"/>
          </a:p>
          <a:p>
            <a:r>
              <a:rPr lang="en-IN" dirty="0"/>
              <a:t>@:</a:t>
            </a:r>
          </a:p>
          <a:p>
            <a:endParaRPr lang="en-IN" dirty="0"/>
          </a:p>
          <a:p>
            <a:r>
              <a:rPr lang="en-IN" dirty="0"/>
              <a:t>&lt;text&gt;&lt;/text&gt;</a:t>
            </a:r>
          </a:p>
        </p:txBody>
      </p:sp>
    </p:spTree>
    <p:extLst>
      <p:ext uri="{BB962C8B-B14F-4D97-AF65-F5344CB8AC3E}">
        <p14:creationId xmlns:p14="http://schemas.microsoft.com/office/powerpoint/2010/main" val="1375633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62000" y="6331424"/>
            <a:ext cx="68580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8866080550                       www.trinfotips.com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297305"/>
              </p:ext>
            </p:extLst>
          </p:nvPr>
        </p:nvGraphicFramePr>
        <p:xfrm>
          <a:off x="1371600" y="-9629"/>
          <a:ext cx="6096000" cy="686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ASP.NET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MVC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Asp.Net</a:t>
                      </a:r>
                      <a:r>
                        <a:rPr lang="en-IN" dirty="0"/>
                        <a:t> Web Form follow a traditional event driven development model.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Asp.Net</a:t>
                      </a:r>
                      <a:r>
                        <a:rPr lang="en-IN" dirty="0"/>
                        <a:t> MVC is a lightweight and follow MVC (Model, View, Controller) pattern based development model.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Asp.Net</a:t>
                      </a:r>
                      <a:r>
                        <a:rPr lang="en-IN" dirty="0"/>
                        <a:t> Web Form has server controls.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Asp.Net</a:t>
                      </a:r>
                      <a:r>
                        <a:rPr lang="en-IN" dirty="0"/>
                        <a:t> MVC has html helpers.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Asp.Net</a:t>
                      </a:r>
                      <a:r>
                        <a:rPr lang="en-IN" dirty="0"/>
                        <a:t> Web Form supports view state for state management at client side.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Asp.Net</a:t>
                      </a:r>
                      <a:r>
                        <a:rPr lang="en-IN" dirty="0"/>
                        <a:t> MVC does not support view state.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Asp.Net</a:t>
                      </a:r>
                      <a:r>
                        <a:rPr lang="en-IN" dirty="0"/>
                        <a:t> Web Form has file-based URLs means file name exist in the URLs must have its physically existence.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Asp.Net</a:t>
                      </a:r>
                      <a:r>
                        <a:rPr lang="en-IN" dirty="0"/>
                        <a:t> MVC has route-based URLs means URLs are divided into controllers and actions and moreover it is based on controller not on physical file.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Asp.Net</a:t>
                      </a:r>
                      <a:r>
                        <a:rPr lang="en-IN" dirty="0"/>
                        <a:t> Web Form follows Web Forms Syntax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Asp.Net</a:t>
                      </a:r>
                      <a:r>
                        <a:rPr lang="en-IN" dirty="0"/>
                        <a:t> MVC follow customizable syntax (Razor as default)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78964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b="1" dirty="0"/>
              <a:t>Step 1: Create New </a:t>
            </a:r>
            <a:r>
              <a:rPr lang="en-IN" b="1" dirty="0" err="1"/>
              <a:t>WebApplication</a:t>
            </a:r>
            <a:r>
              <a:rPr lang="en-IN" b="1" dirty="0"/>
              <a:t> –Select MVC – Add new Control</a:t>
            </a:r>
          </a:p>
          <a:p>
            <a:r>
              <a:rPr lang="en-IN" b="1" dirty="0"/>
              <a:t>Step 2: Now Give Name</a:t>
            </a:r>
          </a:p>
          <a:p>
            <a:r>
              <a:rPr lang="en-IN" b="1" dirty="0"/>
              <a:t>Step 3: Add </a:t>
            </a:r>
            <a:r>
              <a:rPr lang="en-IN" b="1" dirty="0" err="1"/>
              <a:t>HelloWolrd</a:t>
            </a:r>
            <a:r>
              <a:rPr lang="en-IN" b="1" dirty="0"/>
              <a:t> </a:t>
            </a:r>
            <a:r>
              <a:rPr lang="en-IN" b="1" dirty="0" err="1"/>
              <a:t>Contoller</a:t>
            </a:r>
            <a:endParaRPr lang="en-IN" b="1" dirty="0"/>
          </a:p>
          <a:p>
            <a:endParaRPr lang="en-IN" b="1" dirty="0"/>
          </a:p>
          <a:p>
            <a:pPr marL="0" indent="0">
              <a:buNone/>
            </a:pPr>
            <a:r>
              <a:rPr lang="en-IN" dirty="0"/>
              <a:t>public String About()</a:t>
            </a:r>
          </a:p>
          <a:p>
            <a:pPr marL="0" indent="0">
              <a:buNone/>
            </a:pPr>
            <a:r>
              <a:rPr lang="en-IN" dirty="0"/>
              <a:t>        {</a:t>
            </a:r>
          </a:p>
          <a:p>
            <a:pPr marL="0" indent="0">
              <a:buNone/>
            </a:pPr>
            <a:r>
              <a:rPr lang="en-IN" dirty="0"/>
              <a:t>            return "Hello World";</a:t>
            </a:r>
          </a:p>
          <a:p>
            <a:pPr marL="0" indent="0">
              <a:buNone/>
            </a:pPr>
            <a:r>
              <a:rPr lang="en-IN" dirty="0"/>
              <a:t>        }</a:t>
            </a:r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06037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Now create 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b="1" dirty="0"/>
              <a:t>Add Three Views Index, About ,Contact</a:t>
            </a:r>
          </a:p>
          <a:p>
            <a:r>
              <a:rPr lang="en-IN" b="1" dirty="0"/>
              <a:t>Create module</a:t>
            </a:r>
          </a:p>
          <a:p>
            <a:r>
              <a:rPr lang="en-IN" b="1" dirty="0"/>
              <a:t>Student module</a:t>
            </a:r>
          </a:p>
          <a:p>
            <a:pPr marL="0" indent="0">
              <a:buNone/>
            </a:pPr>
            <a:r>
              <a:rPr lang="en-IN" sz="2800" dirty="0"/>
              <a:t> public </a:t>
            </a:r>
            <a:r>
              <a:rPr lang="en-IN" sz="2800" dirty="0" err="1"/>
              <a:t>int</a:t>
            </a:r>
            <a:r>
              <a:rPr lang="en-IN" sz="2800" dirty="0"/>
              <a:t> </a:t>
            </a:r>
            <a:r>
              <a:rPr lang="en-IN" sz="2800" dirty="0" err="1"/>
              <a:t>StudentId</a:t>
            </a:r>
            <a:r>
              <a:rPr lang="en-IN" sz="2800" dirty="0"/>
              <a:t> { get; set; }</a:t>
            </a:r>
          </a:p>
          <a:p>
            <a:pPr marL="0" indent="0">
              <a:buNone/>
            </a:pPr>
            <a:r>
              <a:rPr lang="en-IN" sz="2800" dirty="0"/>
              <a:t>        public String </a:t>
            </a:r>
            <a:r>
              <a:rPr lang="en-IN" sz="2800" dirty="0" err="1"/>
              <a:t>LastName</a:t>
            </a:r>
            <a:r>
              <a:rPr lang="en-IN" sz="2800" dirty="0"/>
              <a:t> { get; set; }</a:t>
            </a:r>
          </a:p>
          <a:p>
            <a:pPr marL="0" indent="0">
              <a:buNone/>
            </a:pPr>
            <a:r>
              <a:rPr lang="en-IN" sz="2800" dirty="0"/>
              <a:t>        public String </a:t>
            </a:r>
            <a:r>
              <a:rPr lang="en-IN" sz="2800" dirty="0" err="1"/>
              <a:t>FirstName</a:t>
            </a:r>
            <a:r>
              <a:rPr lang="en-IN" sz="2800" dirty="0"/>
              <a:t> { get; set; }</a:t>
            </a:r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r>
              <a:rPr lang="en-IN" sz="2800" dirty="0"/>
              <a:t>        public </a:t>
            </a:r>
            <a:r>
              <a:rPr lang="en-IN" sz="2800" dirty="0" err="1"/>
              <a:t>int</a:t>
            </a:r>
            <a:r>
              <a:rPr lang="en-IN" sz="2800" dirty="0"/>
              <a:t> Fees { get; set; }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8101543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object in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Create object and set properties and</a:t>
            </a:r>
            <a:endParaRPr lang="en-IN" b="1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return View(s1);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6275279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object in </a:t>
            </a:r>
            <a:r>
              <a:rPr lang="en-IN" dirty="0" err="1"/>
              <a:t>Index.cshtml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@model WebApplication1Practise.Models.Student</a:t>
            </a:r>
          </a:p>
          <a:p>
            <a:r>
              <a:rPr lang="en-IN" dirty="0"/>
              <a:t>@model </a:t>
            </a:r>
            <a:r>
              <a:rPr lang="en-IN" dirty="0" err="1"/>
              <a:t>ProjectName.Models.Classname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&lt;h3&gt;@</a:t>
            </a:r>
            <a:r>
              <a:rPr lang="en-IN" dirty="0" err="1"/>
              <a:t>Model.FirstName</a:t>
            </a:r>
            <a:r>
              <a:rPr lang="en-IN" dirty="0"/>
              <a:t>&lt;/h3&gt;</a:t>
            </a:r>
          </a:p>
          <a:p>
            <a:r>
              <a:rPr lang="en-IN" dirty="0"/>
              <a:t>&lt;h3&gt;@</a:t>
            </a:r>
            <a:r>
              <a:rPr lang="en-IN" dirty="0" err="1"/>
              <a:t>Model.LastName</a:t>
            </a:r>
            <a:r>
              <a:rPr lang="en-IN" dirty="0"/>
              <a:t>&lt;/h3&gt;</a:t>
            </a:r>
          </a:p>
          <a:p>
            <a:r>
              <a:rPr lang="en-IN" dirty="0"/>
              <a:t>&lt;h3&gt;@</a:t>
            </a:r>
            <a:r>
              <a:rPr lang="en-IN" dirty="0" err="1"/>
              <a:t>Model.Fees</a:t>
            </a:r>
            <a:r>
              <a:rPr lang="en-IN" dirty="0"/>
              <a:t>&lt;/h3&gt;</a:t>
            </a:r>
          </a:p>
          <a:p>
            <a:r>
              <a:rPr lang="en-IN" dirty="0"/>
              <a:t>&lt;h3&gt;@</a:t>
            </a:r>
            <a:r>
              <a:rPr lang="en-IN" dirty="0" err="1"/>
              <a:t>Model.StudentId</a:t>
            </a:r>
            <a:r>
              <a:rPr lang="en-IN" dirty="0"/>
              <a:t>&lt;/h3&gt;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44206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List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List&lt;Student&gt; </a:t>
            </a:r>
            <a:r>
              <a:rPr lang="en-IN" dirty="0" err="1"/>
              <a:t>iListStudent</a:t>
            </a:r>
            <a:r>
              <a:rPr lang="en-IN" dirty="0"/>
              <a:t> = new List&lt;Student&gt;();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iListStudent.Add</a:t>
            </a:r>
            <a:r>
              <a:rPr lang="en-IN" dirty="0"/>
              <a:t>(s1);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iListStudent.Add</a:t>
            </a:r>
            <a:r>
              <a:rPr lang="en-IN" dirty="0"/>
              <a:t>(s2);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iListStudent.Add</a:t>
            </a:r>
            <a:r>
              <a:rPr lang="en-IN" dirty="0"/>
              <a:t>(s3);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iListStudent.Add</a:t>
            </a:r>
            <a:r>
              <a:rPr lang="en-IN" dirty="0"/>
              <a:t>(s4);</a:t>
            </a:r>
          </a:p>
          <a:p>
            <a:pPr marL="0" indent="0">
              <a:buNone/>
            </a:pPr>
            <a:r>
              <a:rPr lang="en-IN" dirty="0"/>
              <a:t>                        </a:t>
            </a:r>
          </a:p>
          <a:p>
            <a:pPr marL="0" indent="0">
              <a:buNone/>
            </a:pPr>
            <a:r>
              <a:rPr lang="en-IN" dirty="0"/>
              <a:t>            return View(</a:t>
            </a:r>
            <a:r>
              <a:rPr lang="en-IN" dirty="0" err="1"/>
              <a:t>iListStudent</a:t>
            </a:r>
            <a:r>
              <a:rPr lang="en-IN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680387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Now sending List from 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List&lt;Student&gt; </a:t>
            </a:r>
            <a:r>
              <a:rPr lang="en-IN" dirty="0" err="1"/>
              <a:t>iListStudent</a:t>
            </a:r>
            <a:r>
              <a:rPr lang="en-IN" dirty="0"/>
              <a:t> = new List&lt;Student&gt;();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iListStudent.Add</a:t>
            </a:r>
            <a:r>
              <a:rPr lang="en-IN" dirty="0"/>
              <a:t>(s1);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iListStudent.Add</a:t>
            </a:r>
            <a:r>
              <a:rPr lang="en-IN" dirty="0"/>
              <a:t>(s2);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iListStudent.Add</a:t>
            </a:r>
            <a:r>
              <a:rPr lang="en-IN" dirty="0"/>
              <a:t>(s3);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iListStudent.Add</a:t>
            </a:r>
            <a:r>
              <a:rPr lang="en-IN" dirty="0"/>
              <a:t>(s4);</a:t>
            </a:r>
          </a:p>
          <a:p>
            <a:pPr marL="0" indent="0">
              <a:buNone/>
            </a:pPr>
            <a:r>
              <a:rPr lang="en-IN" dirty="0"/>
              <a:t>                        </a:t>
            </a:r>
          </a:p>
          <a:p>
            <a:pPr marL="0" indent="0">
              <a:buNone/>
            </a:pPr>
            <a:r>
              <a:rPr lang="en-IN" dirty="0"/>
              <a:t>            return View(</a:t>
            </a:r>
            <a:r>
              <a:rPr lang="en-IN" dirty="0" err="1"/>
              <a:t>iListStudent</a:t>
            </a:r>
            <a:r>
              <a:rPr lang="en-IN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866383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Getting List in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@model </a:t>
            </a:r>
            <a:r>
              <a:rPr lang="en-IN" dirty="0" err="1"/>
              <a:t>IEnumerable</a:t>
            </a:r>
            <a:r>
              <a:rPr lang="en-IN" dirty="0"/>
              <a:t>&lt;WebApplication1Practise.Models.Student&gt;</a:t>
            </a:r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&lt;table border='2'&gt;&lt;</a:t>
            </a:r>
            <a:r>
              <a:rPr lang="en-IN" dirty="0" err="1"/>
              <a:t>tr</a:t>
            </a:r>
            <a:r>
              <a:rPr lang="en-IN" dirty="0"/>
              <a:t>&gt;&lt;td&gt;Id&lt;/td&gt;&lt;td&gt;Name&lt;/td&gt;&lt;td&gt;Fees&lt;/td&gt;&lt;/</a:t>
            </a:r>
            <a:r>
              <a:rPr lang="en-IN" dirty="0" err="1"/>
              <a:t>tr</a:t>
            </a:r>
            <a:r>
              <a:rPr lang="en-IN" dirty="0"/>
              <a:t>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@</a:t>
            </a:r>
            <a:r>
              <a:rPr lang="en-IN" dirty="0" err="1"/>
              <a:t>foreach</a:t>
            </a:r>
            <a:r>
              <a:rPr lang="en-IN" dirty="0"/>
              <a:t>(</a:t>
            </a:r>
            <a:r>
              <a:rPr lang="en-IN" dirty="0" err="1"/>
              <a:t>var</a:t>
            </a:r>
            <a:r>
              <a:rPr lang="en-IN" dirty="0"/>
              <a:t> item in Model)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pl-PL" dirty="0"/>
              <a:t>   &lt;tr&gt;&lt;td&gt;@item.StudentId&lt;/td&gt;&lt;td&gt;@item.FirstName &lt;/td&gt;&lt;td&gt;@item.Fees &lt;/td&gt;&lt;/tr&gt;</a:t>
            </a:r>
          </a:p>
          <a:p>
            <a:pPr marL="0" indent="0">
              <a:buNone/>
            </a:pPr>
            <a:r>
              <a:rPr lang="en-IN" dirty="0"/>
              <a:t>    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&lt;/table&gt;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27397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Sharing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As a strongly typed model object.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As a dynamic type - @model dynamic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err="1"/>
              <a:t>ViewData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 err="1"/>
              <a:t>ViewBag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 err="1"/>
              <a:t>TempData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07660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ViewData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err="1"/>
              <a:t>ViewData</a:t>
            </a:r>
            <a:r>
              <a:rPr lang="en-IN" dirty="0"/>
              <a:t> is a Dictionary object that is derived from </a:t>
            </a:r>
            <a:r>
              <a:rPr lang="en-IN" dirty="0" err="1"/>
              <a:t>ViewDataDictionary</a:t>
            </a:r>
            <a:r>
              <a:rPr lang="en-IN" dirty="0"/>
              <a:t> Class.</a:t>
            </a:r>
          </a:p>
          <a:p>
            <a:r>
              <a:rPr lang="en-IN" dirty="0" err="1"/>
              <a:t>ViewData</a:t>
            </a:r>
            <a:r>
              <a:rPr lang="en-IN" dirty="0"/>
              <a:t> is used to pass data from controller to corresponding view.</a:t>
            </a:r>
          </a:p>
          <a:p>
            <a:r>
              <a:rPr lang="en-IN" dirty="0"/>
              <a:t>It allows an object to have properties dynamically added to it.</a:t>
            </a:r>
          </a:p>
          <a:p>
            <a:r>
              <a:rPr lang="en-IN" dirty="0"/>
              <a:t>It's life is only during the current request.</a:t>
            </a:r>
          </a:p>
          <a:p>
            <a:r>
              <a:rPr lang="en-IN" dirty="0"/>
              <a:t>It requires typecasting for complex data and check for null values to avoid error.</a:t>
            </a:r>
          </a:p>
          <a:p>
            <a:r>
              <a:rPr lang="en-IN" dirty="0" err="1"/>
              <a:t>ViewData</a:t>
            </a:r>
            <a:r>
              <a:rPr lang="en-IN" dirty="0"/>
              <a:t> is derived from the </a:t>
            </a:r>
            <a:r>
              <a:rPr lang="en-IN" dirty="0" err="1"/>
              <a:t>ViewDataDictionary</a:t>
            </a:r>
            <a:r>
              <a:rPr lang="en-IN" dirty="0"/>
              <a:t> class and we can use the traditional "key-value" syntax</a:t>
            </a:r>
          </a:p>
          <a:p>
            <a:r>
              <a:rPr lang="en-IN" dirty="0" err="1"/>
              <a:t>ViewData</a:t>
            </a:r>
            <a:r>
              <a:rPr lang="en-IN" dirty="0"/>
              <a:t> is a dictionary object in which we can store the data. The data then will be accessed from the view.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29611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ViewData</a:t>
            </a:r>
            <a:r>
              <a:rPr lang="en-IN" dirty="0"/>
              <a:t>-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b="1" dirty="0" err="1"/>
              <a:t>ViewData</a:t>
            </a:r>
            <a:r>
              <a:rPr lang="en-IN" b="1" dirty="0"/>
              <a:t>[“A"]=”Ram“;</a:t>
            </a:r>
          </a:p>
          <a:p>
            <a:pPr fontAlgn="base"/>
            <a:r>
              <a:rPr lang="en-IN" b="1" dirty="0"/>
              <a:t>string name = </a:t>
            </a:r>
            <a:r>
              <a:rPr lang="en-IN" b="1" dirty="0" err="1"/>
              <a:t>ViewData</a:t>
            </a:r>
            <a:r>
              <a:rPr lang="en-IN" b="1" dirty="0"/>
              <a:t>["A"].</a:t>
            </a:r>
            <a:r>
              <a:rPr lang="en-IN" b="1" dirty="0" err="1"/>
              <a:t>ToString</a:t>
            </a:r>
            <a:r>
              <a:rPr lang="en-IN" b="1" dirty="0"/>
              <a:t>();</a:t>
            </a:r>
            <a:endParaRPr lang="en-IN" dirty="0"/>
          </a:p>
          <a:p>
            <a:pPr marL="0" indent="0">
              <a:buNone/>
            </a:pP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7957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62000" y="6331424"/>
            <a:ext cx="68580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8866080550                       www.trinfotips.com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68155"/>
              </p:ext>
            </p:extLst>
          </p:nvPr>
        </p:nvGraphicFramePr>
        <p:xfrm>
          <a:off x="1295400" y="1447800"/>
          <a:ext cx="6096000" cy="448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ASP.NET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MVC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Asp.Net</a:t>
                      </a:r>
                      <a:r>
                        <a:rPr lang="en-IN" dirty="0"/>
                        <a:t> MVC has Layouts for consistent look and feels.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Asp.Net</a:t>
                      </a:r>
                      <a:r>
                        <a:rPr lang="en-IN" dirty="0"/>
                        <a:t> Web Form has User Controls for code re-usability.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Asp.Net</a:t>
                      </a:r>
                      <a:r>
                        <a:rPr lang="en-IN" dirty="0"/>
                        <a:t> MVC is lightweight, provide full control over </a:t>
                      </a:r>
                      <a:r>
                        <a:rPr lang="en-IN" dirty="0" err="1"/>
                        <a:t>markup</a:t>
                      </a:r>
                      <a:r>
                        <a:rPr lang="en-IN" dirty="0"/>
                        <a:t> and support many features that allow fast &amp; agile development.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Asp.Net</a:t>
                      </a:r>
                      <a:r>
                        <a:rPr lang="en-IN" dirty="0"/>
                        <a:t> Web Form has Master Pages for consistent look and feels.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Asp.Net</a:t>
                      </a:r>
                      <a:r>
                        <a:rPr lang="en-IN" dirty="0"/>
                        <a:t> MVC has Layouts for consistent look and feels.</a:t>
                      </a:r>
                    </a:p>
                    <a:p>
                      <a:r>
                        <a:rPr lang="en-IN" dirty="0" err="1"/>
                        <a:t>Asp.Net</a:t>
                      </a:r>
                      <a:r>
                        <a:rPr lang="en-IN" dirty="0"/>
                        <a:t> Web Form has User Controls for code re-usability.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In </a:t>
                      </a:r>
                      <a:r>
                        <a:rPr lang="en-IN" dirty="0" err="1"/>
                        <a:t>Asp.Net</a:t>
                      </a:r>
                      <a:r>
                        <a:rPr lang="en-IN" dirty="0"/>
                        <a:t> Web Form, Web Forms(ASPX) i.e. views are tightly coupled to Code behind(ASPX.CS) i.e. logic.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 </a:t>
                      </a:r>
                      <a:r>
                        <a:rPr lang="en-IN" dirty="0" err="1"/>
                        <a:t>Asp.Net</a:t>
                      </a:r>
                      <a:r>
                        <a:rPr lang="en-IN" dirty="0"/>
                        <a:t> MVC, Views and logic are kept separately.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01103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ViewData</a:t>
            </a:r>
            <a:r>
              <a:rPr lang="en-IN" dirty="0"/>
              <a:t> in 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public </a:t>
            </a:r>
            <a:r>
              <a:rPr lang="en-IN" dirty="0" err="1"/>
              <a:t>ActionResult</a:t>
            </a:r>
            <a:r>
              <a:rPr lang="en-IN" dirty="0"/>
              <a:t> </a:t>
            </a:r>
            <a:r>
              <a:rPr lang="en-IN" dirty="0" err="1"/>
              <a:t>GetViewData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        {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ViewData</a:t>
            </a:r>
            <a:r>
              <a:rPr lang="en-IN" dirty="0"/>
              <a:t>["</a:t>
            </a:r>
            <a:r>
              <a:rPr lang="en-IN" dirty="0" err="1"/>
              <a:t>Fname</a:t>
            </a:r>
            <a:r>
              <a:rPr lang="en-IN" dirty="0"/>
              <a:t>"] = "Ram Patel";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ViewData</a:t>
            </a:r>
            <a:r>
              <a:rPr lang="en-IN" dirty="0"/>
              <a:t>["</a:t>
            </a:r>
            <a:r>
              <a:rPr lang="en-IN" dirty="0" err="1"/>
              <a:t>CurrentData</a:t>
            </a:r>
            <a:r>
              <a:rPr lang="en-IN" dirty="0"/>
              <a:t>"] = </a:t>
            </a:r>
            <a:r>
              <a:rPr lang="en-IN" dirty="0" err="1"/>
              <a:t>System.DateTime.Now</a:t>
            </a:r>
            <a:r>
              <a:rPr lang="en-IN" dirty="0"/>
              <a:t>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return View();</a:t>
            </a:r>
          </a:p>
          <a:p>
            <a:pPr marL="0" indent="0">
              <a:buNone/>
            </a:pPr>
            <a:r>
              <a:rPr lang="en-IN" dirty="0"/>
              <a:t>        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11867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ViewData</a:t>
            </a:r>
            <a:r>
              <a:rPr lang="en-IN" dirty="0"/>
              <a:t> in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@{</a:t>
            </a:r>
          </a:p>
          <a:p>
            <a:pPr marL="0" indent="0">
              <a:buNone/>
            </a:pPr>
            <a:r>
              <a:rPr lang="en-IN" dirty="0" err="1"/>
              <a:t>var</a:t>
            </a:r>
            <a:r>
              <a:rPr lang="en-IN" dirty="0"/>
              <a:t> name = </a:t>
            </a:r>
            <a:r>
              <a:rPr lang="en-IN" dirty="0" err="1"/>
              <a:t>ViewData</a:t>
            </a:r>
            <a:r>
              <a:rPr lang="en-IN" dirty="0"/>
              <a:t>["</a:t>
            </a:r>
            <a:r>
              <a:rPr lang="en-IN" dirty="0" err="1"/>
              <a:t>Fname</a:t>
            </a:r>
            <a:r>
              <a:rPr lang="en-IN" dirty="0"/>
              <a:t>"];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&lt;h2&gt;</a:t>
            </a:r>
            <a:r>
              <a:rPr lang="en-IN" dirty="0" err="1"/>
              <a:t>GetViewData</a:t>
            </a:r>
            <a:r>
              <a:rPr lang="en-IN" dirty="0"/>
              <a:t>&lt;/h2&gt;</a:t>
            </a:r>
          </a:p>
          <a:p>
            <a:pPr marL="0" indent="0">
              <a:buNone/>
            </a:pPr>
            <a:r>
              <a:rPr lang="en-IN" dirty="0"/>
              <a:t>&lt;h1&gt;@name&lt;/h1&gt;</a:t>
            </a:r>
          </a:p>
          <a:p>
            <a:pPr marL="0" indent="0">
              <a:buNone/>
            </a:pPr>
            <a:r>
              <a:rPr lang="en-IN" dirty="0"/>
              <a:t>&lt;h2&gt;@</a:t>
            </a:r>
            <a:r>
              <a:rPr lang="en-IN" dirty="0" err="1"/>
              <a:t>ViewData</a:t>
            </a:r>
            <a:r>
              <a:rPr lang="en-IN" dirty="0"/>
              <a:t>["</a:t>
            </a:r>
            <a:r>
              <a:rPr lang="en-IN" dirty="0" err="1"/>
              <a:t>CurrentData</a:t>
            </a:r>
            <a:r>
              <a:rPr lang="en-IN" dirty="0"/>
              <a:t>"]&lt;/h2&gt;</a:t>
            </a:r>
          </a:p>
        </p:txBody>
      </p:sp>
    </p:spTree>
    <p:extLst>
      <p:ext uri="{BB962C8B-B14F-4D97-AF65-F5344CB8AC3E}">
        <p14:creationId xmlns:p14="http://schemas.microsoft.com/office/powerpoint/2010/main" val="30636981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ViewData</a:t>
            </a:r>
            <a:r>
              <a:rPr lang="en-IN" dirty="0"/>
              <a:t> in 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public </a:t>
            </a:r>
            <a:r>
              <a:rPr lang="en-IN" dirty="0" err="1"/>
              <a:t>ActionResult</a:t>
            </a:r>
            <a:r>
              <a:rPr lang="en-IN" dirty="0"/>
              <a:t> GetViewData3()</a:t>
            </a:r>
          </a:p>
          <a:p>
            <a:pPr marL="0" indent="0">
              <a:buNone/>
            </a:pPr>
            <a:r>
              <a:rPr lang="en-IN" dirty="0"/>
              <a:t>        {</a:t>
            </a:r>
          </a:p>
          <a:p>
            <a:pPr marL="0" indent="0">
              <a:buNone/>
            </a:pPr>
            <a:r>
              <a:rPr lang="en-IN" dirty="0"/>
              <a:t>            Student s1 = new Student();</a:t>
            </a:r>
          </a:p>
          <a:p>
            <a:pPr marL="0" indent="0">
              <a:buNone/>
            </a:pPr>
            <a:r>
              <a:rPr lang="en-IN" dirty="0"/>
              <a:t>            s1.StudentId = 5;</a:t>
            </a:r>
          </a:p>
          <a:p>
            <a:pPr marL="0" indent="0">
              <a:buNone/>
            </a:pPr>
            <a:r>
              <a:rPr lang="en-IN" dirty="0"/>
              <a:t>            s1.FirstName = "</a:t>
            </a:r>
            <a:r>
              <a:rPr lang="en-IN" dirty="0" err="1"/>
              <a:t>Alax</a:t>
            </a:r>
            <a:r>
              <a:rPr lang="en-IN" dirty="0"/>
              <a:t>";</a:t>
            </a:r>
          </a:p>
          <a:p>
            <a:pPr marL="0" indent="0">
              <a:buNone/>
            </a:pPr>
            <a:r>
              <a:rPr lang="en-IN" dirty="0"/>
              <a:t>            s1.LastName = "Patel";</a:t>
            </a:r>
          </a:p>
          <a:p>
            <a:pPr marL="0" indent="0">
              <a:buNone/>
            </a:pPr>
            <a:r>
              <a:rPr lang="en-IN" dirty="0"/>
              <a:t>            s1.Fees = 21000;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ViewData</a:t>
            </a:r>
            <a:r>
              <a:rPr lang="en-IN" dirty="0"/>
              <a:t>["</a:t>
            </a:r>
            <a:r>
              <a:rPr lang="en-IN" dirty="0" err="1"/>
              <a:t>CurrentDate</a:t>
            </a:r>
            <a:r>
              <a:rPr lang="en-IN" dirty="0"/>
              <a:t>"] =</a:t>
            </a:r>
            <a:r>
              <a:rPr lang="en-IN" dirty="0" err="1"/>
              <a:t>System.DateTime.Now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ViewData</a:t>
            </a:r>
            <a:r>
              <a:rPr lang="en-IN" dirty="0"/>
              <a:t>["</a:t>
            </a:r>
            <a:r>
              <a:rPr lang="en-IN" dirty="0" err="1"/>
              <a:t>MSg</a:t>
            </a:r>
            <a:r>
              <a:rPr lang="en-IN" dirty="0"/>
              <a:t>"] = "Welcome !!!!";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ViewData</a:t>
            </a:r>
            <a:r>
              <a:rPr lang="en-IN" dirty="0"/>
              <a:t>["Stu"] = s1;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return View();</a:t>
            </a:r>
          </a:p>
          <a:p>
            <a:pPr marL="0" indent="0">
              <a:buNone/>
            </a:pPr>
            <a:r>
              <a:rPr lang="en-IN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6712621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ViewData</a:t>
            </a:r>
            <a:r>
              <a:rPr lang="en-IN" dirty="0"/>
              <a:t> in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@{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ViewBag.Title</a:t>
            </a:r>
            <a:r>
              <a:rPr lang="en-IN" dirty="0"/>
              <a:t> = "GetViewData3";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var</a:t>
            </a:r>
            <a:r>
              <a:rPr lang="en-IN" dirty="0"/>
              <a:t> student = </a:t>
            </a:r>
            <a:r>
              <a:rPr lang="en-IN" dirty="0" err="1"/>
              <a:t>ViewData</a:t>
            </a:r>
            <a:r>
              <a:rPr lang="en-IN" dirty="0"/>
              <a:t>["Stu"] as WebApplication1Practise.Models.Student;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&lt;h2&gt;GetViewData3&lt;/h2&gt;</a:t>
            </a:r>
          </a:p>
          <a:p>
            <a:pPr marL="0" indent="0">
              <a:buNone/>
            </a:pPr>
            <a:r>
              <a:rPr lang="en-IN" dirty="0"/>
              <a:t>&lt;h2&gt;Name @</a:t>
            </a:r>
            <a:r>
              <a:rPr lang="en-IN" dirty="0" err="1"/>
              <a:t>ViewData</a:t>
            </a:r>
            <a:r>
              <a:rPr lang="en-IN" dirty="0"/>
              <a:t>["</a:t>
            </a:r>
            <a:r>
              <a:rPr lang="en-IN" dirty="0" err="1"/>
              <a:t>CurrentDate</a:t>
            </a:r>
            <a:r>
              <a:rPr lang="en-IN" dirty="0"/>
              <a:t>"]&lt;/h2&gt;</a:t>
            </a:r>
          </a:p>
          <a:p>
            <a:pPr marL="0" indent="0">
              <a:buNone/>
            </a:pPr>
            <a:r>
              <a:rPr lang="en-IN" dirty="0"/>
              <a:t>&lt;h2&gt;@</a:t>
            </a:r>
            <a:r>
              <a:rPr lang="en-IN" dirty="0" err="1"/>
              <a:t>student.StudentId</a:t>
            </a:r>
            <a:r>
              <a:rPr lang="en-IN" dirty="0"/>
              <a:t> &lt;/h2&gt;</a:t>
            </a:r>
          </a:p>
          <a:p>
            <a:pPr marL="0" indent="0">
              <a:buNone/>
            </a:pPr>
            <a:r>
              <a:rPr lang="en-IN" dirty="0"/>
              <a:t>&lt;h2&gt;@</a:t>
            </a:r>
            <a:r>
              <a:rPr lang="en-IN" dirty="0" err="1"/>
              <a:t>student.FirstName</a:t>
            </a:r>
            <a:r>
              <a:rPr lang="en-IN" dirty="0"/>
              <a:t> &lt;/h2&gt;</a:t>
            </a:r>
          </a:p>
          <a:p>
            <a:pPr marL="0" indent="0">
              <a:buNone/>
            </a:pPr>
            <a:r>
              <a:rPr lang="en-IN" dirty="0"/>
              <a:t>&lt;h2&gt;@</a:t>
            </a:r>
            <a:r>
              <a:rPr lang="en-IN" dirty="0" err="1"/>
              <a:t>student.LastName</a:t>
            </a:r>
            <a:r>
              <a:rPr lang="en-IN" dirty="0"/>
              <a:t> &lt;/h2&gt;</a:t>
            </a:r>
          </a:p>
          <a:p>
            <a:pPr marL="0" indent="0">
              <a:buNone/>
            </a:pPr>
            <a:r>
              <a:rPr lang="en-IN" dirty="0"/>
              <a:t>&lt;h2&gt;@</a:t>
            </a:r>
            <a:r>
              <a:rPr lang="en-IN" dirty="0" err="1"/>
              <a:t>student.Fees</a:t>
            </a:r>
            <a:r>
              <a:rPr lang="en-IN" dirty="0"/>
              <a:t>&lt;/h2&gt;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37843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ViewBag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86840"/>
            <a:ext cx="8229600" cy="4937760"/>
          </a:xfrm>
        </p:spPr>
        <p:txBody>
          <a:bodyPr/>
          <a:lstStyle/>
          <a:p>
            <a:r>
              <a:rPr lang="en-IN" dirty="0" err="1"/>
              <a:t>ViewBag.Uname</a:t>
            </a:r>
            <a:r>
              <a:rPr lang="en-IN" dirty="0"/>
              <a:t> = “</a:t>
            </a:r>
            <a:r>
              <a:rPr lang="en-IN" dirty="0" err="1"/>
              <a:t>SomeData</a:t>
            </a:r>
            <a:r>
              <a:rPr lang="en-IN" dirty="0"/>
              <a:t>“;</a:t>
            </a:r>
          </a:p>
          <a:p>
            <a:r>
              <a:rPr lang="en-IN" dirty="0"/>
              <a:t> </a:t>
            </a:r>
            <a:r>
              <a:rPr lang="en-IN" dirty="0" err="1"/>
              <a:t>Uname</a:t>
            </a:r>
            <a:r>
              <a:rPr lang="en-IN" dirty="0"/>
              <a:t> was not a property of </a:t>
            </a:r>
            <a:r>
              <a:rPr lang="en-IN" dirty="0" err="1"/>
              <a:t>ViewBag</a:t>
            </a:r>
            <a:r>
              <a:rPr lang="en-IN" dirty="0"/>
              <a:t> object. It is added dynamically to it. </a:t>
            </a:r>
          </a:p>
          <a:p>
            <a:r>
              <a:rPr lang="en-IN" dirty="0" err="1"/>
              <a:t>ViewBag</a:t>
            </a:r>
            <a:r>
              <a:rPr lang="en-IN" dirty="0"/>
              <a:t> is a property of </a:t>
            </a:r>
            <a:r>
              <a:rPr lang="en-IN" dirty="0" err="1"/>
              <a:t>ControllerBase</a:t>
            </a:r>
            <a:r>
              <a:rPr lang="en-IN" dirty="0"/>
              <a:t> class.</a:t>
            </a:r>
          </a:p>
          <a:p>
            <a:r>
              <a:rPr lang="en-IN" dirty="0"/>
              <a:t>It’s life also lies only during the current request.</a:t>
            </a:r>
          </a:p>
          <a:p>
            <a:r>
              <a:rPr lang="en-IN" dirty="0"/>
              <a:t>If redirection occurs then it’s value becomes null.</a:t>
            </a:r>
          </a:p>
          <a:p>
            <a:r>
              <a:rPr lang="en-IN" dirty="0"/>
              <a:t>It doesn’t required typecasting for getting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9577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ViewBag</a:t>
            </a:r>
            <a:r>
              <a:rPr lang="en-IN" dirty="0"/>
              <a:t> in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ViewBag.Countries</a:t>
            </a:r>
            <a:r>
              <a:rPr lang="en-IN" dirty="0"/>
              <a:t> = new List&lt;String&gt;()</a:t>
            </a:r>
          </a:p>
          <a:p>
            <a:pPr marL="0" indent="0">
              <a:buNone/>
            </a:pPr>
            <a:r>
              <a:rPr lang="en-IN" dirty="0"/>
              <a:t>            {</a:t>
            </a:r>
          </a:p>
          <a:p>
            <a:pPr marL="0" indent="0">
              <a:buNone/>
            </a:pPr>
            <a:r>
              <a:rPr lang="en-IN" dirty="0"/>
              <a:t>                "India","UK","USA","</a:t>
            </a:r>
            <a:r>
              <a:rPr lang="en-IN" dirty="0" err="1"/>
              <a:t>Canda</a:t>
            </a:r>
            <a:r>
              <a:rPr lang="en-IN" dirty="0"/>
              <a:t>"</a:t>
            </a:r>
          </a:p>
          <a:p>
            <a:pPr marL="0" indent="0">
              <a:buNone/>
            </a:pPr>
            <a:r>
              <a:rPr lang="en-IN" dirty="0"/>
              <a:t>            };</a:t>
            </a:r>
          </a:p>
        </p:txBody>
      </p:sp>
    </p:spTree>
    <p:extLst>
      <p:ext uri="{BB962C8B-B14F-4D97-AF65-F5344CB8AC3E}">
        <p14:creationId xmlns:p14="http://schemas.microsoft.com/office/powerpoint/2010/main" val="3325113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ViewBag</a:t>
            </a:r>
            <a:r>
              <a:rPr lang="en-IN" dirty="0"/>
              <a:t> in 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&lt;h2&gt;</a:t>
            </a:r>
            <a:r>
              <a:rPr lang="en-IN" dirty="0" err="1"/>
              <a:t>GetViewBag</a:t>
            </a:r>
            <a:r>
              <a:rPr lang="en-IN" dirty="0"/>
              <a:t>&lt;/h2&gt;</a:t>
            </a:r>
          </a:p>
          <a:p>
            <a:pPr marL="0" indent="0">
              <a:buNone/>
            </a:pPr>
            <a:r>
              <a:rPr lang="en-IN" dirty="0"/>
              <a:t>&lt;</a:t>
            </a:r>
            <a:r>
              <a:rPr lang="en-IN" dirty="0" err="1"/>
              <a:t>ul</a:t>
            </a:r>
            <a:r>
              <a:rPr lang="en-IN" dirty="0"/>
              <a:t>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@</a:t>
            </a:r>
            <a:r>
              <a:rPr lang="en-IN" dirty="0" err="1"/>
              <a:t>foreach</a:t>
            </a:r>
            <a:r>
              <a:rPr lang="en-IN" dirty="0"/>
              <a:t> (string </a:t>
            </a:r>
            <a:r>
              <a:rPr lang="en-IN" dirty="0" err="1"/>
              <a:t>strCounty</a:t>
            </a:r>
            <a:r>
              <a:rPr lang="en-IN" dirty="0"/>
              <a:t> in </a:t>
            </a:r>
            <a:r>
              <a:rPr lang="en-IN" dirty="0" err="1"/>
              <a:t>ViewBag.Countries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&lt;li&gt;@</a:t>
            </a:r>
            <a:r>
              <a:rPr lang="en-IN" dirty="0" err="1"/>
              <a:t>strCounty</a:t>
            </a:r>
            <a:r>
              <a:rPr lang="en-IN" dirty="0"/>
              <a:t>&lt;/li&gt;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&lt;/</a:t>
            </a:r>
            <a:r>
              <a:rPr lang="en-IN" dirty="0" err="1"/>
              <a:t>ul</a:t>
            </a:r>
            <a:r>
              <a:rPr lang="en-IN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5071743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ViewBag</a:t>
            </a:r>
            <a:r>
              <a:rPr lang="en-IN" dirty="0"/>
              <a:t> in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ViewData</a:t>
            </a:r>
            <a:r>
              <a:rPr lang="en-IN" dirty="0"/>
              <a:t>["Countries"] = new List&lt;String&gt;()</a:t>
            </a:r>
          </a:p>
          <a:p>
            <a:pPr marL="0" indent="0">
              <a:buNone/>
            </a:pPr>
            <a:r>
              <a:rPr lang="en-IN" dirty="0"/>
              <a:t>            {</a:t>
            </a:r>
          </a:p>
          <a:p>
            <a:pPr marL="0" indent="0">
              <a:buNone/>
            </a:pPr>
            <a:r>
              <a:rPr lang="en-IN" dirty="0"/>
              <a:t>                "India","UK","USA","</a:t>
            </a:r>
            <a:r>
              <a:rPr lang="en-IN" dirty="0" err="1"/>
              <a:t>Canda</a:t>
            </a:r>
            <a:r>
              <a:rPr lang="en-IN" dirty="0"/>
              <a:t>"</a:t>
            </a:r>
          </a:p>
          <a:p>
            <a:pPr marL="0" indent="0">
              <a:buNone/>
            </a:pPr>
            <a:r>
              <a:rPr lang="en-IN" dirty="0"/>
              <a:t>            };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return View();</a:t>
            </a:r>
          </a:p>
        </p:txBody>
      </p:sp>
    </p:spTree>
    <p:extLst>
      <p:ext uri="{BB962C8B-B14F-4D97-AF65-F5344CB8AC3E}">
        <p14:creationId xmlns:p14="http://schemas.microsoft.com/office/powerpoint/2010/main" val="4596410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ViewBag</a:t>
            </a:r>
            <a:r>
              <a:rPr lang="en-IN" dirty="0"/>
              <a:t> in 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&lt;</a:t>
            </a:r>
            <a:r>
              <a:rPr lang="en-IN" dirty="0" err="1"/>
              <a:t>ul</a:t>
            </a:r>
            <a:r>
              <a:rPr lang="en-IN" dirty="0"/>
              <a:t>&gt;@</a:t>
            </a:r>
            <a:r>
              <a:rPr lang="en-IN" dirty="0" err="1"/>
              <a:t>foreach</a:t>
            </a:r>
            <a:r>
              <a:rPr lang="en-IN" dirty="0"/>
              <a:t>(string </a:t>
            </a:r>
            <a:r>
              <a:rPr lang="en-IN" dirty="0" err="1"/>
              <a:t>strCountry</a:t>
            </a:r>
            <a:r>
              <a:rPr lang="en-IN" dirty="0"/>
              <a:t> in (List&lt;String&gt;)</a:t>
            </a:r>
            <a:r>
              <a:rPr lang="en-IN" dirty="0" err="1"/>
              <a:t>ViewData</a:t>
            </a:r>
            <a:r>
              <a:rPr lang="en-IN" dirty="0"/>
              <a:t>["Countries"])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&lt;li&gt;@</a:t>
            </a:r>
            <a:r>
              <a:rPr lang="en-IN" dirty="0" err="1"/>
              <a:t>strCountry</a:t>
            </a:r>
            <a:r>
              <a:rPr lang="en-IN" dirty="0"/>
              <a:t>&lt;/li&gt;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&lt;/</a:t>
            </a:r>
            <a:r>
              <a:rPr lang="en-IN" dirty="0" err="1"/>
              <a:t>ul</a:t>
            </a:r>
            <a:r>
              <a:rPr lang="en-IN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1574853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DrawBacks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Please note that to pass data from Controller to View, It’s always a good practice to use strongly typed view models instead of using </a:t>
            </a:r>
            <a:r>
              <a:rPr lang="en-IN" dirty="0" err="1"/>
              <a:t>ViewBag</a:t>
            </a:r>
            <a:r>
              <a:rPr lang="en-IN" dirty="0"/>
              <a:t> &amp; </a:t>
            </a:r>
            <a:r>
              <a:rPr lang="en-IN" dirty="0" err="1"/>
              <a:t>ViewData</a:t>
            </a:r>
            <a:r>
              <a:rPr lang="en-IN" dirty="0"/>
              <a:t>.</a:t>
            </a:r>
          </a:p>
          <a:p>
            <a:r>
              <a:rPr lang="en-IN" dirty="0"/>
              <a:t>The major advantage is that it provides Compile time error checking. </a:t>
            </a:r>
          </a:p>
        </p:txBody>
      </p:sp>
    </p:spTree>
    <p:extLst>
      <p:ext uri="{BB962C8B-B14F-4D97-AF65-F5344CB8AC3E}">
        <p14:creationId xmlns:p14="http://schemas.microsoft.com/office/powerpoint/2010/main" val="3080113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panel </a:t>
            </a:r>
            <a:r>
              <a:rPr lang="en-US" dirty="0" err="1"/>
              <a:t>vs</a:t>
            </a:r>
            <a:r>
              <a:rPr lang="en-US" dirty="0"/>
              <a:t> 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Rendering is still there</a:t>
            </a:r>
          </a:p>
        </p:txBody>
      </p:sp>
    </p:spTree>
    <p:extLst>
      <p:ext uri="{BB962C8B-B14F-4D97-AF65-F5344CB8AC3E}">
        <p14:creationId xmlns:p14="http://schemas.microsoft.com/office/powerpoint/2010/main" val="15661261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TempData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err="1"/>
              <a:t>TempData</a:t>
            </a:r>
            <a:r>
              <a:rPr lang="en-IN" dirty="0"/>
              <a:t> is a property of </a:t>
            </a:r>
            <a:r>
              <a:rPr lang="en-IN" dirty="0" err="1"/>
              <a:t>ControllerBase</a:t>
            </a:r>
            <a:r>
              <a:rPr lang="en-IN" dirty="0"/>
              <a:t> class.</a:t>
            </a:r>
          </a:p>
          <a:p>
            <a:endParaRPr lang="en-IN" dirty="0"/>
          </a:p>
          <a:p>
            <a:r>
              <a:rPr lang="en-IN" dirty="0" err="1"/>
              <a:t>TempData</a:t>
            </a:r>
            <a:r>
              <a:rPr lang="en-IN" dirty="0"/>
              <a:t> is used to pass data from current request to subsequent request (means redirecting from one page to another).</a:t>
            </a:r>
          </a:p>
          <a:p>
            <a:endParaRPr lang="en-IN" dirty="0"/>
          </a:p>
          <a:p>
            <a:r>
              <a:rPr lang="en-IN" dirty="0"/>
              <a:t>It’s life is very short and lies only till the target view is fully loaded.</a:t>
            </a:r>
          </a:p>
          <a:p>
            <a:endParaRPr lang="en-IN" dirty="0"/>
          </a:p>
          <a:p>
            <a:r>
              <a:rPr lang="en-IN" dirty="0"/>
              <a:t>It’s required typecasting for getting data and check for null values to avoid error.</a:t>
            </a:r>
          </a:p>
          <a:p>
            <a:endParaRPr lang="en-IN" dirty="0"/>
          </a:p>
          <a:p>
            <a:r>
              <a:rPr lang="en-IN" dirty="0"/>
              <a:t>It is used to store only one time messages like error messages, validation messages.</a:t>
            </a:r>
          </a:p>
        </p:txBody>
      </p:sp>
    </p:spTree>
    <p:extLst>
      <p:ext uri="{BB962C8B-B14F-4D97-AF65-F5344CB8AC3E}">
        <p14:creationId xmlns:p14="http://schemas.microsoft.com/office/powerpoint/2010/main" val="35416706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TempData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public  </a:t>
            </a:r>
            <a:r>
              <a:rPr lang="en-IN" dirty="0" err="1"/>
              <a:t>ActionResult</a:t>
            </a:r>
            <a:r>
              <a:rPr lang="en-IN" dirty="0"/>
              <a:t> </a:t>
            </a:r>
            <a:r>
              <a:rPr lang="en-IN" dirty="0" err="1"/>
              <a:t>StudentSet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        {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var</a:t>
            </a:r>
            <a:r>
              <a:rPr lang="en-IN" dirty="0"/>
              <a:t> </a:t>
            </a:r>
            <a:r>
              <a:rPr lang="en-IN" dirty="0" err="1"/>
              <a:t>obj</a:t>
            </a:r>
            <a:r>
              <a:rPr lang="en-IN" dirty="0"/>
              <a:t>=new Student()</a:t>
            </a:r>
          </a:p>
          <a:p>
            <a:pPr marL="0" indent="0">
              <a:buNone/>
            </a:pPr>
            <a:r>
              <a:rPr lang="en-IN" dirty="0"/>
              <a:t>            {</a:t>
            </a:r>
          </a:p>
          <a:p>
            <a:pPr marL="0" indent="0">
              <a:buNone/>
            </a:pPr>
            <a:r>
              <a:rPr lang="en-IN" dirty="0"/>
              <a:t>                </a:t>
            </a:r>
            <a:r>
              <a:rPr lang="en-IN" dirty="0" err="1"/>
              <a:t>FirstName</a:t>
            </a:r>
            <a:r>
              <a:rPr lang="en-IN" dirty="0"/>
              <a:t>="</a:t>
            </a:r>
            <a:r>
              <a:rPr lang="en-IN" dirty="0" err="1"/>
              <a:t>Lalita</a:t>
            </a:r>
            <a:r>
              <a:rPr lang="en-IN" dirty="0"/>
              <a:t>",</a:t>
            </a:r>
          </a:p>
          <a:p>
            <a:pPr marL="0" indent="0">
              <a:buNone/>
            </a:pPr>
            <a:r>
              <a:rPr lang="en-IN" dirty="0"/>
              <a:t>                Fees =21000,</a:t>
            </a:r>
          </a:p>
          <a:p>
            <a:pPr marL="0" indent="0">
              <a:buNone/>
            </a:pPr>
            <a:r>
              <a:rPr lang="en-IN" dirty="0"/>
              <a:t>                </a:t>
            </a:r>
            <a:r>
              <a:rPr lang="en-IN" dirty="0" err="1"/>
              <a:t>LastName</a:t>
            </a:r>
            <a:r>
              <a:rPr lang="en-IN" dirty="0"/>
              <a:t>="Patel"</a:t>
            </a:r>
          </a:p>
          <a:p>
            <a:pPr marL="0" indent="0">
              <a:buNone/>
            </a:pPr>
            <a:r>
              <a:rPr lang="en-IN" dirty="0"/>
              <a:t>            };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TempData</a:t>
            </a:r>
            <a:r>
              <a:rPr lang="en-IN" dirty="0"/>
              <a:t>["Stu"] = </a:t>
            </a:r>
            <a:r>
              <a:rPr lang="en-IN" dirty="0" err="1"/>
              <a:t>obj</a:t>
            </a:r>
            <a:r>
              <a:rPr lang="en-IN" dirty="0"/>
              <a:t>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return </a:t>
            </a:r>
            <a:r>
              <a:rPr lang="en-IN" dirty="0" err="1"/>
              <a:t>RedirectToAction</a:t>
            </a:r>
            <a:r>
              <a:rPr lang="en-IN" dirty="0"/>
              <a:t>("</a:t>
            </a:r>
            <a:r>
              <a:rPr lang="en-IN" dirty="0" err="1"/>
              <a:t>StudentDetails</a:t>
            </a:r>
            <a:r>
              <a:rPr lang="en-IN" dirty="0"/>
              <a:t>");</a:t>
            </a:r>
          </a:p>
          <a:p>
            <a:pPr marL="0" indent="0">
              <a:buNone/>
            </a:pPr>
            <a:r>
              <a:rPr lang="en-IN" dirty="0"/>
              <a:t>        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public </a:t>
            </a:r>
            <a:r>
              <a:rPr lang="en-IN" dirty="0" err="1"/>
              <a:t>ActionResult</a:t>
            </a:r>
            <a:r>
              <a:rPr lang="en-IN" dirty="0"/>
              <a:t> </a:t>
            </a:r>
            <a:r>
              <a:rPr lang="en-IN" dirty="0" err="1"/>
              <a:t>StudentDetails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        {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var</a:t>
            </a:r>
            <a:r>
              <a:rPr lang="en-IN" dirty="0"/>
              <a:t> model = </a:t>
            </a:r>
            <a:r>
              <a:rPr lang="en-IN" dirty="0" err="1"/>
              <a:t>TempData</a:t>
            </a:r>
            <a:r>
              <a:rPr lang="en-IN" dirty="0"/>
              <a:t>["Stu"];</a:t>
            </a:r>
          </a:p>
          <a:p>
            <a:pPr marL="0" indent="0">
              <a:buNone/>
            </a:pPr>
            <a:r>
              <a:rPr lang="en-IN" dirty="0"/>
              <a:t>            return View(model);</a:t>
            </a:r>
          </a:p>
          <a:p>
            <a:pPr marL="0" indent="0">
              <a:buNone/>
            </a:pPr>
            <a:r>
              <a:rPr lang="en-IN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15206706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WebGrid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Automatically sets up an HTML table to display data</a:t>
            </a:r>
          </a:p>
          <a:p>
            <a:r>
              <a:rPr lang="en-IN" dirty="0"/>
              <a:t>Supports different options for formatting</a:t>
            </a:r>
          </a:p>
          <a:p>
            <a:r>
              <a:rPr lang="en-IN" dirty="0"/>
              <a:t>Supports paging through data</a:t>
            </a:r>
          </a:p>
          <a:p>
            <a:r>
              <a:rPr lang="en-IN" dirty="0"/>
              <a:t>Supports Sorting by clicking on column headings</a:t>
            </a:r>
          </a:p>
        </p:txBody>
      </p:sp>
    </p:spTree>
    <p:extLst>
      <p:ext uri="{BB962C8B-B14F-4D97-AF65-F5344CB8AC3E}">
        <p14:creationId xmlns:p14="http://schemas.microsoft.com/office/powerpoint/2010/main" val="144989634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- </a:t>
            </a:r>
            <a:r>
              <a:rPr lang="en-IN" dirty="0" err="1"/>
              <a:t>CategoryDetailsModel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 public </a:t>
            </a:r>
            <a:r>
              <a:rPr lang="en-IN" dirty="0" err="1"/>
              <a:t>CategoryDetailsModel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        {</a:t>
            </a:r>
          </a:p>
          <a:p>
            <a:pPr marL="0" indent="0">
              <a:buNone/>
            </a:pPr>
            <a:r>
              <a:rPr lang="en-IN" dirty="0"/>
              <a:t>            _</a:t>
            </a:r>
            <a:r>
              <a:rPr lang="en-IN" dirty="0" err="1"/>
              <a:t>lstctg</a:t>
            </a:r>
            <a:r>
              <a:rPr lang="en-IN" dirty="0"/>
              <a:t> = new List&lt;</a:t>
            </a:r>
            <a:r>
              <a:rPr lang="en-IN" dirty="0" err="1"/>
              <a:t>CategoryDetailsModel</a:t>
            </a:r>
            <a:r>
              <a:rPr lang="en-IN" dirty="0"/>
              <a:t>&gt;();</a:t>
            </a:r>
          </a:p>
          <a:p>
            <a:pPr marL="0" indent="0">
              <a:buNone/>
            </a:pPr>
            <a:r>
              <a:rPr lang="en-IN" dirty="0"/>
              <a:t>        }</a:t>
            </a:r>
          </a:p>
          <a:p>
            <a:pPr marL="0" indent="0">
              <a:buNone/>
            </a:pPr>
            <a:r>
              <a:rPr lang="en-IN" dirty="0"/>
              <a:t>        public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CatID</a:t>
            </a:r>
            <a:r>
              <a:rPr lang="en-IN" dirty="0"/>
              <a:t> { get; set; }</a:t>
            </a:r>
          </a:p>
          <a:p>
            <a:pPr marL="0" indent="0">
              <a:buNone/>
            </a:pPr>
            <a:r>
              <a:rPr lang="en-IN" dirty="0"/>
              <a:t>        </a:t>
            </a:r>
          </a:p>
          <a:p>
            <a:pPr marL="0" indent="0">
              <a:buNone/>
            </a:pPr>
            <a:r>
              <a:rPr lang="en-IN" dirty="0"/>
              <a:t>public string </a:t>
            </a:r>
            <a:r>
              <a:rPr lang="en-IN" dirty="0" err="1"/>
              <a:t>CatName</a:t>
            </a:r>
            <a:r>
              <a:rPr lang="en-IN" dirty="0"/>
              <a:t> { get; set; 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public bool? </a:t>
            </a:r>
            <a:r>
              <a:rPr lang="en-IN" dirty="0" err="1"/>
              <a:t>IsDisplay</a:t>
            </a:r>
            <a:r>
              <a:rPr lang="en-IN" dirty="0"/>
              <a:t> { get; set; 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public bool? Gender { get; set; 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public List&lt;</a:t>
            </a:r>
            <a:r>
              <a:rPr lang="en-IN" dirty="0" err="1"/>
              <a:t>CategoryDetailsModel</a:t>
            </a:r>
            <a:r>
              <a:rPr lang="en-IN" dirty="0"/>
              <a:t>&gt; _</a:t>
            </a:r>
            <a:r>
              <a:rPr lang="en-IN" dirty="0" err="1"/>
              <a:t>lstctg</a:t>
            </a:r>
            <a:r>
              <a:rPr lang="en-IN" dirty="0"/>
              <a:t> { get; set; }</a:t>
            </a:r>
          </a:p>
        </p:txBody>
      </p:sp>
    </p:spTree>
    <p:extLst>
      <p:ext uri="{BB962C8B-B14F-4D97-AF65-F5344CB8AC3E}">
        <p14:creationId xmlns:p14="http://schemas.microsoft.com/office/powerpoint/2010/main" val="16104710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 public </a:t>
            </a:r>
            <a:r>
              <a:rPr lang="en-IN" dirty="0" err="1"/>
              <a:t>ActionResult</a:t>
            </a:r>
            <a:r>
              <a:rPr lang="en-IN" dirty="0"/>
              <a:t> Index()</a:t>
            </a:r>
          </a:p>
          <a:p>
            <a:pPr marL="0" indent="0">
              <a:buNone/>
            </a:pPr>
            <a:r>
              <a:rPr lang="en-IN" dirty="0"/>
              <a:t>        {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CategoryDetailsModel</a:t>
            </a:r>
            <a:r>
              <a:rPr lang="en-IN" dirty="0"/>
              <a:t> </a:t>
            </a:r>
            <a:r>
              <a:rPr lang="en-IN" dirty="0" err="1"/>
              <a:t>ctgModel</a:t>
            </a:r>
            <a:r>
              <a:rPr lang="en-IN" dirty="0"/>
              <a:t> = new </a:t>
            </a:r>
            <a:r>
              <a:rPr lang="en-IN" dirty="0" err="1"/>
              <a:t>CategoryDetailsModel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var</a:t>
            </a:r>
            <a:r>
              <a:rPr lang="en-IN" dirty="0"/>
              <a:t> </a:t>
            </a:r>
            <a:r>
              <a:rPr lang="en-IN" dirty="0" err="1"/>
              <a:t>getCat</a:t>
            </a:r>
            <a:r>
              <a:rPr lang="en-IN" dirty="0"/>
              <a:t> = (from t in _</a:t>
            </a:r>
            <a:r>
              <a:rPr lang="en-IN" dirty="0" err="1"/>
              <a:t>dbEntities.Categories</a:t>
            </a:r>
            <a:r>
              <a:rPr lang="en-IN" dirty="0"/>
              <a:t> select t).</a:t>
            </a:r>
            <a:r>
              <a:rPr lang="en-IN" dirty="0" err="1"/>
              <a:t>ToList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foreach</a:t>
            </a:r>
            <a:r>
              <a:rPr lang="en-IN" dirty="0"/>
              <a:t>(</a:t>
            </a:r>
            <a:r>
              <a:rPr lang="en-IN" dirty="0" err="1"/>
              <a:t>var</a:t>
            </a:r>
            <a:r>
              <a:rPr lang="en-IN" dirty="0"/>
              <a:t> item in </a:t>
            </a:r>
            <a:r>
              <a:rPr lang="en-IN" dirty="0" err="1"/>
              <a:t>getCat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        {</a:t>
            </a:r>
          </a:p>
          <a:p>
            <a:pPr marL="0" indent="0">
              <a:buNone/>
            </a:pPr>
            <a:r>
              <a:rPr lang="en-IN" dirty="0"/>
              <a:t>                </a:t>
            </a:r>
            <a:r>
              <a:rPr lang="en-IN" dirty="0" err="1"/>
              <a:t>CategoryDetailsModel</a:t>
            </a:r>
            <a:r>
              <a:rPr lang="en-IN" dirty="0"/>
              <a:t> </a:t>
            </a:r>
            <a:r>
              <a:rPr lang="en-IN" dirty="0" err="1"/>
              <a:t>ctg</a:t>
            </a:r>
            <a:r>
              <a:rPr lang="en-IN" dirty="0"/>
              <a:t> = new </a:t>
            </a:r>
            <a:r>
              <a:rPr lang="en-IN" dirty="0" err="1"/>
              <a:t>CategoryDetailsModel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              </a:t>
            </a:r>
            <a:r>
              <a:rPr lang="en-IN" dirty="0" err="1"/>
              <a:t>ctg.CatID</a:t>
            </a:r>
            <a:r>
              <a:rPr lang="en-IN" dirty="0"/>
              <a:t> = </a:t>
            </a:r>
            <a:r>
              <a:rPr lang="en-IN" dirty="0" err="1"/>
              <a:t>item.CatId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            </a:t>
            </a:r>
            <a:r>
              <a:rPr lang="en-IN" dirty="0" err="1"/>
              <a:t>ctg.CatName</a:t>
            </a:r>
            <a:r>
              <a:rPr lang="en-IN" dirty="0"/>
              <a:t> = </a:t>
            </a:r>
            <a:r>
              <a:rPr lang="en-IN" dirty="0" err="1"/>
              <a:t>item.CatName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            </a:t>
            </a:r>
            <a:r>
              <a:rPr lang="en-IN" dirty="0" err="1"/>
              <a:t>ctg.Gender</a:t>
            </a:r>
            <a:r>
              <a:rPr lang="en-IN" dirty="0"/>
              <a:t> = </a:t>
            </a:r>
            <a:r>
              <a:rPr lang="en-IN" dirty="0" err="1"/>
              <a:t>item.Gender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            </a:t>
            </a:r>
            <a:r>
              <a:rPr lang="en-IN" dirty="0" err="1"/>
              <a:t>ctg.IsDisplay</a:t>
            </a:r>
            <a:r>
              <a:rPr lang="en-IN" dirty="0"/>
              <a:t> = </a:t>
            </a:r>
            <a:r>
              <a:rPr lang="en-IN" dirty="0" err="1"/>
              <a:t>item.IsDisplay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            </a:t>
            </a:r>
            <a:r>
              <a:rPr lang="en-IN" dirty="0" err="1"/>
              <a:t>ctgModel</a:t>
            </a:r>
            <a:r>
              <a:rPr lang="en-IN" dirty="0"/>
              <a:t>._</a:t>
            </a:r>
            <a:r>
              <a:rPr lang="en-IN" dirty="0" err="1"/>
              <a:t>lstctg.Add</a:t>
            </a:r>
            <a:r>
              <a:rPr lang="en-IN" dirty="0"/>
              <a:t>(</a:t>
            </a:r>
            <a:r>
              <a:rPr lang="en-IN" dirty="0" err="1"/>
              <a:t>ctg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      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return View(</a:t>
            </a:r>
            <a:r>
              <a:rPr lang="en-IN" dirty="0" err="1"/>
              <a:t>ctgModel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38330121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WebGrid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n-IN" dirty="0"/>
          </a:p>
          <a:p>
            <a:r>
              <a:rPr lang="en-IN" dirty="0"/>
              <a:t>Source – Where your data comes from. Usually the model passed by the controller action.</a:t>
            </a:r>
          </a:p>
          <a:p>
            <a:r>
              <a:rPr lang="en-IN" dirty="0" err="1"/>
              <a:t>DefaultSort</a:t>
            </a:r>
            <a:r>
              <a:rPr lang="en-IN" dirty="0"/>
              <a:t> – Here you can define how the data will be sorted. Just provide the column name here.</a:t>
            </a:r>
          </a:p>
          <a:p>
            <a:r>
              <a:rPr lang="en-IN" dirty="0" err="1"/>
              <a:t>RowsPerPage</a:t>
            </a:r>
            <a:r>
              <a:rPr lang="en-IN" dirty="0"/>
              <a:t> – Number of records that will be shown on table.</a:t>
            </a:r>
          </a:p>
          <a:p>
            <a:r>
              <a:rPr lang="en-IN" dirty="0" err="1"/>
              <a:t>CanPage</a:t>
            </a:r>
            <a:r>
              <a:rPr lang="en-IN" dirty="0"/>
              <a:t> – Allows paging.</a:t>
            </a:r>
          </a:p>
          <a:p>
            <a:r>
              <a:rPr lang="en-IN" dirty="0" err="1"/>
              <a:t>CanSort</a:t>
            </a:r>
            <a:r>
              <a:rPr lang="en-IN" dirty="0"/>
              <a:t> – Allows sorting by clicking on column title.</a:t>
            </a:r>
          </a:p>
          <a:p>
            <a:r>
              <a:rPr lang="en-IN" dirty="0" err="1"/>
              <a:t>SelectedFieldName</a:t>
            </a:r>
            <a:r>
              <a:rPr lang="en-IN" dirty="0"/>
              <a:t> - Gets full name of the query-string field that is used to specify the selected row of </a:t>
            </a:r>
            <a:r>
              <a:rPr lang="en-IN" dirty="0" err="1"/>
              <a:t>theWebGrid</a:t>
            </a:r>
            <a:r>
              <a:rPr lang="en-IN" dirty="0"/>
              <a:t> instance.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946066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WebGrid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@model MVC2014.Areas.Admin.Models.CategoryDetailsModel</a:t>
            </a:r>
          </a:p>
          <a:p>
            <a:pPr marL="0" indent="0">
              <a:buNone/>
            </a:pPr>
            <a:r>
              <a:rPr lang="en-IN" dirty="0"/>
              <a:t>           </a:t>
            </a:r>
          </a:p>
          <a:p>
            <a:pPr marL="0" indent="0">
              <a:buNone/>
            </a:pPr>
            <a:r>
              <a:rPr lang="en-IN" dirty="0"/>
              <a:t>@{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ViewBag.Title</a:t>
            </a:r>
            <a:r>
              <a:rPr lang="en-IN" dirty="0"/>
              <a:t> = "Index";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WebGrid</a:t>
            </a:r>
            <a:r>
              <a:rPr lang="en-IN" dirty="0"/>
              <a:t> </a:t>
            </a:r>
            <a:r>
              <a:rPr lang="en-IN" dirty="0" err="1"/>
              <a:t>wg</a:t>
            </a:r>
            <a:r>
              <a:rPr lang="en-IN" dirty="0"/>
              <a:t> = new </a:t>
            </a:r>
            <a:r>
              <a:rPr lang="en-IN" dirty="0" err="1"/>
              <a:t>WebGrid</a:t>
            </a:r>
            <a:r>
              <a:rPr lang="en-IN" dirty="0"/>
              <a:t>(source: Model._</a:t>
            </a:r>
            <a:r>
              <a:rPr lang="en-IN" dirty="0" err="1"/>
              <a:t>lstctg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229628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 upload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var</a:t>
            </a:r>
            <a:r>
              <a:rPr lang="en-IN" dirty="0"/>
              <a:t> file = </a:t>
            </a:r>
            <a:r>
              <a:rPr lang="en-IN" dirty="0" err="1"/>
              <a:t>Request.Files</a:t>
            </a:r>
            <a:r>
              <a:rPr lang="en-IN" dirty="0"/>
              <a:t>["file"];</a:t>
            </a:r>
          </a:p>
          <a:p>
            <a:pPr marL="0" indent="0">
              <a:buNone/>
            </a:pPr>
            <a:r>
              <a:rPr lang="en-IN" dirty="0"/>
              <a:t>Product model = new Product();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string path = </a:t>
            </a:r>
            <a:r>
              <a:rPr lang="en-IN" dirty="0" err="1"/>
              <a:t>Server.MapPath</a:t>
            </a:r>
            <a:r>
              <a:rPr lang="en-IN" dirty="0"/>
              <a:t>("~/</a:t>
            </a:r>
            <a:r>
              <a:rPr lang="en-IN" dirty="0" err="1"/>
              <a:t>proimg</a:t>
            </a:r>
            <a:r>
              <a:rPr lang="en-IN" dirty="0"/>
              <a:t>/");</a:t>
            </a:r>
          </a:p>
          <a:p>
            <a:pPr marL="0" indent="0">
              <a:buNone/>
            </a:pPr>
            <a:r>
              <a:rPr lang="en-IN" dirty="0"/>
              <a:t>                </a:t>
            </a:r>
            <a:r>
              <a:rPr lang="en-IN" dirty="0" err="1"/>
              <a:t>file.SaveAs</a:t>
            </a:r>
            <a:r>
              <a:rPr lang="en-IN" dirty="0"/>
              <a:t>(path + </a:t>
            </a:r>
            <a:r>
              <a:rPr lang="en-IN" dirty="0" err="1"/>
              <a:t>file.FileName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model.ProImg</a:t>
            </a:r>
            <a:r>
              <a:rPr lang="en-IN" dirty="0"/>
              <a:t> = </a:t>
            </a:r>
            <a:r>
              <a:rPr lang="en-IN" dirty="0" err="1"/>
              <a:t>file.FileName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===============================================</a:t>
            </a:r>
          </a:p>
          <a:p>
            <a:pPr marL="0" indent="0">
              <a:buNone/>
            </a:pPr>
            <a:r>
              <a:rPr lang="en-IN" dirty="0"/>
              <a:t>string path = </a:t>
            </a:r>
            <a:r>
              <a:rPr lang="en-IN" dirty="0" err="1"/>
              <a:t>Server.MapPath</a:t>
            </a:r>
            <a:r>
              <a:rPr lang="en-IN" dirty="0"/>
              <a:t>("~/</a:t>
            </a:r>
            <a:r>
              <a:rPr lang="en-IN" dirty="0" err="1"/>
              <a:t>proimg</a:t>
            </a:r>
            <a:r>
              <a:rPr lang="en-IN" dirty="0"/>
              <a:t>/");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    if (</a:t>
            </a:r>
            <a:r>
              <a:rPr lang="en-IN" dirty="0" err="1"/>
              <a:t>file.FileName</a:t>
            </a:r>
            <a:r>
              <a:rPr lang="en-IN" dirty="0"/>
              <a:t>!="")</a:t>
            </a:r>
          </a:p>
          <a:p>
            <a:pPr marL="0" indent="0">
              <a:buNone/>
            </a:pPr>
            <a:r>
              <a:rPr lang="en-IN" dirty="0"/>
              <a:t>                    {</a:t>
            </a:r>
          </a:p>
          <a:p>
            <a:pPr marL="0" indent="0">
              <a:buNone/>
            </a:pPr>
            <a:r>
              <a:rPr lang="en-IN" dirty="0"/>
              <a:t>                        </a:t>
            </a:r>
            <a:r>
              <a:rPr lang="en-IN" dirty="0" err="1"/>
              <a:t>file.SaveAs</a:t>
            </a:r>
            <a:r>
              <a:rPr lang="en-IN" dirty="0"/>
              <a:t>(</a:t>
            </a:r>
            <a:r>
              <a:rPr lang="en-IN" dirty="0" err="1"/>
              <a:t>path+file.FileName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                  </a:t>
            </a:r>
            <a:r>
              <a:rPr lang="en-IN" dirty="0" err="1"/>
              <a:t>getproduct.ProImg</a:t>
            </a:r>
            <a:r>
              <a:rPr lang="en-IN" dirty="0"/>
              <a:t> = </a:t>
            </a:r>
            <a:r>
              <a:rPr lang="en-IN" dirty="0" err="1"/>
              <a:t>file.FileName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                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154316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 upload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err="1"/>
              <a:t>grid.Column</a:t>
            </a:r>
            <a:r>
              <a:rPr lang="en-IN" dirty="0"/>
              <a:t>("</a:t>
            </a:r>
            <a:r>
              <a:rPr lang="en-IN" dirty="0" err="1"/>
              <a:t>ProImg</a:t>
            </a:r>
            <a:r>
              <a:rPr lang="en-IN" dirty="0"/>
              <a:t>", "Product Image", @&lt;text&gt;&lt;</a:t>
            </a:r>
            <a:r>
              <a:rPr lang="en-IN" dirty="0" err="1"/>
              <a:t>img</a:t>
            </a:r>
            <a:r>
              <a:rPr lang="en-IN" dirty="0"/>
              <a:t> </a:t>
            </a:r>
            <a:r>
              <a:rPr lang="en-IN" dirty="0" err="1"/>
              <a:t>src</a:t>
            </a:r>
            <a:r>
              <a:rPr lang="en-IN" dirty="0"/>
              <a:t>="@</a:t>
            </a:r>
            <a:r>
              <a:rPr lang="en-IN" dirty="0" err="1"/>
              <a:t>Url.Content</a:t>
            </a:r>
            <a:r>
              <a:rPr lang="en-IN" dirty="0"/>
              <a:t>("~/</a:t>
            </a:r>
            <a:r>
              <a:rPr lang="en-IN" dirty="0" err="1"/>
              <a:t>proimg</a:t>
            </a:r>
            <a:r>
              <a:rPr lang="en-IN" dirty="0"/>
              <a:t>/")@</a:t>
            </a:r>
            <a:r>
              <a:rPr lang="en-IN" dirty="0" err="1"/>
              <a:t>item.ProImg</a:t>
            </a:r>
            <a:r>
              <a:rPr lang="en-IN" dirty="0"/>
              <a:t>" height="80px" width="80px" /&gt;&lt;/text&gt;),</a:t>
            </a:r>
          </a:p>
        </p:txBody>
      </p:sp>
    </p:spTree>
    <p:extLst>
      <p:ext uri="{BB962C8B-B14F-4D97-AF65-F5344CB8AC3E}">
        <p14:creationId xmlns:p14="http://schemas.microsoft.com/office/powerpoint/2010/main" val="3964793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It’s good for small scale applications with limited team size.</a:t>
            </a:r>
          </a:p>
          <a:p>
            <a:r>
              <a:rPr lang="en-US" dirty="0"/>
              <a:t>Less knowledge HTML, CSS , JavaScript.</a:t>
            </a:r>
          </a:p>
          <a:p>
            <a:r>
              <a:rPr lang="en-US" dirty="0"/>
              <a:t>ASP.NET </a:t>
            </a:r>
            <a:r>
              <a:rPr lang="en-US" dirty="0" err="1"/>
              <a:t>WebForms</a:t>
            </a:r>
            <a:r>
              <a:rPr lang="en-US" dirty="0"/>
              <a:t> is Rapid Application Development approach.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914400" y="6400800"/>
            <a:ext cx="68580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8866080550                       www.trinfotips.com</a:t>
            </a:r>
          </a:p>
        </p:txBody>
      </p:sp>
    </p:spTree>
    <p:extLst>
      <p:ext uri="{BB962C8B-B14F-4D97-AF65-F5344CB8AC3E}">
        <p14:creationId xmlns:p14="http://schemas.microsoft.com/office/powerpoint/2010/main" val="3244394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tier and 3 tier</a:t>
            </a:r>
          </a:p>
        </p:txBody>
      </p:sp>
      <p:pic>
        <p:nvPicPr>
          <p:cNvPr id="1026" name="Picture 2" descr="http://www.mvcsharp.org/Overview/Images/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0"/>
            <a:ext cx="765455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666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IT Company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24669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676400"/>
            <a:ext cx="2209800" cy="1819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642197"/>
            <a:ext cx="2209800" cy="1853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01782" y="4029165"/>
            <a:ext cx="7772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are professional software developer and we build complex, large scale websites with a team of developers</a:t>
            </a:r>
          </a:p>
          <a:p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57200" y="6382007"/>
            <a:ext cx="68580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8866080550                       www.trinfotips.com</a:t>
            </a:r>
          </a:p>
        </p:txBody>
      </p:sp>
    </p:spTree>
    <p:extLst>
      <p:ext uri="{BB962C8B-B14F-4D97-AF65-F5344CB8AC3E}">
        <p14:creationId xmlns:p14="http://schemas.microsoft.com/office/powerpoint/2010/main" val="3039879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4098</TotalTime>
  <Words>2861</Words>
  <Application>Microsoft Office PowerPoint</Application>
  <PresentationFormat>On-screen Show (4:3)</PresentationFormat>
  <Paragraphs>474</Paragraphs>
  <Slides>68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7" baseType="lpstr">
      <vt:lpstr>Arial</vt:lpstr>
      <vt:lpstr>Bookman Old Style</vt:lpstr>
      <vt:lpstr>Calibri</vt:lpstr>
      <vt:lpstr>Courier New</vt:lpstr>
      <vt:lpstr>Gill Sans MT</vt:lpstr>
      <vt:lpstr>Verdana</vt:lpstr>
      <vt:lpstr>Wingdings</vt:lpstr>
      <vt:lpstr>Wingdings 3</vt:lpstr>
      <vt:lpstr>Origin</vt:lpstr>
      <vt:lpstr>MVC </vt:lpstr>
      <vt:lpstr>ASP.NET - 1.0 - 4.0</vt:lpstr>
      <vt:lpstr>ASP.NET </vt:lpstr>
      <vt:lpstr>PowerPoint Presentation</vt:lpstr>
      <vt:lpstr>PowerPoint Presentation</vt:lpstr>
      <vt:lpstr>Update panel vs MVC</vt:lpstr>
      <vt:lpstr>Good For</vt:lpstr>
      <vt:lpstr>2 tier and 3 tier</vt:lpstr>
      <vt:lpstr>Today’s IT Company</vt:lpstr>
      <vt:lpstr>MVC</vt:lpstr>
      <vt:lpstr>MVC</vt:lpstr>
      <vt:lpstr>MVC</vt:lpstr>
      <vt:lpstr>MVC</vt:lpstr>
      <vt:lpstr>Life Cycle</vt:lpstr>
      <vt:lpstr>Life Cycle</vt:lpstr>
      <vt:lpstr>Step 1 : Fill Route</vt:lpstr>
      <vt:lpstr>Step 2 : Fetch Route</vt:lpstr>
      <vt:lpstr>Step 3: Request Context Created</vt:lpstr>
      <vt:lpstr>Step 3: Controller instance Created</vt:lpstr>
      <vt:lpstr>Step 5: Creating Response Object</vt:lpstr>
      <vt:lpstr>Is MVC different from a three layered architecture? </vt:lpstr>
      <vt:lpstr>New in MVC 6?</vt:lpstr>
      <vt:lpstr>MVC</vt:lpstr>
      <vt:lpstr>How Call done?</vt:lpstr>
      <vt:lpstr>View Engine</vt:lpstr>
      <vt:lpstr>Razor - View Engine</vt:lpstr>
      <vt:lpstr>Folders</vt:lpstr>
      <vt:lpstr>App_Data</vt:lpstr>
      <vt:lpstr>App_Start</vt:lpstr>
      <vt:lpstr>App_Start</vt:lpstr>
      <vt:lpstr>App_Start</vt:lpstr>
      <vt:lpstr>App_Start</vt:lpstr>
      <vt:lpstr>Razor – Syntax Rule</vt:lpstr>
      <vt:lpstr>Razor – Coding Syntax</vt:lpstr>
      <vt:lpstr>Razor – Coding Syntax</vt:lpstr>
      <vt:lpstr>Razor – Coding Syntax</vt:lpstr>
      <vt:lpstr>Razor – Coding Syntax</vt:lpstr>
      <vt:lpstr>Razor – Coding Syntax</vt:lpstr>
      <vt:lpstr>Razor – Coding Syntax</vt:lpstr>
      <vt:lpstr>Steps</vt:lpstr>
      <vt:lpstr>Now create Controller</vt:lpstr>
      <vt:lpstr>Create object in Index</vt:lpstr>
      <vt:lpstr>Create object in Index.cshtml</vt:lpstr>
      <vt:lpstr>List control</vt:lpstr>
      <vt:lpstr>Now sending List from Controller</vt:lpstr>
      <vt:lpstr>Getting List in View</vt:lpstr>
      <vt:lpstr>Sharing Data</vt:lpstr>
      <vt:lpstr>ViewData</vt:lpstr>
      <vt:lpstr>ViewData- Syntax</vt:lpstr>
      <vt:lpstr>ViewData in Controller</vt:lpstr>
      <vt:lpstr>ViewData in View</vt:lpstr>
      <vt:lpstr>ViewData in Controller</vt:lpstr>
      <vt:lpstr>ViewData in View</vt:lpstr>
      <vt:lpstr>ViewBag</vt:lpstr>
      <vt:lpstr>ViewBag in View</vt:lpstr>
      <vt:lpstr>ViewBag in Controller</vt:lpstr>
      <vt:lpstr>ViewBag in View</vt:lpstr>
      <vt:lpstr>ViewBag in Controller</vt:lpstr>
      <vt:lpstr>DrawBacks</vt:lpstr>
      <vt:lpstr>TempData</vt:lpstr>
      <vt:lpstr>TempData</vt:lpstr>
      <vt:lpstr>WebGrid</vt:lpstr>
      <vt:lpstr>Model - CategoryDetailsModel</vt:lpstr>
      <vt:lpstr>Index</vt:lpstr>
      <vt:lpstr>WebGrid</vt:lpstr>
      <vt:lpstr>WebGrid</vt:lpstr>
      <vt:lpstr>File upload</vt:lpstr>
      <vt:lpstr>File upload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</dc:title>
  <dc:creator>Shyam Sir</dc:creator>
  <cp:lastModifiedBy>Thakkar, Vatsalkumar Mahendrakumar</cp:lastModifiedBy>
  <cp:revision>208</cp:revision>
  <dcterms:created xsi:type="dcterms:W3CDTF">2013-12-23T04:10:07Z</dcterms:created>
  <dcterms:modified xsi:type="dcterms:W3CDTF">2017-12-12T19:41:16Z</dcterms:modified>
</cp:coreProperties>
</file>