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59" r:id="rId8"/>
    <p:sldId id="276" r:id="rId9"/>
    <p:sldId id="275" r:id="rId10"/>
    <p:sldId id="266" r:id="rId11"/>
    <p:sldId id="265" r:id="rId12"/>
    <p:sldId id="264" r:id="rId13"/>
    <p:sldId id="268" r:id="rId14"/>
    <p:sldId id="269" r:id="rId15"/>
    <p:sldId id="272" r:id="rId16"/>
    <p:sldId id="274" r:id="rId17"/>
    <p:sldId id="277"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790" autoAdjust="0"/>
  </p:normalViewPr>
  <p:slideViewPr>
    <p:cSldViewPr>
      <p:cViewPr varScale="1">
        <p:scale>
          <a:sx n="65" d="100"/>
          <a:sy n="65" d="100"/>
        </p:scale>
        <p:origin x="-86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E56FCED-B373-454B-B110-7F2E14A9B6DE}" type="datetimeFigureOut">
              <a:rPr lang="en-IN" smtClean="0"/>
              <a:t>29-01-2021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D7FEF2-EC2E-4928-94C6-EA8ACAE23E8F}"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6FCED-B373-454B-B110-7F2E14A9B6DE}" type="datetimeFigureOut">
              <a:rPr lang="en-IN" smtClean="0"/>
              <a:t>29-01-2021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D7FEF2-EC2E-4928-94C6-EA8ACAE23E8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9D7FEF2-EC2E-4928-94C6-EA8ACAE23E8F}"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6FCED-B373-454B-B110-7F2E14A9B6DE}" type="datetimeFigureOut">
              <a:rPr lang="en-IN" smtClean="0"/>
              <a:t>29-01-2021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E56FCED-B373-454B-B110-7F2E14A9B6DE}" type="datetimeFigureOut">
              <a:rPr lang="en-IN" smtClean="0"/>
              <a:t>29-01-2021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19D7FEF2-EC2E-4928-94C6-EA8ACAE23E8F}"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4E56FCED-B373-454B-B110-7F2E14A9B6DE}" type="datetimeFigureOut">
              <a:rPr lang="en-IN" smtClean="0"/>
              <a:t>29-01-2021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D7FEF2-EC2E-4928-94C6-EA8ACAE23E8F}"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E56FCED-B373-454B-B110-7F2E14A9B6DE}" type="datetimeFigureOut">
              <a:rPr lang="en-IN" smtClean="0"/>
              <a:t>29-01-2021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D7FEF2-EC2E-4928-94C6-EA8ACAE23E8F}"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E56FCED-B373-454B-B110-7F2E14A9B6DE}" type="datetimeFigureOut">
              <a:rPr lang="en-IN" smtClean="0"/>
              <a:t>29-01-2021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9D7FEF2-EC2E-4928-94C6-EA8ACAE23E8F}"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56FCED-B373-454B-B110-7F2E14A9B6DE}" type="datetimeFigureOut">
              <a:rPr lang="en-IN" smtClean="0"/>
              <a:t>29-01-2021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19D7FEF2-EC2E-4928-94C6-EA8ACAE23E8F}"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E56FCED-B373-454B-B110-7F2E14A9B6DE}" type="datetimeFigureOut">
              <a:rPr lang="en-IN" smtClean="0"/>
              <a:t>29-01-2021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9D7FEF2-EC2E-4928-94C6-EA8ACAE23E8F}"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9D7FEF2-EC2E-4928-94C6-EA8ACAE23E8F}"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E56FCED-B373-454B-B110-7F2E14A9B6DE}" type="datetimeFigureOut">
              <a:rPr lang="en-IN" smtClean="0"/>
              <a:t>29-01-2021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9D7FEF2-EC2E-4928-94C6-EA8ACAE23E8F}"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E56FCED-B373-454B-B110-7F2E14A9B6DE}" type="datetimeFigureOut">
              <a:rPr lang="en-IN" smtClean="0"/>
              <a:t>29-01-2021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E56FCED-B373-454B-B110-7F2E14A9B6DE}" type="datetimeFigureOut">
              <a:rPr lang="en-IN" smtClean="0"/>
              <a:t>29-01-2021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9D7FEF2-EC2E-4928-94C6-EA8ACAE23E8F}"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063080"/>
          </a:xfrm>
        </p:spPr>
        <p:txBody>
          <a:bodyPr>
            <a:normAutofit/>
          </a:bodyPr>
          <a:lstStyle/>
          <a:p>
            <a:r>
              <a:rPr lang="en-US" sz="2000" dirty="0" smtClean="0"/>
              <a:t>Project Members</a:t>
            </a:r>
          </a:p>
          <a:p>
            <a:r>
              <a:rPr lang="en-US" sz="2200" dirty="0" err="1" smtClean="0">
                <a:solidFill>
                  <a:schemeClr val="accent1">
                    <a:lumMod val="75000"/>
                  </a:schemeClr>
                </a:solidFill>
              </a:rPr>
              <a:t>Aishwarya</a:t>
            </a:r>
            <a:r>
              <a:rPr lang="en-US" sz="2200" dirty="0" smtClean="0">
                <a:solidFill>
                  <a:schemeClr val="accent1">
                    <a:lumMod val="75000"/>
                  </a:schemeClr>
                </a:solidFill>
              </a:rPr>
              <a:t> </a:t>
            </a:r>
            <a:r>
              <a:rPr lang="en-US" sz="2200" dirty="0" err="1" smtClean="0">
                <a:solidFill>
                  <a:schemeClr val="accent1">
                    <a:lumMod val="75000"/>
                  </a:schemeClr>
                </a:solidFill>
              </a:rPr>
              <a:t>Chimmalagi</a:t>
            </a:r>
            <a:r>
              <a:rPr lang="en-US" sz="2200" dirty="0" smtClean="0">
                <a:solidFill>
                  <a:schemeClr val="accent1">
                    <a:lumMod val="75000"/>
                  </a:schemeClr>
                </a:solidFill>
              </a:rPr>
              <a:t> </a:t>
            </a:r>
          </a:p>
          <a:p>
            <a:r>
              <a:rPr lang="en-US" sz="2200" dirty="0" err="1" smtClean="0">
                <a:solidFill>
                  <a:schemeClr val="accent1">
                    <a:lumMod val="75000"/>
                  </a:schemeClr>
                </a:solidFill>
              </a:rPr>
              <a:t>Kushal</a:t>
            </a:r>
            <a:r>
              <a:rPr lang="en-US" sz="2200" dirty="0" smtClean="0">
                <a:solidFill>
                  <a:schemeClr val="accent1">
                    <a:lumMod val="75000"/>
                  </a:schemeClr>
                </a:solidFill>
              </a:rPr>
              <a:t> </a:t>
            </a:r>
            <a:r>
              <a:rPr lang="en-US" sz="2200" dirty="0" err="1" smtClean="0">
                <a:solidFill>
                  <a:schemeClr val="accent1">
                    <a:lumMod val="75000"/>
                  </a:schemeClr>
                </a:solidFill>
              </a:rPr>
              <a:t>Minachi</a:t>
            </a:r>
            <a:endParaRPr lang="en-US" sz="2200" dirty="0" smtClean="0">
              <a:solidFill>
                <a:schemeClr val="accent1">
                  <a:lumMod val="75000"/>
                </a:schemeClr>
              </a:solidFill>
            </a:endParaRPr>
          </a:p>
          <a:p>
            <a:r>
              <a:rPr lang="en-US" sz="2200" dirty="0" err="1" smtClean="0">
                <a:solidFill>
                  <a:schemeClr val="accent1">
                    <a:lumMod val="75000"/>
                  </a:schemeClr>
                </a:solidFill>
              </a:rPr>
              <a:t>Shashank</a:t>
            </a:r>
            <a:r>
              <a:rPr lang="en-US" sz="2200" dirty="0" smtClean="0">
                <a:solidFill>
                  <a:schemeClr val="accent1">
                    <a:lumMod val="75000"/>
                  </a:schemeClr>
                </a:solidFill>
              </a:rPr>
              <a:t> </a:t>
            </a:r>
            <a:r>
              <a:rPr lang="en-US" sz="2200" dirty="0" err="1" smtClean="0">
                <a:solidFill>
                  <a:schemeClr val="accent1">
                    <a:lumMod val="75000"/>
                  </a:schemeClr>
                </a:solidFill>
              </a:rPr>
              <a:t>Shekhar</a:t>
            </a:r>
            <a:r>
              <a:rPr lang="en-US" sz="2200" dirty="0" smtClean="0">
                <a:solidFill>
                  <a:schemeClr val="accent1">
                    <a:lumMod val="75000"/>
                  </a:schemeClr>
                </a:solidFill>
              </a:rPr>
              <a:t> </a:t>
            </a:r>
            <a:r>
              <a:rPr lang="en-US" sz="2200" dirty="0" err="1" smtClean="0">
                <a:solidFill>
                  <a:schemeClr val="accent1">
                    <a:lumMod val="75000"/>
                  </a:schemeClr>
                </a:solidFill>
              </a:rPr>
              <a:t>PandeY</a:t>
            </a:r>
            <a:endParaRPr lang="en-US" sz="2200" dirty="0" smtClean="0">
              <a:solidFill>
                <a:schemeClr val="accent1">
                  <a:lumMod val="75000"/>
                </a:schemeClr>
              </a:solidFill>
            </a:endParaRPr>
          </a:p>
          <a:p>
            <a:r>
              <a:rPr lang="en-US" sz="2200" dirty="0" err="1" smtClean="0">
                <a:solidFill>
                  <a:schemeClr val="accent1">
                    <a:lumMod val="75000"/>
                  </a:schemeClr>
                </a:solidFill>
              </a:rPr>
              <a:t>Vatsala</a:t>
            </a:r>
            <a:r>
              <a:rPr lang="en-US" sz="2200" dirty="0" smtClean="0">
                <a:solidFill>
                  <a:schemeClr val="accent1">
                    <a:lumMod val="75000"/>
                  </a:schemeClr>
                </a:solidFill>
              </a:rPr>
              <a:t> </a:t>
            </a:r>
            <a:r>
              <a:rPr lang="en-US" sz="2200" dirty="0" err="1" smtClean="0">
                <a:solidFill>
                  <a:schemeClr val="accent1">
                    <a:lumMod val="75000"/>
                  </a:schemeClr>
                </a:solidFill>
              </a:rPr>
              <a:t>Tamrakar</a:t>
            </a:r>
            <a:endParaRPr lang="en-US" sz="2200" dirty="0" smtClean="0">
              <a:solidFill>
                <a:schemeClr val="accent1">
                  <a:lumMod val="75000"/>
                </a:schemeClr>
              </a:solidFill>
            </a:endParaRPr>
          </a:p>
          <a:p>
            <a:endParaRPr lang="en-US" sz="2400" dirty="0" smtClean="0"/>
          </a:p>
          <a:p>
            <a:endParaRPr lang="en-IN" dirty="0"/>
          </a:p>
        </p:txBody>
      </p:sp>
      <p:sp>
        <p:nvSpPr>
          <p:cNvPr id="2" name="Title 1"/>
          <p:cNvSpPr>
            <a:spLocks noGrp="1"/>
          </p:cNvSpPr>
          <p:nvPr>
            <p:ph type="ctrTitle"/>
          </p:nvPr>
        </p:nvSpPr>
        <p:spPr/>
        <p:txBody>
          <a:bodyPr>
            <a:normAutofit/>
          </a:bodyPr>
          <a:lstStyle/>
          <a:p>
            <a:r>
              <a:rPr lang="en-US" sz="4800" dirty="0" smtClean="0"/>
              <a:t>Tourism Website</a:t>
            </a:r>
            <a:endParaRPr lang="en-IN" sz="4800" dirty="0"/>
          </a:p>
        </p:txBody>
      </p:sp>
      <p:sp>
        <p:nvSpPr>
          <p:cNvPr id="5" name="Rectangle 4"/>
          <p:cNvSpPr/>
          <p:nvPr/>
        </p:nvSpPr>
        <p:spPr>
          <a:xfrm>
            <a:off x="2843808" y="2782669"/>
            <a:ext cx="3215813" cy="1107996"/>
          </a:xfrm>
          <a:prstGeom prst="rect">
            <a:avLst/>
          </a:prstGeom>
        </p:spPr>
        <p:txBody>
          <a:bodyPr wrap="square">
            <a:spAutoFit/>
          </a:bodyPr>
          <a:lstStyle/>
          <a:p>
            <a:pPr algn="ctr"/>
            <a:r>
              <a:rPr lang="en-US" b="1" dirty="0" smtClean="0">
                <a:solidFill>
                  <a:schemeClr val="tx2"/>
                </a:solidFill>
              </a:rPr>
              <a:t>Under the Guidance  of</a:t>
            </a:r>
          </a:p>
          <a:p>
            <a:pPr algn="ctr"/>
            <a:r>
              <a:rPr lang="en-US" sz="2400" b="1" dirty="0" smtClean="0">
                <a:solidFill>
                  <a:schemeClr val="accent1">
                    <a:lumMod val="75000"/>
                  </a:schemeClr>
                </a:solidFill>
              </a:rPr>
              <a:t>Mr. </a:t>
            </a:r>
            <a:r>
              <a:rPr lang="en-US" sz="2400" b="1" dirty="0" err="1" smtClean="0">
                <a:solidFill>
                  <a:schemeClr val="accent1">
                    <a:lumMod val="75000"/>
                  </a:schemeClr>
                </a:solidFill>
              </a:rPr>
              <a:t>Phaniraj</a:t>
            </a:r>
            <a:r>
              <a:rPr lang="en-US" sz="2400" b="1" dirty="0" smtClean="0">
                <a:solidFill>
                  <a:schemeClr val="accent1">
                    <a:lumMod val="75000"/>
                  </a:schemeClr>
                </a:solidFill>
              </a:rPr>
              <a:t> B N</a:t>
            </a:r>
            <a:endParaRPr lang="en-US" sz="2400" b="1" dirty="0">
              <a:solidFill>
                <a:schemeClr val="accent1">
                  <a:lumMod val="75000"/>
                </a:schemeClr>
              </a:solidFill>
            </a:endParaRPr>
          </a:p>
          <a:p>
            <a:pPr algn="ctr"/>
            <a:endParaRPr lang="en-US" sz="2400" b="1" dirty="0">
              <a:solidFill>
                <a:schemeClr val="accent1">
                  <a:lumMod val="75000"/>
                </a:schemeClr>
              </a:solidFill>
            </a:endParaRPr>
          </a:p>
        </p:txBody>
      </p:sp>
    </p:spTree>
    <p:extLst>
      <p:ext uri="{BB962C8B-B14F-4D97-AF65-F5344CB8AC3E}">
        <p14:creationId xmlns:p14="http://schemas.microsoft.com/office/powerpoint/2010/main" val="117786483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Screenshots</a:t>
            </a:r>
            <a:endParaRPr lang="en-IN" sz="3600"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268760"/>
            <a:ext cx="8784976" cy="5040559"/>
          </a:xfrm>
        </p:spPr>
      </p:pic>
    </p:spTree>
    <p:extLst>
      <p:ext uri="{BB962C8B-B14F-4D97-AF65-F5344CB8AC3E}">
        <p14:creationId xmlns:p14="http://schemas.microsoft.com/office/powerpoint/2010/main" val="382258587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41368"/>
          </a:xfrm>
          <a:prstGeom prst="rect">
            <a:avLst/>
          </a:prstGeom>
        </p:spPr>
      </p:pic>
    </p:spTree>
    <p:extLst>
      <p:ext uri="{BB962C8B-B14F-4D97-AF65-F5344CB8AC3E}">
        <p14:creationId xmlns:p14="http://schemas.microsoft.com/office/powerpoint/2010/main" val="393516065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88640"/>
            <a:ext cx="8856984" cy="6552727"/>
          </a:xfrm>
        </p:spPr>
      </p:pic>
    </p:spTree>
    <p:extLst>
      <p:ext uri="{BB962C8B-B14F-4D97-AF65-F5344CB8AC3E}">
        <p14:creationId xmlns:p14="http://schemas.microsoft.com/office/powerpoint/2010/main" val="398858824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404664"/>
            <a:ext cx="8568952" cy="6120680"/>
          </a:xfrm>
        </p:spPr>
      </p:pic>
    </p:spTree>
    <p:extLst>
      <p:ext uri="{BB962C8B-B14F-4D97-AF65-F5344CB8AC3E}">
        <p14:creationId xmlns:p14="http://schemas.microsoft.com/office/powerpoint/2010/main" val="384171079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88640"/>
            <a:ext cx="8784976" cy="6480720"/>
          </a:xfrm>
        </p:spPr>
      </p:pic>
    </p:spTree>
    <p:extLst>
      <p:ext uri="{BB962C8B-B14F-4D97-AF65-F5344CB8AC3E}">
        <p14:creationId xmlns:p14="http://schemas.microsoft.com/office/powerpoint/2010/main" val="254307394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7504" y="188640"/>
            <a:ext cx="8928992" cy="6552728"/>
          </a:xfrm>
        </p:spPr>
      </p:pic>
    </p:spTree>
    <p:extLst>
      <p:ext uri="{BB962C8B-B14F-4D97-AF65-F5344CB8AC3E}">
        <p14:creationId xmlns:p14="http://schemas.microsoft.com/office/powerpoint/2010/main" val="103912423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88640"/>
            <a:ext cx="8784976" cy="6552728"/>
          </a:xfrm>
        </p:spPr>
      </p:pic>
    </p:spTree>
    <p:extLst>
      <p:ext uri="{BB962C8B-B14F-4D97-AF65-F5344CB8AC3E}">
        <p14:creationId xmlns:p14="http://schemas.microsoft.com/office/powerpoint/2010/main" val="53792699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476672"/>
            <a:ext cx="8496944" cy="6120679"/>
          </a:xfrm>
        </p:spPr>
      </p:pic>
    </p:spTree>
    <p:extLst>
      <p:ext uri="{BB962C8B-B14F-4D97-AF65-F5344CB8AC3E}">
        <p14:creationId xmlns:p14="http://schemas.microsoft.com/office/powerpoint/2010/main" val="14556700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Software &amp; Hardware Requirements</a:t>
            </a:r>
            <a:endParaRPr lang="en-IN" sz="3600" dirty="0"/>
          </a:p>
        </p:txBody>
      </p:sp>
      <p:sp>
        <p:nvSpPr>
          <p:cNvPr id="3" name="Content Placeholder 2"/>
          <p:cNvSpPr>
            <a:spLocks noGrp="1"/>
          </p:cNvSpPr>
          <p:nvPr>
            <p:ph sz="quarter" idx="1"/>
          </p:nvPr>
        </p:nvSpPr>
        <p:spPr/>
        <p:txBody>
          <a:bodyPr>
            <a:normAutofit/>
          </a:bodyPr>
          <a:lstStyle/>
          <a:p>
            <a:pPr marL="0" indent="0">
              <a:buNone/>
            </a:pPr>
            <a:r>
              <a:rPr lang="en-US" sz="2400" b="1" u="sng" dirty="0"/>
              <a:t>SOFTWARE REQUIREMENTS</a:t>
            </a:r>
            <a:r>
              <a:rPr lang="en-US" sz="2400" dirty="0"/>
              <a:t>: </a:t>
            </a:r>
          </a:p>
          <a:p>
            <a:pPr algn="just"/>
            <a:r>
              <a:rPr lang="en-US" sz="1600" dirty="0" smtClean="0"/>
              <a:t>Operating </a:t>
            </a:r>
            <a:r>
              <a:rPr lang="en-US" sz="1600" dirty="0"/>
              <a:t>System	 </a:t>
            </a:r>
            <a:r>
              <a:rPr lang="en-US" sz="1600" dirty="0" smtClean="0"/>
              <a:t> : </a:t>
            </a:r>
            <a:r>
              <a:rPr lang="en-US" sz="1600" dirty="0"/>
              <a:t>Windows.</a:t>
            </a:r>
            <a:endParaRPr lang="en-IN" sz="1600" dirty="0"/>
          </a:p>
          <a:p>
            <a:pPr algn="just"/>
            <a:r>
              <a:rPr lang="en-US" sz="1600" dirty="0"/>
              <a:t> </a:t>
            </a:r>
            <a:r>
              <a:rPr lang="en-US" sz="1600" dirty="0" smtClean="0"/>
              <a:t>Technology</a:t>
            </a:r>
            <a:r>
              <a:rPr lang="en-US" sz="1600" dirty="0"/>
              <a:t>		</a:t>
            </a:r>
            <a:r>
              <a:rPr lang="en-US" sz="1600" dirty="0" smtClean="0"/>
              <a:t>  : </a:t>
            </a:r>
            <a:r>
              <a:rPr lang="en-US" sz="1600" dirty="0"/>
              <a:t>C#, .NET, </a:t>
            </a:r>
            <a:r>
              <a:rPr lang="en-US" sz="1600" dirty="0" smtClean="0"/>
              <a:t>MVC.</a:t>
            </a:r>
            <a:endParaRPr lang="en-IN" sz="1600" dirty="0"/>
          </a:p>
          <a:p>
            <a:pPr algn="just"/>
            <a:r>
              <a:rPr lang="en-US" sz="1600" dirty="0"/>
              <a:t> </a:t>
            </a:r>
            <a:r>
              <a:rPr lang="en-US" sz="1600" dirty="0" smtClean="0"/>
              <a:t>Web </a:t>
            </a:r>
            <a:r>
              <a:rPr lang="en-US" sz="1600" dirty="0"/>
              <a:t>Technologies	</a:t>
            </a:r>
            <a:r>
              <a:rPr lang="en-US" sz="1600" dirty="0" smtClean="0"/>
              <a:t>  : </a:t>
            </a:r>
            <a:r>
              <a:rPr lang="en-US" sz="1600" dirty="0"/>
              <a:t>Html, JavaScript, </a:t>
            </a:r>
            <a:r>
              <a:rPr lang="en-US" sz="1600" dirty="0" smtClean="0"/>
              <a:t>CSS, Bootstrap.</a:t>
            </a:r>
            <a:endParaRPr lang="en-IN" sz="1600" dirty="0"/>
          </a:p>
          <a:p>
            <a:pPr algn="just"/>
            <a:r>
              <a:rPr lang="en-US" sz="1600" dirty="0"/>
              <a:t>  </a:t>
            </a:r>
            <a:r>
              <a:rPr lang="en-US" sz="1600" dirty="0" smtClean="0"/>
              <a:t>IDE</a:t>
            </a:r>
            <a:r>
              <a:rPr lang="en-US" sz="1600" dirty="0"/>
              <a:t>			 </a:t>
            </a:r>
            <a:r>
              <a:rPr lang="en-US" sz="1600" dirty="0" smtClean="0"/>
              <a:t> : </a:t>
            </a:r>
            <a:r>
              <a:rPr lang="en-US" sz="1600" dirty="0"/>
              <a:t>Visual Studio 2019. </a:t>
            </a:r>
            <a:endParaRPr lang="en-IN" sz="1600" dirty="0"/>
          </a:p>
          <a:p>
            <a:pPr algn="just"/>
            <a:r>
              <a:rPr lang="en-US" sz="1600" dirty="0"/>
              <a:t>  </a:t>
            </a:r>
            <a:r>
              <a:rPr lang="en-US" sz="1600" dirty="0" smtClean="0"/>
              <a:t>Web </a:t>
            </a:r>
            <a:r>
              <a:rPr lang="en-US" sz="1600" dirty="0"/>
              <a:t>Server		</a:t>
            </a:r>
            <a:r>
              <a:rPr lang="en-US" sz="1600" dirty="0" smtClean="0"/>
              <a:t>  :  </a:t>
            </a:r>
            <a:r>
              <a:rPr lang="en-US" sz="1600" dirty="0"/>
              <a:t>IIS/Express.</a:t>
            </a:r>
            <a:endParaRPr lang="en-IN" sz="1600" dirty="0"/>
          </a:p>
          <a:p>
            <a:pPr algn="just"/>
            <a:r>
              <a:rPr lang="en-US" sz="1600" dirty="0"/>
              <a:t>  </a:t>
            </a:r>
            <a:r>
              <a:rPr lang="en-US" sz="1600" dirty="0" smtClean="0"/>
              <a:t>Database</a:t>
            </a:r>
            <a:r>
              <a:rPr lang="en-US" sz="1600" dirty="0"/>
              <a:t>	 </a:t>
            </a:r>
            <a:r>
              <a:rPr lang="en-US" sz="1600" dirty="0" smtClean="0"/>
              <a:t>                    : </a:t>
            </a:r>
            <a:r>
              <a:rPr lang="en-US" sz="1600" dirty="0"/>
              <a:t>SQL Server</a:t>
            </a:r>
            <a:r>
              <a:rPr lang="en-US" sz="1600" dirty="0" smtClean="0"/>
              <a:t>.</a:t>
            </a:r>
          </a:p>
          <a:p>
            <a:pPr marL="0" indent="0" algn="just">
              <a:buNone/>
            </a:pPr>
            <a:endParaRPr lang="en-US" sz="1600" dirty="0"/>
          </a:p>
          <a:p>
            <a:pPr marL="0" indent="0">
              <a:buNone/>
            </a:pPr>
            <a:r>
              <a:rPr lang="en-US" sz="2400" b="1" u="sng" dirty="0"/>
              <a:t>HARDWARE REQUIREMENTS</a:t>
            </a:r>
            <a:r>
              <a:rPr lang="en-US" sz="2400" dirty="0"/>
              <a:t>:</a:t>
            </a:r>
            <a:endParaRPr lang="en-IN" sz="2400" dirty="0"/>
          </a:p>
          <a:p>
            <a:r>
              <a:rPr lang="en-US" sz="1600" dirty="0"/>
              <a:t> </a:t>
            </a:r>
            <a:r>
              <a:rPr lang="en-US" sz="1600" dirty="0" smtClean="0"/>
              <a:t> </a:t>
            </a:r>
            <a:r>
              <a:rPr lang="en-US" sz="1600" dirty="0"/>
              <a:t>Hardware                      	: processor Intel i3 or higher, 2 </a:t>
            </a:r>
            <a:r>
              <a:rPr lang="en-US" sz="1600" dirty="0" err="1"/>
              <a:t>Ghz</a:t>
            </a:r>
            <a:r>
              <a:rPr lang="en-US" sz="1600" dirty="0"/>
              <a:t> or higher.</a:t>
            </a:r>
            <a:endParaRPr lang="en-IN" sz="1600" dirty="0"/>
          </a:p>
          <a:p>
            <a:r>
              <a:rPr lang="en-US" sz="1600" dirty="0"/>
              <a:t>  </a:t>
            </a:r>
            <a:r>
              <a:rPr lang="en-US" sz="1600" dirty="0" smtClean="0"/>
              <a:t>RAM                             </a:t>
            </a:r>
            <a:r>
              <a:rPr lang="en-US" sz="1600" dirty="0"/>
              <a:t>	: 1 GB or higher.</a:t>
            </a:r>
            <a:endParaRPr lang="en-IN" sz="1600" dirty="0"/>
          </a:p>
          <a:p>
            <a:pPr marL="0" indent="0" algn="just">
              <a:buNone/>
            </a:pPr>
            <a:endParaRPr lang="en-IN" sz="1600" dirty="0"/>
          </a:p>
        </p:txBody>
      </p:sp>
    </p:spTree>
    <p:extLst>
      <p:ext uri="{BB962C8B-B14F-4D97-AF65-F5344CB8AC3E}">
        <p14:creationId xmlns:p14="http://schemas.microsoft.com/office/powerpoint/2010/main" val="312122465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967335"/>
            <a:ext cx="9073008" cy="1754326"/>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a:t>
            </a:r>
          </a:p>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87570640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Contents</a:t>
            </a:r>
            <a:endParaRPr lang="en-IN" sz="3600" dirty="0"/>
          </a:p>
        </p:txBody>
      </p:sp>
      <p:sp>
        <p:nvSpPr>
          <p:cNvPr id="3" name="Content Placeholder 2"/>
          <p:cNvSpPr>
            <a:spLocks noGrp="1"/>
          </p:cNvSpPr>
          <p:nvPr>
            <p:ph sz="quarter" idx="1"/>
          </p:nvPr>
        </p:nvSpPr>
        <p:spPr/>
        <p:txBody>
          <a:bodyPr/>
          <a:lstStyle/>
          <a:p>
            <a:r>
              <a:rPr lang="en-US" dirty="0">
                <a:solidFill>
                  <a:schemeClr val="bg2">
                    <a:lumMod val="50000"/>
                  </a:schemeClr>
                </a:solidFill>
                <a:latin typeface="Times New Roman" pitchFamily="18" charset="0"/>
                <a:cs typeface="Times New Roman" pitchFamily="18" charset="0"/>
              </a:rPr>
              <a:t>Introduction.</a:t>
            </a:r>
          </a:p>
          <a:p>
            <a:r>
              <a:rPr lang="en-US" dirty="0">
                <a:solidFill>
                  <a:schemeClr val="bg2">
                    <a:lumMod val="50000"/>
                  </a:schemeClr>
                </a:solidFill>
                <a:latin typeface="Times New Roman" pitchFamily="18" charset="0"/>
                <a:cs typeface="Times New Roman" pitchFamily="18" charset="0"/>
              </a:rPr>
              <a:t>Problem </a:t>
            </a:r>
            <a:r>
              <a:rPr lang="en-US" dirty="0" smtClean="0">
                <a:solidFill>
                  <a:schemeClr val="bg2">
                    <a:lumMod val="50000"/>
                  </a:schemeClr>
                </a:solidFill>
                <a:latin typeface="Times New Roman" pitchFamily="18" charset="0"/>
                <a:cs typeface="Times New Roman" pitchFamily="18" charset="0"/>
              </a:rPr>
              <a:t>Statement.</a:t>
            </a:r>
            <a:endParaRPr lang="en-US" dirty="0">
              <a:solidFill>
                <a:schemeClr val="bg2">
                  <a:lumMod val="50000"/>
                </a:schemeClr>
              </a:solidFill>
              <a:latin typeface="Times New Roman" pitchFamily="18" charset="0"/>
              <a:cs typeface="Times New Roman" pitchFamily="18" charset="0"/>
            </a:endParaRPr>
          </a:p>
          <a:p>
            <a:r>
              <a:rPr lang="en-US" dirty="0">
                <a:solidFill>
                  <a:schemeClr val="bg2">
                    <a:lumMod val="50000"/>
                  </a:schemeClr>
                </a:solidFill>
                <a:latin typeface="Times New Roman" pitchFamily="18" charset="0"/>
                <a:cs typeface="Times New Roman" pitchFamily="18" charset="0"/>
              </a:rPr>
              <a:t>Motivation.</a:t>
            </a:r>
          </a:p>
          <a:p>
            <a:r>
              <a:rPr lang="en-US" dirty="0" smtClean="0">
                <a:solidFill>
                  <a:schemeClr val="bg2">
                    <a:lumMod val="50000"/>
                  </a:schemeClr>
                </a:solidFill>
                <a:latin typeface="Times New Roman" pitchFamily="18" charset="0"/>
                <a:cs typeface="Times New Roman" pitchFamily="18" charset="0"/>
              </a:rPr>
              <a:t>System </a:t>
            </a:r>
            <a:r>
              <a:rPr lang="en-US" dirty="0">
                <a:solidFill>
                  <a:schemeClr val="bg2">
                    <a:lumMod val="50000"/>
                  </a:schemeClr>
                </a:solidFill>
                <a:latin typeface="Times New Roman" pitchFamily="18" charset="0"/>
                <a:cs typeface="Times New Roman" pitchFamily="18" charset="0"/>
              </a:rPr>
              <a:t>Design.</a:t>
            </a:r>
          </a:p>
          <a:p>
            <a:r>
              <a:rPr lang="en-US" dirty="0" smtClean="0">
                <a:solidFill>
                  <a:schemeClr val="bg2">
                    <a:lumMod val="50000"/>
                  </a:schemeClr>
                </a:solidFill>
                <a:latin typeface="Times New Roman" pitchFamily="18" charset="0"/>
                <a:cs typeface="Times New Roman" pitchFamily="18" charset="0"/>
              </a:rPr>
              <a:t>Use Case Diagrams.</a:t>
            </a:r>
            <a:endParaRPr lang="en-US" dirty="0">
              <a:solidFill>
                <a:schemeClr val="bg2">
                  <a:lumMod val="50000"/>
                </a:schemeClr>
              </a:solidFill>
              <a:latin typeface="Times New Roman" pitchFamily="18" charset="0"/>
              <a:cs typeface="Times New Roman" pitchFamily="18" charset="0"/>
            </a:endParaRPr>
          </a:p>
          <a:p>
            <a:r>
              <a:rPr lang="en-US" dirty="0" smtClean="0">
                <a:solidFill>
                  <a:schemeClr val="bg2">
                    <a:lumMod val="50000"/>
                  </a:schemeClr>
                </a:solidFill>
                <a:latin typeface="Times New Roman" pitchFamily="18" charset="0"/>
                <a:cs typeface="Times New Roman" pitchFamily="18" charset="0"/>
              </a:rPr>
              <a:t>Snapshots.</a:t>
            </a:r>
            <a:endParaRPr lang="en-US" dirty="0">
              <a:solidFill>
                <a:schemeClr val="bg2">
                  <a:lumMod val="50000"/>
                </a:schemeClr>
              </a:solidFill>
              <a:latin typeface="Times New Roman" pitchFamily="18" charset="0"/>
              <a:cs typeface="Times New Roman" pitchFamily="18" charset="0"/>
            </a:endParaRPr>
          </a:p>
          <a:p>
            <a:r>
              <a:rPr lang="en-US" dirty="0" smtClean="0">
                <a:solidFill>
                  <a:schemeClr val="bg2">
                    <a:lumMod val="50000"/>
                  </a:schemeClr>
                </a:solidFill>
                <a:latin typeface="Times New Roman" pitchFamily="18" charset="0"/>
                <a:cs typeface="Times New Roman" pitchFamily="18" charset="0"/>
              </a:rPr>
              <a:t>Software </a:t>
            </a:r>
            <a:r>
              <a:rPr lang="en-US" dirty="0">
                <a:solidFill>
                  <a:schemeClr val="bg2">
                    <a:lumMod val="50000"/>
                  </a:schemeClr>
                </a:solidFill>
                <a:latin typeface="Times New Roman" pitchFamily="18" charset="0"/>
                <a:cs typeface="Times New Roman" pitchFamily="18" charset="0"/>
              </a:rPr>
              <a:t>Used</a:t>
            </a:r>
            <a:r>
              <a:rPr lang="en-US" dirty="0" smtClean="0">
                <a:solidFill>
                  <a:schemeClr val="bg2">
                    <a:lumMod val="50000"/>
                  </a:schemeClr>
                </a:solidFill>
                <a:latin typeface="Times New Roman" pitchFamily="18" charset="0"/>
                <a:cs typeface="Times New Roman" pitchFamily="18" charset="0"/>
              </a:rPr>
              <a:t>.</a:t>
            </a:r>
            <a:endParaRPr lang="en-US"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2759617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p:txBody>
          <a:bodyPr/>
          <a:lstStyle/>
          <a:p>
            <a:pPr lvl="0"/>
            <a:r>
              <a:rPr lang="en-US" dirty="0"/>
              <a:t>The proposed system is a web based application and maintains a centralized repository of all </a:t>
            </a:r>
            <a:r>
              <a:rPr lang="en-US" dirty="0" smtClean="0"/>
              <a:t>travel related </a:t>
            </a:r>
            <a:r>
              <a:rPr lang="en-US" dirty="0"/>
              <a:t>information.</a:t>
            </a:r>
            <a:endParaRPr lang="en-IN" dirty="0"/>
          </a:p>
          <a:p>
            <a:pPr lvl="0"/>
            <a:r>
              <a:rPr lang="en-US" dirty="0"/>
              <a:t> The system allows one to easily access the relevant information and make necessary travel arrangements.</a:t>
            </a:r>
            <a:endParaRPr lang="en-IN" dirty="0"/>
          </a:p>
          <a:p>
            <a:pPr lvl="0"/>
            <a:r>
              <a:rPr lang="en-US" dirty="0"/>
              <a:t> Users can decide about places they want to visit for travel and accommodation.</a:t>
            </a:r>
            <a:endParaRPr lang="en-IN" dirty="0"/>
          </a:p>
          <a:p>
            <a:endParaRPr lang="en-IN" dirty="0"/>
          </a:p>
        </p:txBody>
      </p:sp>
    </p:spTree>
    <p:extLst>
      <p:ext uri="{BB962C8B-B14F-4D97-AF65-F5344CB8AC3E}">
        <p14:creationId xmlns:p14="http://schemas.microsoft.com/office/powerpoint/2010/main" val="21233957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Problem Statement</a:t>
            </a:r>
            <a:endParaRPr lang="en-IN" dirty="0"/>
          </a:p>
        </p:txBody>
      </p:sp>
      <p:sp>
        <p:nvSpPr>
          <p:cNvPr id="3" name="Content Placeholder 2"/>
          <p:cNvSpPr>
            <a:spLocks noGrp="1"/>
          </p:cNvSpPr>
          <p:nvPr>
            <p:ph sz="quarter" idx="1"/>
          </p:nvPr>
        </p:nvSpPr>
        <p:spPr/>
        <p:txBody>
          <a:bodyPr/>
          <a:lstStyle/>
          <a:p>
            <a:pPr marL="0" indent="0">
              <a:buNone/>
            </a:pPr>
            <a:r>
              <a:rPr lang="en-US" dirty="0" smtClean="0"/>
              <a:t>To develop a system that simplifies the processes and activities of a travel and tourism agency.</a:t>
            </a:r>
            <a:endParaRPr lang="en-IN" dirty="0"/>
          </a:p>
        </p:txBody>
      </p:sp>
    </p:spTree>
    <p:extLst>
      <p:ext uri="{BB962C8B-B14F-4D97-AF65-F5344CB8AC3E}">
        <p14:creationId xmlns:p14="http://schemas.microsoft.com/office/powerpoint/2010/main" val="369345627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Motivation</a:t>
            </a:r>
            <a:endParaRPr lang="en-IN" sz="3600" dirty="0"/>
          </a:p>
        </p:txBody>
      </p:sp>
      <p:sp>
        <p:nvSpPr>
          <p:cNvPr id="3" name="Content Placeholder 2"/>
          <p:cNvSpPr>
            <a:spLocks noGrp="1"/>
          </p:cNvSpPr>
          <p:nvPr>
            <p:ph sz="quarter" idx="1"/>
          </p:nvPr>
        </p:nvSpPr>
        <p:spPr/>
        <p:txBody>
          <a:bodyPr/>
          <a:lstStyle/>
          <a:p>
            <a:r>
              <a:rPr lang="en-US" dirty="0" smtClean="0"/>
              <a:t>To streamline the process of acquiring the desired information of your favorite travel destination like transportation details, nearby hotels, and more.</a:t>
            </a:r>
          </a:p>
          <a:p>
            <a:r>
              <a:rPr lang="en-US" dirty="0" smtClean="0"/>
              <a:t>Easily make the necessary travel and accommodation arrangements.</a:t>
            </a:r>
            <a:endParaRPr lang="en-IN" dirty="0"/>
          </a:p>
        </p:txBody>
      </p:sp>
    </p:spTree>
    <p:extLst>
      <p:ext uri="{BB962C8B-B14F-4D97-AF65-F5344CB8AC3E}">
        <p14:creationId xmlns:p14="http://schemas.microsoft.com/office/powerpoint/2010/main" val="205639938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System Design</a:t>
            </a:r>
            <a:endParaRPr lang="en-IN" sz="36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41098" y="1628800"/>
            <a:ext cx="5025292" cy="4710137"/>
          </a:xfrm>
        </p:spPr>
      </p:pic>
    </p:spTree>
    <p:extLst>
      <p:ext uri="{BB962C8B-B14F-4D97-AF65-F5344CB8AC3E}">
        <p14:creationId xmlns:p14="http://schemas.microsoft.com/office/powerpoint/2010/main" val="205639938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332656"/>
            <a:ext cx="8496944" cy="6417141"/>
          </a:xfrm>
          <a:prstGeom prst="rect">
            <a:avLst/>
          </a:prstGeom>
        </p:spPr>
        <p:txBody>
          <a:bodyPr wrap="square">
            <a:spAutoFit/>
          </a:bodyPr>
          <a:lstStyle/>
          <a:p>
            <a:pPr lvl="0" algn="just"/>
            <a:r>
              <a:rPr lang="en-US" sz="1500" b="1" u="sng" dirty="0"/>
              <a:t>Presentation Layer</a:t>
            </a:r>
            <a:r>
              <a:rPr lang="en-US" sz="1500" b="1" dirty="0"/>
              <a:t>:</a:t>
            </a:r>
            <a:endParaRPr lang="en-IN" sz="1500" dirty="0"/>
          </a:p>
          <a:p>
            <a:pPr algn="just"/>
            <a:r>
              <a:rPr lang="en-US" sz="1500" dirty="0"/>
              <a:t>Also called as client layer, comprises of components that are dedicated to presenting the data to the user. For example: Windows/Web Forms and buttons, edit boxes, Text boxes, labels, grids, etc</a:t>
            </a:r>
            <a:r>
              <a:rPr lang="en-US" sz="1500" dirty="0" smtClean="0"/>
              <a:t>.</a:t>
            </a:r>
          </a:p>
          <a:p>
            <a:pPr algn="just"/>
            <a:endParaRPr lang="en-US" sz="1500" dirty="0"/>
          </a:p>
          <a:p>
            <a:pPr lvl="0" algn="just"/>
            <a:r>
              <a:rPr lang="en-US" sz="1500" b="1" u="sng" dirty="0"/>
              <a:t>Business Logic Layer</a:t>
            </a:r>
            <a:r>
              <a:rPr lang="en-US" sz="1500" b="1" dirty="0"/>
              <a:t>:</a:t>
            </a:r>
            <a:endParaRPr lang="en-IN" sz="1500" dirty="0"/>
          </a:p>
          <a:p>
            <a:pPr algn="just"/>
            <a:r>
              <a:rPr lang="en-US" sz="1500" dirty="0"/>
              <a:t>This layer encapsulates the Business rules or the business logic of the encapsulations. To have a separate layer for business logic is of a great advantage. This is because any changes in Business Rules can be easily handled in this layer. As long as the interface between the layers remains the same, any changes to the functionality/processing logic in this layer can be made without impacting the others. A lot of client-server apps failed to implement successfully as changing the business logic was a painful process</a:t>
            </a:r>
            <a:r>
              <a:rPr lang="en-US" sz="1500" dirty="0" smtClean="0"/>
              <a:t>.</a:t>
            </a:r>
          </a:p>
          <a:p>
            <a:pPr algn="just"/>
            <a:endParaRPr lang="en-US" sz="1500" dirty="0"/>
          </a:p>
          <a:p>
            <a:pPr lvl="0" algn="just"/>
            <a:r>
              <a:rPr lang="en-US" sz="1500" b="1" u="sng" dirty="0"/>
              <a:t>Data Access Layer</a:t>
            </a:r>
            <a:r>
              <a:rPr lang="en-US" sz="1500" b="1" dirty="0"/>
              <a:t>:</a:t>
            </a:r>
            <a:endParaRPr lang="en-IN" sz="1500" dirty="0"/>
          </a:p>
          <a:p>
            <a:pPr algn="just"/>
            <a:r>
              <a:rPr lang="en-US" sz="1500" dirty="0"/>
              <a:t>This layer comprises of components that help in accessing the Database. If used in the right way, this layer provides a level of abstraction for the database structures. Simply put changes made to the database, tables etc. do not affect the rest of the application because of the Data Access layer. The different application layers send the data requests to this layer and receive the response from this layer. </a:t>
            </a:r>
            <a:endParaRPr lang="en-US" sz="1500" dirty="0" smtClean="0"/>
          </a:p>
          <a:p>
            <a:pPr algn="just"/>
            <a:endParaRPr lang="en-US" sz="1500" dirty="0" smtClean="0"/>
          </a:p>
          <a:p>
            <a:pPr lvl="0"/>
            <a:r>
              <a:rPr lang="en-US" sz="1500" b="1" u="sng" dirty="0"/>
              <a:t>Database Layer</a:t>
            </a:r>
            <a:r>
              <a:rPr lang="en-US" sz="1500" b="1" dirty="0"/>
              <a:t>:</a:t>
            </a:r>
            <a:endParaRPr lang="en-IN" sz="1500" dirty="0"/>
          </a:p>
          <a:p>
            <a:r>
              <a:rPr lang="en-US" sz="1500" dirty="0"/>
              <a:t>This layer comprises of the Database Components such as DB Files, Tables, Views, etc. The Actual database could be created using SQL Server, Flat files, etc. In an n-tier application, the entire application can be implemented in such a way that it is independent of the actual Database. For instance, you could change the Database Location with minimal changes to Data Access Layer. The rest of the Application should remain unaffected</a:t>
            </a:r>
            <a:endParaRPr lang="en-IN" sz="1500" dirty="0"/>
          </a:p>
          <a:p>
            <a:pPr algn="just"/>
            <a:endParaRPr lang="en-IN" dirty="0"/>
          </a:p>
          <a:p>
            <a:endParaRPr lang="en-IN" dirty="0"/>
          </a:p>
        </p:txBody>
      </p:sp>
    </p:spTree>
    <p:extLst>
      <p:ext uri="{BB962C8B-B14F-4D97-AF65-F5344CB8AC3E}">
        <p14:creationId xmlns:p14="http://schemas.microsoft.com/office/powerpoint/2010/main" val="272999839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IN"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187624" y="980728"/>
            <a:ext cx="6480720" cy="5877271"/>
          </a:xfrm>
        </p:spPr>
      </p:pic>
    </p:spTree>
    <p:extLst>
      <p:ext uri="{BB962C8B-B14F-4D97-AF65-F5344CB8AC3E}">
        <p14:creationId xmlns:p14="http://schemas.microsoft.com/office/powerpoint/2010/main" val="80915771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5" y="0"/>
            <a:ext cx="7056783" cy="6453336"/>
          </a:xfrm>
          <a:prstGeom prst="rect">
            <a:avLst/>
          </a:prstGeom>
        </p:spPr>
      </p:pic>
    </p:spTree>
    <p:extLst>
      <p:ext uri="{BB962C8B-B14F-4D97-AF65-F5344CB8AC3E}">
        <p14:creationId xmlns:p14="http://schemas.microsoft.com/office/powerpoint/2010/main" val="418741134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2816</TotalTime>
  <Words>468</Words>
  <Application>Microsoft Office PowerPoint</Application>
  <PresentationFormat>On-screen Show (4:3)</PresentationFormat>
  <Paragraphs>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Tourism Website</vt:lpstr>
      <vt:lpstr>Contents</vt:lpstr>
      <vt:lpstr>INTRODUCTION</vt:lpstr>
      <vt:lpstr>Problem Statement</vt:lpstr>
      <vt:lpstr>Motivation</vt:lpstr>
      <vt:lpstr>System Design</vt:lpstr>
      <vt:lpstr>PowerPoint Presentation</vt:lpstr>
      <vt:lpstr>USE CASE DIAGRAMS</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&amp; Hardware Requirements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43</cp:revision>
  <dcterms:created xsi:type="dcterms:W3CDTF">2021-01-16T09:18:42Z</dcterms:created>
  <dcterms:modified xsi:type="dcterms:W3CDTF">2021-01-29T06:53:10Z</dcterms:modified>
</cp:coreProperties>
</file>