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703"/>
  </p:normalViewPr>
  <p:slideViewPr>
    <p:cSldViewPr snapToGrid="0" snapToObjects="1">
      <p:cViewPr varScale="1">
        <p:scale>
          <a:sx n="96" d="100"/>
          <a:sy n="96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05FA-4381-055D-96C1-393D3730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6C10-3F78-34BA-F59C-720237D0B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5F95-2959-2D5C-C837-C2C276C1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AE9E-4F06-1014-1E07-D13A7DA3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0502-B07C-12D8-B9C9-CA738AB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2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B60E-410B-BC63-E0E1-8BAC5D61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9E63D-11DC-0AE0-EF3F-DDD53963E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E034-21C9-AA91-F2E3-EF70E6DE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623E-FC2B-3593-3E5C-34BBB34E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CAE5-67E5-B0EC-B07A-F9FC375F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9A9F0-B36E-382F-E012-39A99F295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76B37-A0C8-BA22-3493-83EFE6FC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05D9-512F-2C8A-F2F9-95358183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4156-C2BB-125C-2245-B1B64722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3A62-2A83-CFDE-38D5-C60B8AA8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B63E-0232-3CAA-6CB3-F37238AC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C970-E1F9-2E5E-3E6D-A10C99D3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B7F7-17F4-BC29-5A5C-F9D3EFC4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5E40-611D-480F-32E9-DC5E1083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9151-3AC0-5F32-2460-2DA67798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2BE6-3DE1-2D3C-9530-B5187184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08D81-AAE0-27C2-9E5F-568B3E6F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4F82-7ADF-77F0-0544-9DBC5163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B692-4D36-FFF9-451D-D5AFC5EF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0DDE-1E50-2E2D-5B87-3CC18284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2056-CA5B-6F09-DAE2-F10DDE20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DB2-7819-6F32-956E-664F90D5E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90EA7-D74E-1608-90E4-511B3203E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AF8FC-2310-E3C3-DCD3-95B05AF2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89BA-D885-3012-BB88-6EE82445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60D1E-74B5-F8BE-BDD4-EACF4BEF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2C0B-0B03-E529-08F1-3F3936EE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44DA2-1A54-80B8-E63A-005E23669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ADBBA-F479-FC50-FB5F-9D18CAD0A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8AC7A-EE85-29DE-A6FD-11E0ED540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F86CE-3AEE-3259-9272-6C69695E8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89885-F81B-6BE8-89DB-D1E6E233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4281A-1BCC-4AF8-0234-8A41C653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7D840-869B-0A61-3CB5-D857CC9F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1CF2-F371-3400-97B5-929F013B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A5435-254C-5B2B-FF84-B2F92617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9B297-7CAD-B3FE-7357-2105BA24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98F2E-B8E7-CF8C-6A5C-80AB184D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2BADB-3BA3-59B6-C5D6-6E4BA9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F0BAC-DAA7-85E7-6B56-F0879804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9AE00-CB65-391B-B81F-C19A8F65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8DDC-EB91-59E7-CF71-29671549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E185-9A96-EC73-3877-4055779E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5910E-8DBD-F4E6-7777-FD86DCB9E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A607-934A-95D9-9D98-97E41AAD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1470-460A-46F4-976E-F219454C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460A5-17D7-971E-65D3-AC08D3AB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AF61-1832-924D-E11B-3292AAA0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EDF9C-8F1A-FD22-2701-AE1571EAE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E071E-2EF5-D0B3-DC12-E99A7B269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73381-6612-AAD5-833D-0CDEE286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05175-BC6D-5112-E7F1-D31B3767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384B-1595-7796-4E55-7DDD3071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9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CFDC6-BCA6-3C88-037E-365E9839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231BE-48B3-A2CF-B52E-95F07F36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0234-4DCA-9C0B-3E45-7CE0909C6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4C8A-0A48-2543-B5BB-4E92E7B62D9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6EF4-39A4-950E-071F-09762D2AD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8904-F1D3-C396-F95E-AEDFDDEB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AEC5-5277-4D43-957D-EB05F2D4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B79B-740E-B9D3-A3D0-0C029357B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Sentiment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24B9B-DA16-F98C-E5B5-D5E97EEE6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: </a:t>
            </a:r>
            <a:r>
              <a:rPr lang="en-US" dirty="0" err="1"/>
              <a:t>Vatsala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7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EEF1-D094-6C00-ED78-FCD492FA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</a:t>
            </a:r>
            <a:r>
              <a:rPr lang="en-US" dirty="0" err="1"/>
              <a:t>Quicksight</a:t>
            </a:r>
            <a:r>
              <a:rPr lang="en-US" dirty="0"/>
              <a:t> dashboard 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4CB9255-D60D-A271-1E6E-CF6D40465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739" y="1902723"/>
            <a:ext cx="4846102" cy="3288427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F40FC67-AAB3-F3F2-D442-704FA76A9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178" y="1923365"/>
            <a:ext cx="4846102" cy="32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4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4633-DA91-B25C-EA76-BD6E213D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B1B-8089-75E6-022B-CF6F1D35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of Tweets by Location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617B6D2-A969-C0B3-2D45-D0EAD8C4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91" y="2346187"/>
            <a:ext cx="5326548" cy="35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ACF1E-69D5-833A-BFB2-69A06297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Results Contd.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B988-2B70-C6FF-475F-074F53A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351881" cy="341071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From the 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On the full dataset, the sentiment analysis is carried out.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It is seen that majority of the tweets are neutral in state.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These tweets might contain facts, latest news or no stance on the war.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34% tweets are labelled with a positive sentiment.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21% tweets are labelled as negative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C0440E85-DD29-E988-3C5C-00E1FFCB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38513"/>
            <a:ext cx="6903720" cy="45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1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B251-94B3-6665-58C2-BAA62F5E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3E07-CEA5-0CB8-05A3-2A366FD7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predictions from the Logistic Regression model, 1901 tweets had these predictions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42A82E7-3B70-1B7F-891A-CC08FD8B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45" y="2845905"/>
            <a:ext cx="572232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1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3A075-06AE-1659-C938-8359942D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5BE1-CCC6-DC33-5D2B-374D77EB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 tweets containing “Ukraine” were collected using the </a:t>
            </a:r>
            <a:r>
              <a:rPr lang="en-US" sz="2200" dirty="0" err="1"/>
              <a:t>Tweepy</a:t>
            </a:r>
            <a:r>
              <a:rPr lang="en-US" sz="2200" dirty="0"/>
              <a:t> API and analyzed using </a:t>
            </a:r>
            <a:r>
              <a:rPr lang="en-US" sz="2200" dirty="0" err="1"/>
              <a:t>SparkML</a:t>
            </a:r>
            <a:r>
              <a:rPr lang="en-US" sz="2200" dirty="0"/>
              <a:t>.</a:t>
            </a:r>
          </a:p>
          <a:p>
            <a:r>
              <a:rPr lang="en-US" sz="2200" dirty="0"/>
              <a:t>The order in which the sentiment regarding Ukraine </a:t>
            </a:r>
            <a:r>
              <a:rPr lang="en-US" sz="2200" dirty="0" err="1"/>
              <a:t>appared</a:t>
            </a:r>
            <a:r>
              <a:rPr lang="en-US" sz="2200" dirty="0"/>
              <a:t> on twitter were : Neutral, Positive and Negative</a:t>
            </a:r>
          </a:p>
          <a:p>
            <a:r>
              <a:rPr lang="en-US" sz="2200" dirty="0"/>
              <a:t>High accuracy was achieved with the LR model.</a:t>
            </a:r>
          </a:p>
          <a:p>
            <a:r>
              <a:rPr lang="en-US" sz="2200" dirty="0"/>
              <a:t>It is interesting to see how the number of tweets depended on the geographical location of </a:t>
            </a:r>
            <a:r>
              <a:rPr lang="en-US" sz="2200"/>
              <a:t>the user.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884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F228-D756-3F3F-358C-A3BEC8C4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F48F-74BD-7FC7-68C9-F221DA1A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project concerns with the analysis of tweets collected using the twitter </a:t>
            </a:r>
            <a:r>
              <a:rPr lang="en-US" sz="2000" dirty="0" err="1"/>
              <a:t>tweepy</a:t>
            </a:r>
            <a:r>
              <a:rPr lang="en-US" sz="2000" dirty="0"/>
              <a:t> API.</a:t>
            </a:r>
          </a:p>
          <a:p>
            <a:r>
              <a:rPr lang="en-US" sz="2000" dirty="0"/>
              <a:t>Any tweets with the work ”Ukraine” were collected using the </a:t>
            </a:r>
            <a:r>
              <a:rPr lang="en-US" sz="2000" dirty="0" err="1"/>
              <a:t>Tweepy</a:t>
            </a:r>
            <a:r>
              <a:rPr lang="en-US" sz="2000" dirty="0"/>
              <a:t> API.</a:t>
            </a:r>
          </a:p>
          <a:p>
            <a:r>
              <a:rPr lang="en-US" sz="2000" dirty="0"/>
              <a:t>The tweets were analyzed to know how majority of the people felt when they heard the word “Ukraine”.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50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EBCC-A017-28C0-013C-D781D1F1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FACA80-2695-A02D-CF6C-1FC3B8B6D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70" y="1690688"/>
            <a:ext cx="2832100" cy="628650"/>
          </a:xfr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2C087E-CDC4-461E-E258-73C3B282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09" y="1562383"/>
            <a:ext cx="2487543" cy="98465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647CE7F-B2EA-6D0A-D828-1D555CDEF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593" y="1562383"/>
            <a:ext cx="2228850" cy="117475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90EEF916-AF16-C16E-8820-2BD762F93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917" y="4120868"/>
            <a:ext cx="2534202" cy="1624920"/>
          </a:xfrm>
          <a:prstGeom prst="rect">
            <a:avLst/>
          </a:prstGeom>
        </p:spPr>
      </p:pic>
      <p:pic>
        <p:nvPicPr>
          <p:cNvPr id="13" name="Picture 12" descr="A picture containing text, building material&#10;&#10;Description automatically generated">
            <a:extLst>
              <a:ext uri="{FF2B5EF4-FFF2-40B4-BE49-F238E27FC236}">
                <a16:creationId xmlns:a16="http://schemas.microsoft.com/office/drawing/2014/main" id="{101E6141-6280-0D77-6BC3-CE613E0BD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5159" y="4126538"/>
            <a:ext cx="2253693" cy="161925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185F70B4-560C-C597-0EF6-E975C1AC27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77" y="4547748"/>
            <a:ext cx="3228285" cy="77115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B7A09-1C93-56ED-88F1-ABF4B6730B38}"/>
              </a:ext>
            </a:extLst>
          </p:cNvPr>
          <p:cNvCxnSpPr/>
          <p:nvPr/>
        </p:nvCxnSpPr>
        <p:spPr>
          <a:xfrm>
            <a:off x="3670162" y="2005013"/>
            <a:ext cx="424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F439C-7428-4295-474B-8F9FE6702FDA}"/>
              </a:ext>
            </a:extLst>
          </p:cNvPr>
          <p:cNvCxnSpPr/>
          <p:nvPr/>
        </p:nvCxnSpPr>
        <p:spPr>
          <a:xfrm>
            <a:off x="6930887" y="2005013"/>
            <a:ext cx="90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58138F-52AE-F736-1287-B16EAA822040}"/>
              </a:ext>
            </a:extLst>
          </p:cNvPr>
          <p:cNvCxnSpPr/>
          <p:nvPr/>
        </p:nvCxnSpPr>
        <p:spPr>
          <a:xfrm>
            <a:off x="9209018" y="3008243"/>
            <a:ext cx="0" cy="86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5F580F-53D9-6E8B-1C2B-185FA786BB2C}"/>
              </a:ext>
            </a:extLst>
          </p:cNvPr>
          <p:cNvCxnSpPr/>
          <p:nvPr/>
        </p:nvCxnSpPr>
        <p:spPr>
          <a:xfrm flipH="1">
            <a:off x="6930887" y="4933327"/>
            <a:ext cx="675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173BC4-D534-679D-B124-D0DC2AC44877}"/>
              </a:ext>
            </a:extLst>
          </p:cNvPr>
          <p:cNvCxnSpPr/>
          <p:nvPr/>
        </p:nvCxnSpPr>
        <p:spPr>
          <a:xfrm flipH="1">
            <a:off x="3776870" y="4933327"/>
            <a:ext cx="454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5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915F1-11F8-34BD-F947-9617FE85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1396-40B3-62D9-1021-D7EDD4AC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dataset collected had the following information.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482B9E5-4E53-7435-BF91-8820E019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97477"/>
            <a:ext cx="11548872" cy="28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A7E2-CA0C-71F9-28AC-9A344994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Tweets cleaning / Data cleaning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57A1-EA1F-0A0B-846F-5F995562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tweets are cleaned using regex.</a:t>
            </a:r>
          </a:p>
          <a:p>
            <a:r>
              <a:rPr lang="en-US" dirty="0"/>
              <a:t>Tweet Cleaning using regex is done by removing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Links (anything contained with http\)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RT (retweet tag); Any retweets can be removed or grouped as they lead to duplication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tweets are brought to lowercase.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Any thing with @ sign is replaced with blank.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# are replaced with ‘’.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Tweets are trimmed.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6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535-586C-642F-78C4-51B82318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of data cleaning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7F63CB-289E-58D4-5EF3-F8D5751B2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0545"/>
            <a:ext cx="10515599" cy="32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9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CC64-0D03-9C64-C8E3-026FE31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Labelling tweets using </a:t>
            </a:r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0F5E-867A-3156-717B-E921D2BA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sentiment of the tweets is labelled using </a:t>
            </a:r>
            <a:r>
              <a:rPr lang="en-US" dirty="0" err="1"/>
              <a:t>textblob</a:t>
            </a:r>
            <a:r>
              <a:rPr lang="en-US" dirty="0"/>
              <a:t>.</a:t>
            </a:r>
          </a:p>
          <a:p>
            <a:r>
              <a:rPr lang="en-US" dirty="0"/>
              <a:t>This process is done for the ML algorithm to learn from the labelled tweets.</a:t>
            </a:r>
          </a:p>
          <a:p>
            <a:r>
              <a:rPr lang="en-US" dirty="0"/>
              <a:t>After that, in order to help the learning algorithm to analyze our tweets, the data is cleaned using Tokenizer, </a:t>
            </a:r>
            <a:r>
              <a:rPr lang="en-US" dirty="0" err="1"/>
              <a:t>StopWordsRemover</a:t>
            </a:r>
            <a:r>
              <a:rPr lang="en-US" dirty="0"/>
              <a:t>, </a:t>
            </a:r>
            <a:r>
              <a:rPr lang="en-US" dirty="0" err="1"/>
              <a:t>CountVectorizer</a:t>
            </a:r>
            <a:r>
              <a:rPr lang="en-US" dirty="0"/>
              <a:t>, </a:t>
            </a:r>
            <a:r>
              <a:rPr lang="en-US" dirty="0" err="1"/>
              <a:t>HashingTF</a:t>
            </a:r>
            <a:r>
              <a:rPr lang="en-US" dirty="0"/>
              <a:t>, </a:t>
            </a:r>
            <a:r>
              <a:rPr lang="en-US" dirty="0" err="1"/>
              <a:t>StringIndexer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4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D22434-4516-016C-2F3E-A9267BC4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Fitting the model and testing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F432-3D79-C6A5-CDDA-40D2B02F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Logistic Regression is used to learn from the data and predict th</a:t>
            </a:r>
            <a:r>
              <a:rPr lang="en-US" sz="2400" dirty="0">
                <a:solidFill>
                  <a:schemeClr val="bg1"/>
                </a:solidFill>
              </a:rPr>
              <a:t>e output from the test set. 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28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FB49-DF39-0356-9A6D-CB4BEEC3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A80E-83C6-01AA-82F4-4BA478F9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how the model performs on our test set, the metrics that have been used are accuracy, ROI and true positive rate (TPR).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26E23BA-126D-3C45-8DAD-7DA89AE4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777" y="3106253"/>
            <a:ext cx="4339677" cy="25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5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417</Words>
  <Application>Microsoft Macintosh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Twitter Sentiment Analysis </vt:lpstr>
      <vt:lpstr>Introduction</vt:lpstr>
      <vt:lpstr>Procedure</vt:lpstr>
      <vt:lpstr>Dataset : </vt:lpstr>
      <vt:lpstr>Tweets cleaning / Data cleaning - preprocessing</vt:lpstr>
      <vt:lpstr>Result of data cleaning</vt:lpstr>
      <vt:lpstr>Labelling tweets using TextBlob</vt:lpstr>
      <vt:lpstr>Fitting the model and testing it </vt:lpstr>
      <vt:lpstr>Model Evaluation </vt:lpstr>
      <vt:lpstr>Results on Quicksight dashboard </vt:lpstr>
      <vt:lpstr>Results contd. </vt:lpstr>
      <vt:lpstr>Results Contd. </vt:lpstr>
      <vt:lpstr>Results Contd.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</dc:title>
  <dc:creator>Vatsala .</dc:creator>
  <cp:lastModifiedBy>Vatsala .</cp:lastModifiedBy>
  <cp:revision>1</cp:revision>
  <dcterms:created xsi:type="dcterms:W3CDTF">2022-05-31T09:09:32Z</dcterms:created>
  <dcterms:modified xsi:type="dcterms:W3CDTF">2022-05-31T10:21:50Z</dcterms:modified>
</cp:coreProperties>
</file>