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1C3221-21BA-4797-90ED-64464AA2C43C}">
  <a:tblStyle styleId="{671C3221-21BA-4797-90ED-64464AA2C4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9960d1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9960d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9960d1f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9960d1f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9960d1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9960d1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a36824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a36824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c7d2e92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c7d2e92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9960d1f7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9960d1f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9960d1f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9960d1f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69960d1f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69960d1f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9960d1f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9960d1f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69960d1f7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69960d1f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c7d2e9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c7d2e9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69960d1f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69960d1f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69960d1f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69960d1f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9960d1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9960d1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69960d1f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69960d1f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69960d1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69960d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69960d1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69960d1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69960d1f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69960d1f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69960d1f7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69960d1f7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69960d1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69960d1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a2f15ddb3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a2f15ddb3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a36824e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a36824e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75c9bca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75c9bca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7a34ba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7a34ba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a2f15ddb3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a2f15ddb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c7d2e92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c7d2e92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a36824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a36824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a36824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a36824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a2f15ddb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a2f15ddb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5700" y="462300"/>
            <a:ext cx="8512200" cy="9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EEG-based Biometric </a:t>
            </a:r>
            <a:r>
              <a:rPr b="1" lang="en-GB" sz="2700"/>
              <a:t>Authentication</a:t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using Deep Learning</a:t>
            </a:r>
            <a:endParaRPr b="1" sz="2700"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1997725" y="204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{671C3221-21BA-4797-90ED-64464AA2C43C}</a:tableStyleId>
              </a:tblPr>
              <a:tblGrid>
                <a:gridCol w="3228250"/>
                <a:gridCol w="192030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Palash Rathod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60004170076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Parag Vaid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60004170077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Siddharth Sanghavi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</a:rPr>
                        <a:t>60004170108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>
            <p:ph type="ctrTitle"/>
          </p:nvPr>
        </p:nvSpPr>
        <p:spPr>
          <a:xfrm>
            <a:off x="315900" y="3861725"/>
            <a:ext cx="8512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Guide: Prof. Kriti Srivastava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678600" y="1671750"/>
            <a:ext cx="77868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dataset used in this project is the publicly available </a:t>
            </a:r>
            <a:r>
              <a:rPr b="1" lang="en-GB" sz="1600">
                <a:solidFill>
                  <a:srgbClr val="000000"/>
                </a:solidFill>
              </a:rPr>
              <a:t>PhysioNet EEG Motor Movement/Imagery Database (EEGMMIDB). 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BCI2000 system was used to record </a:t>
            </a:r>
            <a:r>
              <a:rPr b="1" lang="en-GB" sz="1600">
                <a:solidFill>
                  <a:srgbClr val="000000"/>
                </a:solidFill>
              </a:rPr>
              <a:t>64-channel</a:t>
            </a:r>
            <a:r>
              <a:rPr lang="en-GB" sz="1600">
                <a:solidFill>
                  <a:srgbClr val="000000"/>
                </a:solidFill>
              </a:rPr>
              <a:t> EEG recordings of </a:t>
            </a:r>
            <a:r>
              <a:rPr b="1" lang="en-GB" sz="1600">
                <a:solidFill>
                  <a:srgbClr val="000000"/>
                </a:solidFill>
              </a:rPr>
              <a:t>109 subjects</a:t>
            </a:r>
            <a:r>
              <a:rPr lang="en-GB" sz="1600">
                <a:solidFill>
                  <a:srgbClr val="000000"/>
                </a:solidFill>
              </a:rPr>
              <a:t>, with each subject recording 14 experimental runs. 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</p:txBody>
      </p:sp>
      <p:sp>
        <p:nvSpPr>
          <p:cNvPr id="112" name="Google Shape;112;p22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 Description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678600" y="1366950"/>
            <a:ext cx="77868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following mental task must be completed by the subject: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A target can be found at the top or bottom of the screen.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If the target is on top, the subject imagines opening and closing both fists.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If the target is on the bottom, the subject imagines opening and closing both feet, until the target vanishes.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The subject then begins to relax.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18" name="Google Shape;118;p23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 Description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Dataset Visualization</a:t>
            </a:r>
            <a:endParaRPr sz="2900"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74" y="1208800"/>
            <a:ext cx="5420850" cy="35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Siamese Neural Networks</a:t>
            </a:r>
            <a:endParaRPr sz="29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5" y="840900"/>
            <a:ext cx="8018145" cy="3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Proposed Model: </a:t>
            </a:r>
            <a:r>
              <a:rPr lang="en-GB" sz="2900"/>
              <a:t>SiamEEGNet</a:t>
            </a:r>
            <a:endParaRPr sz="2900"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300"/>
            <a:ext cx="8839204" cy="371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SiamEEGNet CNN Subnetwork</a:t>
            </a:r>
            <a:endParaRPr sz="2900"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4300"/>
            <a:ext cx="8839198" cy="277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System Architecture</a:t>
            </a:r>
            <a:endParaRPr b="1" sz="2900"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88" y="964575"/>
            <a:ext cx="5524623" cy="39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Biometric Tasks</a:t>
            </a:r>
            <a:endParaRPr b="1" sz="2900"/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952500" y="1565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{671C3221-21BA-4797-90ED-64464AA2C43C}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Biometric </a:t>
                      </a:r>
                      <a:r>
                        <a:rPr b="1" lang="en-GB" sz="1600"/>
                        <a:t>Verification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Biometric Identification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</a:t>
                      </a:r>
                      <a:r>
                        <a:rPr lang="en-GB" sz="1600"/>
                        <a:t>uthenticating a user’s identity by matching a submitted biometric to see if it matches a specific database template.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</a:t>
                      </a:r>
                      <a:r>
                        <a:rPr lang="en-GB" sz="1600"/>
                        <a:t>ocating an unknown person’s name by comparing his or her live biometric samples with all templates previously stored in a system’s database.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1:1 </a:t>
                      </a:r>
                      <a:r>
                        <a:rPr lang="en-GB" sz="1600"/>
                        <a:t>matching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1:N matching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Classification Report</a:t>
            </a:r>
            <a:endParaRPr sz="2900"/>
          </a:p>
        </p:txBody>
      </p:sp>
      <p:graphicFrame>
        <p:nvGraphicFramePr>
          <p:cNvPr id="160" name="Google Shape;160;p30"/>
          <p:cNvGraphicFramePr/>
          <p:nvPr/>
        </p:nvGraphicFramePr>
        <p:xfrm>
          <a:off x="2000700" y="12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{671C3221-21BA-4797-90ED-64464AA2C43C}</a:tableStyleId>
              </a:tblPr>
              <a:tblGrid>
                <a:gridCol w="1770875"/>
                <a:gridCol w="1163375"/>
                <a:gridCol w="1083750"/>
                <a:gridCol w="1124575"/>
              </a:tblGrid>
              <a:tr h="4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Precision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Recall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F1-score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8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Class Similar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Class Dissimilar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Accuracy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-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Macro avg.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Weighted Avg.</a:t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Confusion Matrix</a:t>
            </a:r>
            <a:endParaRPr sz="2900"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549" y="1022050"/>
            <a:ext cx="4563299" cy="361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What is EEG?</a:t>
            </a:r>
            <a:endParaRPr sz="29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988375" y="1335600"/>
            <a:ext cx="59913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An </a:t>
            </a:r>
            <a:r>
              <a:rPr b="1" lang="en-GB" sz="1600">
                <a:solidFill>
                  <a:schemeClr val="dk1"/>
                </a:solidFill>
              </a:rPr>
              <a:t>Electroencephalogram (EEG) </a:t>
            </a:r>
            <a:r>
              <a:rPr lang="en-GB" sz="1600">
                <a:solidFill>
                  <a:schemeClr val="dk1"/>
                </a:solidFill>
              </a:rPr>
              <a:t>is </a:t>
            </a:r>
            <a:r>
              <a:rPr lang="en-GB" sz="1600">
                <a:solidFill>
                  <a:schemeClr val="dk1"/>
                </a:solidFill>
              </a:rPr>
              <a:t>the electrical activity of your brain.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Each person has a unique combination of biological brain structure and involuntary memory.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This makes EEG</a:t>
            </a:r>
            <a:r>
              <a:rPr b="1" lang="en-GB" sz="1600">
                <a:solidFill>
                  <a:schemeClr val="dk1"/>
                </a:solidFill>
              </a:rPr>
              <a:t> unique, universal, secure and reliable </a:t>
            </a:r>
            <a:r>
              <a:rPr lang="en-GB" sz="1600">
                <a:solidFill>
                  <a:schemeClr val="dk1"/>
                </a:solidFill>
              </a:rPr>
              <a:t>for every individual.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8" y="1186025"/>
            <a:ext cx="2219325" cy="3333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FAR, FRR vs. Threshold</a:t>
            </a:r>
            <a:endParaRPr b="1" sz="2900"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07050"/>
            <a:ext cx="5140803" cy="40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688" y="1631600"/>
            <a:ext cx="1592786" cy="7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524" y="1594150"/>
            <a:ext cx="1512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/>
          <p:nvPr/>
        </p:nvSpPr>
        <p:spPr>
          <a:xfrm>
            <a:off x="5445600" y="2741600"/>
            <a:ext cx="32754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FA: no. of false acceptances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IA: no. of attempts by an impostor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FR: no. of false rejections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AA: no. of authorized attempts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EER</a:t>
            </a:r>
            <a:endParaRPr b="1" sz="2900"/>
          </a:p>
        </p:txBody>
      </p:sp>
      <p:sp>
        <p:nvSpPr>
          <p:cNvPr id="181" name="Google Shape;181;p33"/>
          <p:cNvSpPr txBox="1"/>
          <p:nvPr/>
        </p:nvSpPr>
        <p:spPr>
          <a:xfrm>
            <a:off x="441450" y="3025875"/>
            <a:ext cx="8261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More the EER is </a:t>
            </a:r>
            <a:r>
              <a:rPr b="1" lang="en-GB" sz="1600"/>
              <a:t>near to 0</a:t>
            </a:r>
            <a:r>
              <a:rPr lang="en-GB" sz="1600"/>
              <a:t>, </a:t>
            </a:r>
            <a:r>
              <a:rPr b="1" lang="en-GB" sz="1600"/>
              <a:t>better is the performance</a:t>
            </a:r>
            <a:r>
              <a:rPr lang="en-GB" sz="1600"/>
              <a:t> of the Biometric system.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en-GB" sz="1600"/>
              <a:t>SiamEEGNet</a:t>
            </a:r>
            <a:r>
              <a:rPr lang="en-GB" sz="1600"/>
              <a:t> is able to obtain an EER of </a:t>
            </a:r>
            <a:r>
              <a:rPr b="1" lang="en-GB" sz="1600"/>
              <a:t>0.0314</a:t>
            </a:r>
            <a:r>
              <a:rPr lang="en-GB" sz="1600"/>
              <a:t> at a corresponding threshold of </a:t>
            </a:r>
            <a:r>
              <a:rPr b="1" lang="en-GB" sz="1600"/>
              <a:t>0.552.</a:t>
            </a:r>
            <a:endParaRPr sz="16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60" y="1464823"/>
            <a:ext cx="3347275" cy="8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5258825" y="1491788"/>
            <a:ext cx="3275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FAR: False Acceptance Rate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FRR: False Rejection Rate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900"/>
              <a:t>Results: HTER vs. Threshold</a:t>
            </a:r>
            <a:endParaRPr b="1" sz="2900"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3800"/>
            <a:ext cx="5140803" cy="383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000" y="1529200"/>
            <a:ext cx="3786950" cy="7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5445600" y="2741600"/>
            <a:ext cx="3275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FAR: False Acceptance Rate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FRR: False Rejection Rate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</a:t>
            </a:r>
            <a:r>
              <a:rPr lang="en-GB" sz="2900"/>
              <a:t>ROC Curve</a:t>
            </a:r>
            <a:endParaRPr b="1" sz="2900"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99" y="907050"/>
            <a:ext cx="5140797" cy="405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/>
        </p:nvSpPr>
        <p:spPr>
          <a:xfrm>
            <a:off x="5835675" y="1960700"/>
            <a:ext cx="25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 = 1 - FRR</a:t>
            </a:r>
            <a:endParaRPr i="1"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5826600" y="2741600"/>
            <a:ext cx="278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/>
              <a:t>FRR: False Rejection Rate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Average CCR for 450 runs</a:t>
            </a:r>
            <a:endParaRPr b="1" sz="2900"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" y="975775"/>
            <a:ext cx="5140797" cy="402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/>
          <p:cNvPicPr preferRelativeResize="0"/>
          <p:nvPr/>
        </p:nvPicPr>
        <p:blipFill rotWithShape="1">
          <a:blip r:embed="rId4">
            <a:alphaModFix/>
          </a:blip>
          <a:srcRect b="23436" l="40559" r="42558" t="59313"/>
          <a:stretch/>
        </p:blipFill>
        <p:spPr>
          <a:xfrm>
            <a:off x="6021825" y="1442675"/>
            <a:ext cx="1799999" cy="103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6"/>
          <p:cNvSpPr txBox="1"/>
          <p:nvPr/>
        </p:nvSpPr>
        <p:spPr>
          <a:xfrm>
            <a:off x="5506075" y="2635375"/>
            <a:ext cx="3373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C: No.</a:t>
            </a:r>
            <a:r>
              <a:rPr lang="en-GB" sz="1600"/>
              <a:t> of correct classification decisions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T: No. of trials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Results: Rank-k Accuracy</a:t>
            </a:r>
            <a:endParaRPr b="1" sz="2900"/>
          </a:p>
        </p:txBody>
      </p:sp>
      <p:graphicFrame>
        <p:nvGraphicFramePr>
          <p:cNvPr id="213" name="Google Shape;213;p37"/>
          <p:cNvGraphicFramePr/>
          <p:nvPr/>
        </p:nvGraphicFramePr>
        <p:xfrm>
          <a:off x="2295850" y="24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{671C3221-21BA-4797-90ED-64464AA2C43C}</a:tableStyleId>
              </a:tblPr>
              <a:tblGrid>
                <a:gridCol w="2039450"/>
                <a:gridCol w="1306725"/>
                <a:gridCol w="12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For 25 Subjects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Rank-1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Rank-5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Standard Deviation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4" name="Google Shape;214;p37"/>
          <p:cNvPicPr preferRelativeResize="0"/>
          <p:nvPr/>
        </p:nvPicPr>
        <p:blipFill rotWithShape="1">
          <a:blip r:embed="rId3">
            <a:alphaModFix/>
          </a:blip>
          <a:srcRect b="24937" l="13593" r="4271" t="57684"/>
          <a:stretch/>
        </p:blipFill>
        <p:spPr>
          <a:xfrm>
            <a:off x="1234138" y="1239825"/>
            <a:ext cx="6675724" cy="7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The project formulates the Biometric Recognition problem as a One-Shot Learning task allowing the proposed approach to be </a:t>
            </a:r>
            <a:r>
              <a:rPr b="1" lang="en-GB" sz="1600">
                <a:solidFill>
                  <a:schemeClr val="dk1"/>
                </a:solidFill>
              </a:rPr>
              <a:t>applied to novel data categories</a:t>
            </a:r>
            <a:r>
              <a:rPr lang="en-GB" sz="1600">
                <a:solidFill>
                  <a:schemeClr val="dk1"/>
                </a:solidFill>
              </a:rPr>
              <a:t> in the EEG domain without </a:t>
            </a:r>
            <a:r>
              <a:rPr b="1" lang="en-GB" sz="1600">
                <a:solidFill>
                  <a:schemeClr val="dk1"/>
                </a:solidFill>
              </a:rPr>
              <a:t>further training</a:t>
            </a:r>
            <a:r>
              <a:rPr lang="en-GB" sz="1600">
                <a:solidFill>
                  <a:schemeClr val="dk1"/>
                </a:solidFill>
              </a:rPr>
              <a:t> the model on </a:t>
            </a:r>
            <a:r>
              <a:rPr b="1" lang="en-GB" sz="1600">
                <a:solidFill>
                  <a:schemeClr val="dk1"/>
                </a:solidFill>
              </a:rPr>
              <a:t>new data</a:t>
            </a:r>
            <a:r>
              <a:rPr lang="en-GB" sz="1600">
                <a:solidFill>
                  <a:schemeClr val="dk1"/>
                </a:solidFill>
              </a:rPr>
              <a:t> which might be </a:t>
            </a:r>
            <a:r>
              <a:rPr b="1" lang="en-GB" sz="1600">
                <a:solidFill>
                  <a:schemeClr val="dk1"/>
                </a:solidFill>
              </a:rPr>
              <a:t>sparsely available</a:t>
            </a:r>
            <a:r>
              <a:rPr lang="en-GB" sz="1600">
                <a:solidFill>
                  <a:schemeClr val="dk1"/>
                </a:solidFill>
              </a:rPr>
              <a:t> or </a:t>
            </a:r>
            <a:r>
              <a:rPr b="1" lang="en-GB" sz="1600">
                <a:solidFill>
                  <a:schemeClr val="dk1"/>
                </a:solidFill>
              </a:rPr>
              <a:t>costly to annotate</a:t>
            </a:r>
            <a:r>
              <a:rPr lang="en-GB" sz="1600">
                <a:solidFill>
                  <a:schemeClr val="dk1"/>
                </a:solidFill>
              </a:rPr>
              <a:t> manually.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The entire Deep Learning pipeline was successfully executed and tested. Based on an extensive literature survey, </a:t>
            </a:r>
            <a:r>
              <a:rPr b="1" lang="en-GB" sz="1600">
                <a:solidFill>
                  <a:schemeClr val="dk1"/>
                </a:solidFill>
              </a:rPr>
              <a:t>no previous work</a:t>
            </a:r>
            <a:r>
              <a:rPr lang="en-GB" sz="1600">
                <a:solidFill>
                  <a:schemeClr val="dk1"/>
                </a:solidFill>
              </a:rPr>
              <a:t> known to the best of the authors’ knowledge has </a:t>
            </a:r>
            <a:r>
              <a:rPr b="1" lang="en-GB" sz="1600">
                <a:solidFill>
                  <a:schemeClr val="dk1"/>
                </a:solidFill>
              </a:rPr>
              <a:t>adopted a One-Shot Learning approach for EEG-based Biometric Recognition.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20" name="Google Shape;220;p38"/>
          <p:cNvSpPr txBox="1"/>
          <p:nvPr>
            <p:ph idx="4294967295"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Conclusion</a:t>
            </a:r>
            <a:endParaRPr b="1" sz="2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457275"/>
            <a:ext cx="8520600" cy="28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The Contrastive loss emphasizes on more </a:t>
            </a:r>
            <a:r>
              <a:rPr b="1" lang="en-GB" sz="1600">
                <a:solidFill>
                  <a:schemeClr val="dk1"/>
                </a:solidFill>
              </a:rPr>
              <a:t>absolute similarity</a:t>
            </a:r>
            <a:r>
              <a:rPr lang="en-GB" sz="1600">
                <a:solidFill>
                  <a:schemeClr val="dk1"/>
                </a:solidFill>
              </a:rPr>
              <a:t> values and hence gives less attention to </a:t>
            </a:r>
            <a:r>
              <a:rPr b="1" lang="en-GB" sz="1600">
                <a:solidFill>
                  <a:schemeClr val="dk1"/>
                </a:solidFill>
              </a:rPr>
              <a:t>inter-class and intra-class variations</a:t>
            </a:r>
            <a:r>
              <a:rPr lang="en-GB" sz="1600">
                <a:solidFill>
                  <a:schemeClr val="dk1"/>
                </a:solidFill>
              </a:rPr>
              <a:t>. Instead we could use the </a:t>
            </a:r>
            <a:r>
              <a:rPr b="1" lang="en-GB" sz="1600">
                <a:solidFill>
                  <a:schemeClr val="dk1"/>
                </a:solidFill>
              </a:rPr>
              <a:t>Triplet loss</a:t>
            </a:r>
            <a:r>
              <a:rPr lang="en-GB" sz="1600">
                <a:solidFill>
                  <a:schemeClr val="dk1"/>
                </a:solidFill>
              </a:rPr>
              <a:t> and the </a:t>
            </a:r>
            <a:r>
              <a:rPr b="1" lang="en-GB" sz="1600">
                <a:solidFill>
                  <a:schemeClr val="dk1"/>
                </a:solidFill>
              </a:rPr>
              <a:t>Triplet network</a:t>
            </a:r>
            <a:r>
              <a:rPr lang="en-GB" sz="1600">
                <a:solidFill>
                  <a:schemeClr val="dk1"/>
                </a:solidFill>
              </a:rPr>
              <a:t> proposed by Schroff et al. and Ye et al. respectively.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The EEG output of an individual is affected by factors such as </a:t>
            </a:r>
            <a:r>
              <a:rPr b="1" lang="en-GB" sz="1600">
                <a:solidFill>
                  <a:schemeClr val="dk1"/>
                </a:solidFill>
              </a:rPr>
              <a:t>emotional stress, alcohol consumption and BCI sensor/device noise</a:t>
            </a:r>
            <a:r>
              <a:rPr lang="en-GB" sz="1600">
                <a:solidFill>
                  <a:schemeClr val="dk1"/>
                </a:solidFill>
              </a:rPr>
              <a:t>. Such scenarios can be considered and further experimentation can be done.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6" name="Google Shape;226;p39"/>
          <p:cNvSpPr txBox="1"/>
          <p:nvPr>
            <p:ph idx="4294967295"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Future Scope</a:t>
            </a:r>
            <a:endParaRPr b="1"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381075"/>
            <a:ext cx="8520600" cy="22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Siddharth Sanghavi, Parag Vaid, Palash Rathod &amp; Kriti Srivastava, "</a:t>
            </a:r>
            <a:r>
              <a:rPr b="1" lang="en-GB" sz="1600">
                <a:solidFill>
                  <a:schemeClr val="dk1"/>
                </a:solidFill>
              </a:rPr>
              <a:t>SpatioTemporalNet: Improving Automated Sleep Stage Scoring with Stacked Generalization</a:t>
            </a:r>
            <a:r>
              <a:rPr lang="en-GB" sz="1600">
                <a:solidFill>
                  <a:schemeClr val="dk1"/>
                </a:solidFill>
              </a:rPr>
              <a:t>", 2nd International Conference on Electronics and Sustainable Communication Systems (ICESC 2021). (Accepted)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p40"/>
          <p:cNvSpPr txBox="1"/>
          <p:nvPr>
            <p:ph idx="4294967295" type="ctrTitle"/>
          </p:nvPr>
        </p:nvSpPr>
        <p:spPr>
          <a:xfrm>
            <a:off x="727950" y="218550"/>
            <a:ext cx="7688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Publications</a:t>
            </a:r>
            <a:endParaRPr b="1" sz="2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ctrTitle"/>
          </p:nvPr>
        </p:nvSpPr>
        <p:spPr>
          <a:xfrm>
            <a:off x="8041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References</a:t>
            </a:r>
            <a:endParaRPr b="1" sz="2900"/>
          </a:p>
        </p:txBody>
      </p:sp>
      <p:sp>
        <p:nvSpPr>
          <p:cNvPr id="238" name="Google Shape;238;p41"/>
          <p:cNvSpPr txBox="1"/>
          <p:nvPr>
            <p:ph idx="1" type="subTitle"/>
          </p:nvPr>
        </p:nvSpPr>
        <p:spPr>
          <a:xfrm>
            <a:off x="0" y="805850"/>
            <a:ext cx="91440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Gui, Qiong &amp; Jin, Zhanpeng &amp; Xu, Wenyao. (2015). Exploring EEG­based biometrics for user identification and authentication. 2014 IEEE Signal Processing in Medicine and Biology Symposium, IEEE SPMB 2014 ­ Proceedings. 10.1109/SPMB.2014.7002950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Koch, Gregory R.. “Siamese Neural Networks for One­Shot Image Recognition.” (2015).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Hadsell, Raia &amp; Chopra, Sumit &amp; Lecun, Yann. (2006). Dimensionality Reduction by Learn­ing an Invariant Mapping. 1735 ­ 1742. 10.1109/CVPR.2006.100.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Rui, Zhang. (2018). A Survey on Biometric Authentication: Toward Secure and Privacy­ Preserving Identification. IEEE Access. PP. 1­1.10.1109/ACCESS.2018.2889996.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Nieves, Orlando &amp; Manian, Vidya. (2016). Automatic person authentication using fewer chan­nel EEG motor imagery. 1­6. 10.1109/WAC.2016.7582945.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-GB" sz="1600">
                <a:solidFill>
                  <a:srgbClr val="000000"/>
                </a:solidFill>
              </a:rPr>
              <a:t>Chan, H., Kuo, P., Cheng, C., &amp; Chen, Y. (2018). Challenges and Future Perspectives on Electroencephalogram­Based Biometrics in Person Recognition. Frontiers in Neuroinformat­ics,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Problem Statement</a:t>
            </a:r>
            <a:endParaRPr sz="29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678150" y="1356125"/>
            <a:ext cx="77877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Our project aims at creating a </a:t>
            </a:r>
            <a:r>
              <a:rPr b="1" lang="en-GB" sz="1600">
                <a:solidFill>
                  <a:schemeClr val="dk1"/>
                </a:solidFill>
              </a:rPr>
              <a:t>Biometric Recognition Framework</a:t>
            </a:r>
            <a:r>
              <a:rPr lang="en-GB" sz="1600">
                <a:solidFill>
                  <a:schemeClr val="dk1"/>
                </a:solidFill>
              </a:rPr>
              <a:t> for individuals based on their </a:t>
            </a:r>
            <a:r>
              <a:rPr b="1" lang="en-GB" sz="1600">
                <a:solidFill>
                  <a:schemeClr val="dk1"/>
                </a:solidFill>
              </a:rPr>
              <a:t>EEG signals.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We </a:t>
            </a:r>
            <a:r>
              <a:rPr lang="en-GB" sz="1600">
                <a:solidFill>
                  <a:schemeClr val="dk1"/>
                </a:solidFill>
              </a:rPr>
              <a:t>aim to tackle two problems: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If Biometrics are </a:t>
            </a:r>
            <a:r>
              <a:rPr b="1" lang="en-GB" sz="1600">
                <a:solidFill>
                  <a:schemeClr val="dk1"/>
                </a:solidFill>
              </a:rPr>
              <a:t>forged/stolen</a:t>
            </a:r>
            <a:r>
              <a:rPr lang="en-GB" sz="1600">
                <a:solidFill>
                  <a:schemeClr val="dk1"/>
                </a:solidFill>
              </a:rPr>
              <a:t>, then how to generate </a:t>
            </a:r>
            <a:r>
              <a:rPr b="1" lang="en-GB" sz="1600">
                <a:solidFill>
                  <a:schemeClr val="dk1"/>
                </a:solidFill>
              </a:rPr>
              <a:t>multiple unique</a:t>
            </a:r>
            <a:r>
              <a:rPr lang="en-GB" sz="1600">
                <a:solidFill>
                  <a:schemeClr val="dk1"/>
                </a:solidFill>
              </a:rPr>
              <a:t> Biometrics.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-GB" sz="1600">
                <a:solidFill>
                  <a:schemeClr val="dk1"/>
                </a:solidFill>
              </a:rPr>
              <a:t>Limited  availability</a:t>
            </a:r>
            <a:r>
              <a:rPr lang="en-GB" sz="1600">
                <a:solidFill>
                  <a:schemeClr val="dk1"/>
                </a:solidFill>
              </a:rPr>
              <a:t>  of  labelled  data  for  training  a  neural  network.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ctrTitle"/>
          </p:nvPr>
        </p:nvSpPr>
        <p:spPr>
          <a:xfrm>
            <a:off x="759900" y="1954175"/>
            <a:ext cx="76242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</a:t>
            </a:r>
            <a:r>
              <a:rPr lang="en-GB" sz="4000"/>
              <a:t> You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678150" y="1678075"/>
            <a:ext cx="7787700" cy="20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Once the Biometric such as a fingerprint, an iris or a face is </a:t>
            </a:r>
            <a:r>
              <a:rPr b="1" lang="en-GB" sz="1600">
                <a:solidFill>
                  <a:schemeClr val="dk1"/>
                </a:solidFill>
              </a:rPr>
              <a:t>stolen</a:t>
            </a:r>
            <a:r>
              <a:rPr lang="en-GB" sz="1600">
                <a:solidFill>
                  <a:schemeClr val="dk1"/>
                </a:solidFill>
              </a:rPr>
              <a:t>, </a:t>
            </a:r>
            <a:r>
              <a:rPr b="1" lang="en-GB" sz="1600">
                <a:solidFill>
                  <a:schemeClr val="dk1"/>
                </a:solidFill>
              </a:rPr>
              <a:t>it simply becomes useless.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EEG-based Biometrics can be </a:t>
            </a:r>
            <a:r>
              <a:rPr lang="en-GB" sz="1600">
                <a:solidFill>
                  <a:schemeClr val="dk1"/>
                </a:solidFill>
              </a:rPr>
              <a:t>used</a:t>
            </a:r>
            <a:r>
              <a:rPr b="1" lang="en-GB" sz="1600">
                <a:solidFill>
                  <a:schemeClr val="dk1"/>
                </a:solidFill>
              </a:rPr>
              <a:t> again and again</a:t>
            </a:r>
            <a:r>
              <a:rPr lang="en-GB" sz="1600">
                <a:solidFill>
                  <a:schemeClr val="dk1"/>
                </a:solidFill>
              </a:rPr>
              <a:t> to generate </a:t>
            </a:r>
            <a:r>
              <a:rPr b="1" lang="en-GB" sz="1600">
                <a:solidFill>
                  <a:schemeClr val="dk1"/>
                </a:solidFill>
              </a:rPr>
              <a:t>infinitely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unique</a:t>
            </a:r>
            <a:r>
              <a:rPr lang="en-GB" sz="1600">
                <a:solidFill>
                  <a:schemeClr val="dk1"/>
                </a:solidFill>
              </a:rPr>
              <a:t> Biometric for </a:t>
            </a:r>
            <a:r>
              <a:rPr b="1" lang="en-GB" sz="1600">
                <a:solidFill>
                  <a:schemeClr val="dk1"/>
                </a:solidFill>
              </a:rPr>
              <a:t>different stimuli.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Pros of EEG over Existing Biometrics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Comparison</a:t>
            </a:r>
            <a:r>
              <a:rPr lang="en-GB" sz="2900"/>
              <a:t> with Existing Biometrics</a:t>
            </a:r>
            <a:endParaRPr sz="2900"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395075" y="13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{671C3221-21BA-4797-90ED-64464AA2C43C}</a:tableStyleId>
              </a:tblPr>
              <a:tblGrid>
                <a:gridCol w="1273650"/>
                <a:gridCol w="1031600"/>
                <a:gridCol w="1199525"/>
                <a:gridCol w="969675"/>
                <a:gridCol w="982150"/>
                <a:gridCol w="897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Signature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Fingerprint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Face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Iris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EEG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Unique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Universal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Secure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Reliable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Permanent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Performance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727950" y="1669375"/>
            <a:ext cx="77877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Existing implementations use a traditional </a:t>
            </a:r>
            <a:r>
              <a:rPr b="1" lang="en-GB" sz="1600">
                <a:solidFill>
                  <a:srgbClr val="000000"/>
                </a:solidFill>
              </a:rPr>
              <a:t>ML/DL classification</a:t>
            </a:r>
            <a:r>
              <a:rPr lang="en-GB" sz="1600">
                <a:solidFill>
                  <a:srgbClr val="000000"/>
                </a:solidFill>
              </a:rPr>
              <a:t> model for identifying/authenticating a person.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Current approaches do not solve the </a:t>
            </a:r>
            <a:r>
              <a:rPr b="1" lang="en-GB" sz="1600">
                <a:solidFill>
                  <a:srgbClr val="000000"/>
                </a:solidFill>
              </a:rPr>
              <a:t>One-Shot Learning problem</a:t>
            </a:r>
            <a:r>
              <a:rPr lang="en-GB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One-Shot Learning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One-Shot Learning</a:t>
            </a:r>
            <a:endParaRPr sz="29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27950" y="1669375"/>
            <a:ext cx="77877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ML/DL Classification</a:t>
            </a:r>
            <a:r>
              <a:rPr lang="en-GB" sz="1600">
                <a:solidFill>
                  <a:srgbClr val="000000"/>
                </a:solidFill>
              </a:rPr>
              <a:t> algorithms require training on </a:t>
            </a:r>
            <a:r>
              <a:rPr b="1" lang="en-GB" sz="1600">
                <a:solidFill>
                  <a:srgbClr val="000000"/>
                </a:solidFill>
              </a:rPr>
              <a:t>hundreds or thousands</a:t>
            </a:r>
            <a:r>
              <a:rPr lang="en-GB" sz="1600">
                <a:solidFill>
                  <a:srgbClr val="000000"/>
                </a:solidFill>
              </a:rPr>
              <a:t> of samples/images and very large datasets.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GB" sz="1600">
                <a:solidFill>
                  <a:srgbClr val="000000"/>
                </a:solidFill>
              </a:rPr>
              <a:t>One-shot Learning</a:t>
            </a:r>
            <a:r>
              <a:rPr lang="en-GB" sz="1600">
                <a:solidFill>
                  <a:srgbClr val="000000"/>
                </a:solidFill>
              </a:rPr>
              <a:t> aims to learn information about object categories from </a:t>
            </a:r>
            <a:r>
              <a:rPr b="1" lang="en-GB" sz="1600">
                <a:solidFill>
                  <a:srgbClr val="000000"/>
                </a:solidFill>
              </a:rPr>
              <a:t>one, or only a few</a:t>
            </a:r>
            <a:r>
              <a:rPr lang="en-GB" sz="1600">
                <a:solidFill>
                  <a:srgbClr val="000000"/>
                </a:solidFill>
              </a:rPr>
              <a:t>, training samples/images.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Representing EEG data with Spectrograms</a:t>
            </a:r>
            <a:endParaRPr sz="29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1251900"/>
            <a:ext cx="7688100" cy="304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423975" y="1365000"/>
            <a:ext cx="4572000" cy="27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A spectrogram is a visual way of representing the </a:t>
            </a:r>
            <a:r>
              <a:rPr b="1" lang="en-GB" sz="1600">
                <a:solidFill>
                  <a:srgbClr val="000000"/>
                </a:solidFill>
              </a:rPr>
              <a:t>loudness/strength</a:t>
            </a:r>
            <a:r>
              <a:rPr lang="en-GB" sz="1600">
                <a:solidFill>
                  <a:srgbClr val="000000"/>
                </a:solidFill>
              </a:rPr>
              <a:t> of a signal over time at various frequencies.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X-axis represents </a:t>
            </a:r>
            <a:r>
              <a:rPr b="1" lang="en-GB" sz="1600">
                <a:solidFill>
                  <a:srgbClr val="000000"/>
                </a:solidFill>
              </a:rPr>
              <a:t>time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Y-axis represents </a:t>
            </a:r>
            <a:r>
              <a:rPr b="1" lang="en-GB" sz="1600">
                <a:solidFill>
                  <a:srgbClr val="000000"/>
                </a:solidFill>
              </a:rPr>
              <a:t>frequency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3</a:t>
            </a:r>
            <a:r>
              <a:rPr baseline="30000" lang="en-GB" sz="1600">
                <a:solidFill>
                  <a:srgbClr val="000000"/>
                </a:solidFill>
              </a:rPr>
              <a:t>rd</a:t>
            </a:r>
            <a:r>
              <a:rPr lang="en-GB" sz="1600">
                <a:solidFill>
                  <a:srgbClr val="000000"/>
                </a:solidFill>
              </a:rPr>
              <a:t> dimension is </a:t>
            </a:r>
            <a:r>
              <a:rPr b="1" lang="en-GB" sz="1600">
                <a:solidFill>
                  <a:srgbClr val="000000"/>
                </a:solidFill>
              </a:rPr>
              <a:t>amplitude</a:t>
            </a:r>
            <a:r>
              <a:rPr lang="en-GB" sz="1600">
                <a:solidFill>
                  <a:srgbClr val="000000"/>
                </a:solidFill>
              </a:rPr>
              <a:t> which is color coded.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727950" y="228600"/>
            <a:ext cx="76881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Representing EEG data with Spectrograms</a:t>
            </a:r>
            <a:endParaRPr sz="2900"/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7132" t="0"/>
          <a:stretch/>
        </p:blipFill>
        <p:spPr>
          <a:xfrm>
            <a:off x="0" y="1283425"/>
            <a:ext cx="4367677" cy="290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