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56" r:id="rId5"/>
    <p:sldId id="260" r:id="rId6"/>
    <p:sldId id="271" r:id="rId7"/>
    <p:sldId id="261" r:id="rId8"/>
    <p:sldId id="262" r:id="rId9"/>
    <p:sldId id="263" r:id="rId10"/>
    <p:sldId id="272"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2768CD-CF9C-4500-B440-6B6583EFF151}" v="2" dt="2023-03-26T14:52:05.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66" d="100"/>
          <a:sy n="66" d="100"/>
        </p:scale>
        <p:origin x="6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n George" userId="eaa4897b0493c985" providerId="LiveId" clId="{FC2768CD-CF9C-4500-B440-6B6583EFF151}"/>
    <pc:docChg chg="undo redo custSel addSld delSld modSld">
      <pc:chgData name="Nitin George" userId="eaa4897b0493c985" providerId="LiveId" clId="{FC2768CD-CF9C-4500-B440-6B6583EFF151}" dt="2023-03-26T14:53:48.083" v="46"/>
      <pc:docMkLst>
        <pc:docMk/>
      </pc:docMkLst>
      <pc:sldChg chg="new del">
        <pc:chgData name="Nitin George" userId="eaa4897b0493c985" providerId="LiveId" clId="{FC2768CD-CF9C-4500-B440-6B6583EFF151}" dt="2023-03-26T14:51:16.602" v="2" actId="2696"/>
        <pc:sldMkLst>
          <pc:docMk/>
          <pc:sldMk cId="3800519272" sldId="270"/>
        </pc:sldMkLst>
      </pc:sldChg>
      <pc:sldChg chg="modSp add mod">
        <pc:chgData name="Nitin George" userId="eaa4897b0493c985" providerId="LiveId" clId="{FC2768CD-CF9C-4500-B440-6B6583EFF151}" dt="2023-03-26T14:51:32.769" v="3" actId="255"/>
        <pc:sldMkLst>
          <pc:docMk/>
          <pc:sldMk cId="2676367366" sldId="271"/>
        </pc:sldMkLst>
        <pc:spChg chg="mod">
          <ac:chgData name="Nitin George" userId="eaa4897b0493c985" providerId="LiveId" clId="{FC2768CD-CF9C-4500-B440-6B6583EFF151}" dt="2023-03-26T14:51:32.769" v="3" actId="255"/>
          <ac:spMkLst>
            <pc:docMk/>
            <pc:sldMk cId="2676367366" sldId="271"/>
            <ac:spMk id="6" creationId="{56661BF5-9D7F-B58D-D203-22A1EF6D2E22}"/>
          </ac:spMkLst>
        </pc:spChg>
      </pc:sldChg>
      <pc:sldChg chg="modSp add mod">
        <pc:chgData name="Nitin George" userId="eaa4897b0493c985" providerId="LiveId" clId="{FC2768CD-CF9C-4500-B440-6B6583EFF151}" dt="2023-03-26T14:53:28.911" v="41" actId="14100"/>
        <pc:sldMkLst>
          <pc:docMk/>
          <pc:sldMk cId="230744498" sldId="272"/>
        </pc:sldMkLst>
        <pc:spChg chg="mod">
          <ac:chgData name="Nitin George" userId="eaa4897b0493c985" providerId="LiveId" clId="{FC2768CD-CF9C-4500-B440-6B6583EFF151}" dt="2023-03-26T14:52:21.752" v="6" actId="1076"/>
          <ac:spMkLst>
            <pc:docMk/>
            <pc:sldMk cId="230744498" sldId="272"/>
            <ac:spMk id="3" creationId="{C448B406-C939-F5AD-D938-28C01DE50B40}"/>
          </ac:spMkLst>
        </pc:spChg>
        <pc:spChg chg="mod">
          <ac:chgData name="Nitin George" userId="eaa4897b0493c985" providerId="LiveId" clId="{FC2768CD-CF9C-4500-B440-6B6583EFF151}" dt="2023-03-26T14:53:28.911" v="41" actId="14100"/>
          <ac:spMkLst>
            <pc:docMk/>
            <pc:sldMk cId="230744498" sldId="272"/>
            <ac:spMk id="4" creationId="{DE343663-D9FC-A889-7594-F6F51910D82C}"/>
          </ac:spMkLst>
        </pc:spChg>
      </pc:sldChg>
      <pc:sldChg chg="modSp add mod">
        <pc:chgData name="Nitin George" userId="eaa4897b0493c985" providerId="LiveId" clId="{FC2768CD-CF9C-4500-B440-6B6583EFF151}" dt="2023-03-26T14:53:48.083" v="46"/>
        <pc:sldMkLst>
          <pc:docMk/>
          <pc:sldMk cId="4287466365" sldId="273"/>
        </pc:sldMkLst>
        <pc:spChg chg="mod">
          <ac:chgData name="Nitin George" userId="eaa4897b0493c985" providerId="LiveId" clId="{FC2768CD-CF9C-4500-B440-6B6583EFF151}" dt="2023-03-26T14:53:48.083" v="46"/>
          <ac:spMkLst>
            <pc:docMk/>
            <pc:sldMk cId="4287466365" sldId="273"/>
            <ac:spMk id="4" creationId="{FFEB6522-4302-1396-15ED-2DEE3E0DC36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9A9D-E3AA-FB5C-51C3-686400A3F2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961783-96EF-92A1-507D-E507685B3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896B3A-A17F-54BB-BDAF-A8645BDBB144}"/>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5" name="Footer Placeholder 4">
            <a:extLst>
              <a:ext uri="{FF2B5EF4-FFF2-40B4-BE49-F238E27FC236}">
                <a16:creationId xmlns:a16="http://schemas.microsoft.com/office/drawing/2014/main" id="{0157B037-2109-3B5D-901F-33BEE92D24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618725-B207-4B23-24AD-E65EDDF42024}"/>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318689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59F8-4B31-BE2F-D08A-8E54AD49F7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61CB3-BE4E-4F22-4E47-795C7D080D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FDA44E-267F-CFBB-6B99-61536881421E}"/>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5" name="Footer Placeholder 4">
            <a:extLst>
              <a:ext uri="{FF2B5EF4-FFF2-40B4-BE49-F238E27FC236}">
                <a16:creationId xmlns:a16="http://schemas.microsoft.com/office/drawing/2014/main" id="{E6130C53-344F-4D2B-7641-36803878DB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0421E4-1D71-AF15-6F22-4F031D10B2C1}"/>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49189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D7732-CDE7-E79A-DDB5-EA261017A4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D9755-BD3C-65C9-0723-C893B5E67C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BBCF69-C44C-CFA1-4F21-1169AEB2E418}"/>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5" name="Footer Placeholder 4">
            <a:extLst>
              <a:ext uri="{FF2B5EF4-FFF2-40B4-BE49-F238E27FC236}">
                <a16:creationId xmlns:a16="http://schemas.microsoft.com/office/drawing/2014/main" id="{2E5FFE35-0A74-C2B1-DA42-F19B0B246B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9EBAC-2011-2AB0-62E3-3E5EE52E8063}"/>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81775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6379-150A-E149-8828-84C6E80BF8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3EFEB8-FC3A-1EA2-719F-3495328551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62493A-802F-98D4-F096-9AC6904DF4FD}"/>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5" name="Footer Placeholder 4">
            <a:extLst>
              <a:ext uri="{FF2B5EF4-FFF2-40B4-BE49-F238E27FC236}">
                <a16:creationId xmlns:a16="http://schemas.microsoft.com/office/drawing/2014/main" id="{74B13E3D-66E5-301C-55C1-0DEA27727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665BB3-B208-D4E7-540B-295615FE9ED1}"/>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265894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648F2-5ECC-B7D2-8FB6-DB0B25228C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67A035-E24B-4047-E770-4F2495871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D3AED8-B94A-DA88-51F9-3DF2B49F0F25}"/>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5" name="Footer Placeholder 4">
            <a:extLst>
              <a:ext uri="{FF2B5EF4-FFF2-40B4-BE49-F238E27FC236}">
                <a16:creationId xmlns:a16="http://schemas.microsoft.com/office/drawing/2014/main" id="{FF3C0BFF-77E6-4522-6198-7C92887899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55CEE-7916-5327-6C37-84BEF00DB3F8}"/>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105610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0EBA-D531-21C4-8DA6-E99D4C0EEC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95B75E-4DC5-BC68-103A-94223C8FDE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D9EBF7-C183-7A78-4A01-0BC2E7064F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CD6627-F0EE-803E-DF9C-95B7406377F9}"/>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6" name="Footer Placeholder 5">
            <a:extLst>
              <a:ext uri="{FF2B5EF4-FFF2-40B4-BE49-F238E27FC236}">
                <a16:creationId xmlns:a16="http://schemas.microsoft.com/office/drawing/2014/main" id="{6D6A025E-3D66-1AAE-F108-46EDA5AB9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EBE01-FCA2-BB39-3BBB-991AD8447F38}"/>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225139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7C27-0AE6-B677-7971-10C42690C6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8E6A72-E8BF-2970-D1B9-92BDB4F6B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9312CB-D10B-C64A-772C-7FF1843ECC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BF2B58-0A4D-90DD-4D79-315823B88C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00195-E77A-7727-D78B-061B05079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08386E-7927-3ADD-F51B-6BB66DD0F80E}"/>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8" name="Footer Placeholder 7">
            <a:extLst>
              <a:ext uri="{FF2B5EF4-FFF2-40B4-BE49-F238E27FC236}">
                <a16:creationId xmlns:a16="http://schemas.microsoft.com/office/drawing/2014/main" id="{AD35D11A-98C2-979F-7E37-F747830716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38024D-7A12-AF40-4D3B-CE170718123A}"/>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311841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4438-C361-9894-8997-557854545B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3B4C2E-1839-83DD-624F-D38254D88567}"/>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4" name="Footer Placeholder 3">
            <a:extLst>
              <a:ext uri="{FF2B5EF4-FFF2-40B4-BE49-F238E27FC236}">
                <a16:creationId xmlns:a16="http://schemas.microsoft.com/office/drawing/2014/main" id="{7044885C-7438-1F77-40BC-D9C9CDC1E9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8ADA70-BF8A-F394-9E6F-1EA9E6EDC432}"/>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420021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A6FCA-6BE8-847D-D543-D49649B28808}"/>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3" name="Footer Placeholder 2">
            <a:extLst>
              <a:ext uri="{FF2B5EF4-FFF2-40B4-BE49-F238E27FC236}">
                <a16:creationId xmlns:a16="http://schemas.microsoft.com/office/drawing/2014/main" id="{F8601973-D1DB-CE0B-C1E0-4F385B55F4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E8F6E6-1C4C-5B7A-F20A-F4AD3965A36C}"/>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81776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48DD-9361-68BF-3162-85ACE1ADE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DFB9CE-D6A3-90DD-3CBF-011D86AB6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4066B7-44F2-FA46-B3D7-0E8D769DC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B66B9-401B-9DCD-B639-65906E876B1D}"/>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6" name="Footer Placeholder 5">
            <a:extLst>
              <a:ext uri="{FF2B5EF4-FFF2-40B4-BE49-F238E27FC236}">
                <a16:creationId xmlns:a16="http://schemas.microsoft.com/office/drawing/2014/main" id="{796F76E5-F576-3937-BB63-2D0A8AC94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7763C6-8784-EBF8-7928-F9021E3FB934}"/>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117636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0051-19CA-D29E-C34C-7D4CCE72E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89997F-A434-1FD2-34D9-8B7B82BA3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C7F479-E447-AE22-C6FA-FC41B8E0D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069476-20B7-0727-624C-0335401A2C2A}"/>
              </a:ext>
            </a:extLst>
          </p:cNvPr>
          <p:cNvSpPr>
            <a:spLocks noGrp="1"/>
          </p:cNvSpPr>
          <p:nvPr>
            <p:ph type="dt" sz="half" idx="10"/>
          </p:nvPr>
        </p:nvSpPr>
        <p:spPr/>
        <p:txBody>
          <a:bodyPr/>
          <a:lstStyle/>
          <a:p>
            <a:fld id="{50C40442-08B2-4B7B-9B34-C389380C146E}" type="datetimeFigureOut">
              <a:rPr lang="en-IN" smtClean="0"/>
              <a:t>26-03-2023</a:t>
            </a:fld>
            <a:endParaRPr lang="en-IN"/>
          </a:p>
        </p:txBody>
      </p:sp>
      <p:sp>
        <p:nvSpPr>
          <p:cNvPr id="6" name="Footer Placeholder 5">
            <a:extLst>
              <a:ext uri="{FF2B5EF4-FFF2-40B4-BE49-F238E27FC236}">
                <a16:creationId xmlns:a16="http://schemas.microsoft.com/office/drawing/2014/main" id="{818FCF46-A796-6A00-0444-114293FA57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23B12-5795-D361-FFA8-C47CC9A9E74B}"/>
              </a:ext>
            </a:extLst>
          </p:cNvPr>
          <p:cNvSpPr>
            <a:spLocks noGrp="1"/>
          </p:cNvSpPr>
          <p:nvPr>
            <p:ph type="sldNum" sz="quarter" idx="12"/>
          </p:nvPr>
        </p:nvSpPr>
        <p:spPr/>
        <p:txBody>
          <a:bodyPr/>
          <a:lstStyle/>
          <a:p>
            <a:fld id="{997B949E-BFB6-4F6D-AB41-54FCD97B123C}" type="slidenum">
              <a:rPr lang="en-IN" smtClean="0"/>
              <a:t>‹#›</a:t>
            </a:fld>
            <a:endParaRPr lang="en-IN"/>
          </a:p>
        </p:txBody>
      </p:sp>
    </p:spTree>
    <p:extLst>
      <p:ext uri="{BB962C8B-B14F-4D97-AF65-F5344CB8AC3E}">
        <p14:creationId xmlns:p14="http://schemas.microsoft.com/office/powerpoint/2010/main" val="220079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5974FA-50A9-37B8-0946-55792E429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34D551-349B-F6FB-40E9-56B4378E7C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4A5BD8-5425-7437-165B-EC80DF5CF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40442-08B2-4B7B-9B34-C389380C146E}" type="datetimeFigureOut">
              <a:rPr lang="en-IN" smtClean="0"/>
              <a:t>26-03-2023</a:t>
            </a:fld>
            <a:endParaRPr lang="en-IN"/>
          </a:p>
        </p:txBody>
      </p:sp>
      <p:sp>
        <p:nvSpPr>
          <p:cNvPr id="5" name="Footer Placeholder 4">
            <a:extLst>
              <a:ext uri="{FF2B5EF4-FFF2-40B4-BE49-F238E27FC236}">
                <a16:creationId xmlns:a16="http://schemas.microsoft.com/office/drawing/2014/main" id="{43DCD235-38A7-81F7-E7BA-7DD011B26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EA5D66-FB2A-85AD-EF90-70D1ED1A6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B949E-BFB6-4F6D-AB41-54FCD97B123C}" type="slidenum">
              <a:rPr lang="en-IN" smtClean="0"/>
              <a:t>‹#›</a:t>
            </a:fld>
            <a:endParaRPr lang="en-IN"/>
          </a:p>
        </p:txBody>
      </p:sp>
    </p:spTree>
    <p:extLst>
      <p:ext uri="{BB962C8B-B14F-4D97-AF65-F5344CB8AC3E}">
        <p14:creationId xmlns:p14="http://schemas.microsoft.com/office/powerpoint/2010/main" val="977650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catalog.data.gov/"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uyashkapil/border-gavaskar-trophy-resul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3E3536-76E8-6E66-AC1E-1973BAA139BA}"/>
              </a:ext>
            </a:extLst>
          </p:cNvPr>
          <p:cNvSpPr/>
          <p:nvPr/>
        </p:nvSpPr>
        <p:spPr>
          <a:xfrm>
            <a:off x="3249956" y="147020"/>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- 1</a:t>
            </a:r>
          </a:p>
        </p:txBody>
      </p:sp>
      <p:sp>
        <p:nvSpPr>
          <p:cNvPr id="5" name="Rectangle 4">
            <a:extLst>
              <a:ext uri="{FF2B5EF4-FFF2-40B4-BE49-F238E27FC236}">
                <a16:creationId xmlns:a16="http://schemas.microsoft.com/office/drawing/2014/main" id="{F39A476D-CAFF-039F-2E3D-BD56D7DA46A0}"/>
              </a:ext>
            </a:extLst>
          </p:cNvPr>
          <p:cNvSpPr/>
          <p:nvPr/>
        </p:nvSpPr>
        <p:spPr>
          <a:xfrm>
            <a:off x="567394" y="1079066"/>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endParaRPr lang="en-US" sz="2000" b="1" dirty="0">
              <a:solidFill>
                <a:srgbClr val="C00000"/>
              </a:solidFill>
            </a:endParaRPr>
          </a:p>
          <a:p>
            <a:pPr marL="800100" lvl="1" indent="-342900">
              <a:buFont typeface="Wingdings" panose="05000000000000000000" pitchFamily="2" charset="2"/>
              <a:buChar char="Ø"/>
            </a:pPr>
            <a:r>
              <a:rPr lang="en-US" sz="2000" b="1" dirty="0">
                <a:solidFill>
                  <a:srgbClr val="C00000"/>
                </a:solidFill>
              </a:rPr>
              <a:t>Choose a dataset from below two resources</a:t>
            </a:r>
          </a:p>
          <a:p>
            <a:pPr marL="1257300" lvl="2" indent="-342900">
              <a:buFont typeface="Wingdings" panose="05000000000000000000" pitchFamily="2" charset="2"/>
              <a:buChar char="§"/>
            </a:pPr>
            <a:r>
              <a:rPr lang="en-US" sz="2000" b="1" dirty="0">
                <a:solidFill>
                  <a:srgbClr val="C00000"/>
                </a:solidFill>
                <a:hlinkClick r:id="rId2"/>
              </a:rPr>
              <a:t>https://catalog.data.gov/</a:t>
            </a:r>
            <a:endParaRPr lang="en-US" sz="2000" b="1" dirty="0">
              <a:solidFill>
                <a:srgbClr val="C00000"/>
              </a:solidFill>
            </a:endParaRPr>
          </a:p>
          <a:p>
            <a:pPr marL="1257300" lvl="2" indent="-342900">
              <a:buFont typeface="Wingdings" panose="05000000000000000000" pitchFamily="2" charset="2"/>
              <a:buChar char="§"/>
            </a:pPr>
            <a:r>
              <a:rPr lang="en-US" sz="2000" b="1" dirty="0">
                <a:solidFill>
                  <a:srgbClr val="C00000"/>
                </a:solidFill>
                <a:hlinkClick r:id="rId3"/>
              </a:rPr>
              <a:t>https://www.kaggle.com/datasets</a:t>
            </a:r>
            <a:endParaRPr lang="en-US" sz="2000" b="1" dirty="0">
              <a:solidFill>
                <a:srgbClr val="C00000"/>
              </a:solidFill>
            </a:endParaRPr>
          </a:p>
          <a:p>
            <a:pPr marL="800100" lvl="1" indent="-342900">
              <a:buFont typeface="Wingdings" panose="05000000000000000000" pitchFamily="2" charset="2"/>
              <a:buChar char="Ø"/>
            </a:pPr>
            <a:r>
              <a:rPr lang="en-US" sz="2000" b="1" dirty="0">
                <a:solidFill>
                  <a:srgbClr val="C00000"/>
                </a:solidFill>
              </a:rPr>
              <a:t>Choose dataset that way so it could be used for normalization. If the dataset is already </a:t>
            </a:r>
            <a:br>
              <a:rPr lang="en-US" sz="2000" b="1" dirty="0">
                <a:solidFill>
                  <a:srgbClr val="C00000"/>
                </a:solidFill>
              </a:rPr>
            </a:br>
            <a:r>
              <a:rPr lang="en-US" sz="2000" b="1" dirty="0">
                <a:solidFill>
                  <a:srgbClr val="C00000"/>
                </a:solidFill>
              </a:rPr>
              <a:t>normalized or cannot be used for normalization, they cannot be used for the project. </a:t>
            </a:r>
            <a:br>
              <a:rPr lang="en-US" sz="2000" b="1" dirty="0">
                <a:solidFill>
                  <a:srgbClr val="C00000"/>
                </a:solidFill>
              </a:rPr>
            </a:br>
            <a:r>
              <a:rPr lang="en-US" sz="2000" b="1" dirty="0">
                <a:solidFill>
                  <a:srgbClr val="C00000"/>
                </a:solidFill>
              </a:rPr>
              <a:t>(Deliverable 1.1)</a:t>
            </a:r>
          </a:p>
          <a:p>
            <a:pPr marL="1257300" lvl="2" indent="-342900">
              <a:buFont typeface="Wingdings" panose="05000000000000000000" pitchFamily="2" charset="2"/>
              <a:buChar char="§"/>
            </a:pPr>
            <a:r>
              <a:rPr lang="en-US" sz="2000" b="1" dirty="0">
                <a:solidFill>
                  <a:srgbClr val="C00000"/>
                </a:solidFill>
              </a:rPr>
              <a:t>All datasets will need to be presented to the professor and should be approved for the project before you start working on it. (Before end of Week 6)</a:t>
            </a:r>
          </a:p>
          <a:p>
            <a:pPr marL="800100" lvl="1" indent="-342900">
              <a:buFont typeface="Wingdings" panose="05000000000000000000" pitchFamily="2" charset="2"/>
              <a:buChar char="Ø"/>
            </a:pPr>
            <a:r>
              <a:rPr lang="en-US" sz="2000" b="1" dirty="0">
                <a:solidFill>
                  <a:srgbClr val="C00000"/>
                </a:solidFill>
              </a:rPr>
              <a:t>Find all functional dependencies, minimum cover and normalize the datasets to the 3NF. </a:t>
            </a:r>
            <a:br>
              <a:rPr lang="en-US" sz="2000" b="1" dirty="0">
                <a:solidFill>
                  <a:srgbClr val="C00000"/>
                </a:solidFill>
              </a:rPr>
            </a:br>
            <a:r>
              <a:rPr lang="en-US" sz="2000" b="1" dirty="0">
                <a:solidFill>
                  <a:srgbClr val="C00000"/>
                </a:solidFill>
              </a:rPr>
              <a:t>(Deliverable 1.2)</a:t>
            </a:r>
          </a:p>
          <a:p>
            <a:pPr marL="800100" lvl="1" indent="-342900">
              <a:buFont typeface="Wingdings" panose="05000000000000000000" pitchFamily="2" charset="2"/>
              <a:buChar char="Ø"/>
            </a:pPr>
            <a:r>
              <a:rPr lang="en-US" sz="2000" b="1" dirty="0">
                <a:solidFill>
                  <a:srgbClr val="C00000"/>
                </a:solidFill>
              </a:rPr>
              <a:t>Create logical data model and ER (Deliverable 1.3)</a:t>
            </a:r>
          </a:p>
          <a:p>
            <a:pPr marL="800100" lvl="1" indent="-342900">
              <a:buFont typeface="Wingdings" panose="05000000000000000000" pitchFamily="2" charset="2"/>
              <a:buChar char="Ø"/>
            </a:pPr>
            <a:r>
              <a:rPr lang="en-US" sz="2000" b="1" dirty="0">
                <a:solidFill>
                  <a:srgbClr val="C00000"/>
                </a:solidFill>
              </a:rPr>
              <a:t>Create physical data model for all entities. (Deliverable 1.4)</a:t>
            </a:r>
          </a:p>
          <a:p>
            <a:pPr marL="800100" lvl="1" indent="-342900">
              <a:buFont typeface="Wingdings" panose="05000000000000000000" pitchFamily="2" charset="2"/>
              <a:buChar char="Ø"/>
            </a:pPr>
            <a:r>
              <a:rPr lang="en-US" sz="2000" b="1" dirty="0">
                <a:solidFill>
                  <a:srgbClr val="C00000"/>
                </a:solidFill>
              </a:rPr>
              <a:t>Create DDL statement (Deliverable 1.5)</a:t>
            </a:r>
          </a:p>
          <a:p>
            <a:pPr marL="800100" lvl="1" indent="-342900">
              <a:buFont typeface="Wingdings" panose="05000000000000000000" pitchFamily="2" charset="2"/>
              <a:buChar char="Ø"/>
            </a:pPr>
            <a:r>
              <a:rPr lang="en-US" sz="2000" b="1" dirty="0">
                <a:solidFill>
                  <a:srgbClr val="C00000"/>
                </a:solidFill>
              </a:rPr>
              <a:t>Create physical tables in the SQL Server database (Deliverable 1.6)</a:t>
            </a:r>
            <a:endParaRPr lang="en-IN" sz="3200" b="1" dirty="0">
              <a:solidFill>
                <a:srgbClr val="C00000"/>
              </a:solidFill>
            </a:endParaRPr>
          </a:p>
        </p:txBody>
      </p:sp>
    </p:spTree>
    <p:extLst>
      <p:ext uri="{BB962C8B-B14F-4D97-AF65-F5344CB8AC3E}">
        <p14:creationId xmlns:p14="http://schemas.microsoft.com/office/powerpoint/2010/main" val="332280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E02CC6-6808-7E42-D2CA-F5C4959581BD}"/>
              </a:ext>
            </a:extLst>
          </p:cNvPr>
          <p:cNvSpPr/>
          <p:nvPr/>
        </p:nvSpPr>
        <p:spPr>
          <a:xfrm>
            <a:off x="542223" y="155042"/>
            <a:ext cx="11107554" cy="412849"/>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Create logical data model and ER (Deliverable 1.3)</a:t>
            </a:r>
          </a:p>
        </p:txBody>
      </p:sp>
      <p:sp>
        <p:nvSpPr>
          <p:cNvPr id="5" name="Title 5">
            <a:extLst>
              <a:ext uri="{FF2B5EF4-FFF2-40B4-BE49-F238E27FC236}">
                <a16:creationId xmlns:a16="http://schemas.microsoft.com/office/drawing/2014/main" id="{F4270B4E-7DBC-B1DB-679C-56EF704AEFD3}"/>
              </a:ext>
            </a:extLst>
          </p:cNvPr>
          <p:cNvSpPr txBox="1">
            <a:spLocks/>
          </p:cNvSpPr>
          <p:nvPr/>
        </p:nvSpPr>
        <p:spPr>
          <a:xfrm>
            <a:off x="542223" y="751801"/>
            <a:ext cx="11107554" cy="424146"/>
          </a:xfrm>
          <a:prstGeom prst="rect">
            <a:avLst/>
          </a:prstGeom>
          <a:solidFill>
            <a:schemeClr val="accent4">
              <a:lumMod val="60000"/>
              <a:lumOff val="40000"/>
            </a:schemeClr>
          </a:solidFill>
          <a:ln w="12700" cap="flat" cmpd="sng" algn="ctr">
            <a:solidFill>
              <a:srgbClr val="C00000"/>
            </a:solidFill>
            <a:prstDash val="solid"/>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800100" lvl="1" indent="-342900">
              <a:buFont typeface="Wingdings" panose="05000000000000000000" pitchFamily="2" charset="2"/>
              <a:buChar char="v"/>
            </a:pPr>
            <a:r>
              <a:rPr lang="en-US" sz="2400" b="1" kern="0" dirty="0">
                <a:solidFill>
                  <a:srgbClr val="C00000"/>
                </a:solidFill>
              </a:rPr>
              <a:t>Conceptual Data Model (cont..)</a:t>
            </a:r>
          </a:p>
        </p:txBody>
      </p:sp>
      <p:sp>
        <p:nvSpPr>
          <p:cNvPr id="6" name="Rectangle 5">
            <a:extLst>
              <a:ext uri="{FF2B5EF4-FFF2-40B4-BE49-F238E27FC236}">
                <a16:creationId xmlns:a16="http://schemas.microsoft.com/office/drawing/2014/main" id="{BABAA04E-B085-9D3D-7DAA-5A4335C0DD82}"/>
              </a:ext>
            </a:extLst>
          </p:cNvPr>
          <p:cNvSpPr/>
          <p:nvPr/>
        </p:nvSpPr>
        <p:spPr>
          <a:xfrm>
            <a:off x="542223" y="1373892"/>
            <a:ext cx="11107554" cy="532906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742950" lvl="1" indent="-285750">
              <a:buFont typeface="Wingdings" panose="05000000000000000000" pitchFamily="2" charset="2"/>
              <a:buChar char="q"/>
            </a:pPr>
            <a:endParaRPr lang="en-US" b="1" dirty="0">
              <a:solidFill>
                <a:schemeClr val="accent1">
                  <a:lumMod val="75000"/>
                </a:schemeClr>
              </a:solidFill>
            </a:endParaRPr>
          </a:p>
          <a:p>
            <a:pPr marL="742950" lvl="1" indent="-285750">
              <a:buFont typeface="Wingdings" panose="05000000000000000000" pitchFamily="2" charset="2"/>
              <a:buChar char="q"/>
            </a:pPr>
            <a:r>
              <a:rPr lang="en-US" b="1" dirty="0">
                <a:solidFill>
                  <a:schemeClr val="accent1">
                    <a:lumMod val="75000"/>
                  </a:schemeClr>
                </a:solidFill>
              </a:rPr>
              <a:t>Every individual innings (contained in ‘Innings Records’) point out a Top scorer for the innings (contained in ‘Top Scorer’). This is a many-to-one relation, since different innings can have the same player scoring the highest, but each innings can have only one highest scorer.</a:t>
            </a:r>
          </a:p>
          <a:p>
            <a:pPr marL="742950" lvl="1" indent="-285750">
              <a:buFont typeface="Wingdings" panose="05000000000000000000" pitchFamily="2" charset="2"/>
              <a:buChar char="q"/>
            </a:pPr>
            <a:endParaRPr lang="en-US" b="1" dirty="0">
              <a:solidFill>
                <a:schemeClr val="accent1">
                  <a:lumMod val="75000"/>
                </a:schemeClr>
              </a:solidFill>
            </a:endParaRPr>
          </a:p>
          <a:p>
            <a:pPr marL="742950" lvl="1" indent="-285750">
              <a:buFont typeface="Wingdings" panose="05000000000000000000" pitchFamily="2" charset="2"/>
              <a:buChar char="q"/>
            </a:pPr>
            <a:r>
              <a:rPr lang="en-US" b="1" dirty="0">
                <a:solidFill>
                  <a:schemeClr val="accent1">
                    <a:lumMod val="75000"/>
                  </a:schemeClr>
                </a:solidFill>
              </a:rPr>
              <a:t>All details of the individual innings (contained in ‘Innings Records’) are combined to obtain the match results and analysis (contained in ‘Match Narration’). However, the team captains are pre-established. This is a many-to-one relation too, since multiple innings belong to a single test match, however a particular innings corresponds to exactly one test match.</a:t>
            </a:r>
          </a:p>
          <a:p>
            <a:pPr marL="742950" lvl="1" indent="-285750">
              <a:buFont typeface="Wingdings" panose="05000000000000000000" pitchFamily="2" charset="2"/>
              <a:buChar char="q"/>
            </a:pPr>
            <a:endParaRPr lang="en-US" b="1" dirty="0">
              <a:solidFill>
                <a:schemeClr val="accent1">
                  <a:lumMod val="75000"/>
                </a:schemeClr>
              </a:solidFill>
            </a:endParaRPr>
          </a:p>
          <a:p>
            <a:pPr marL="742950" lvl="1" indent="-285750">
              <a:buFont typeface="Wingdings" panose="05000000000000000000" pitchFamily="2" charset="2"/>
              <a:buChar char="q"/>
            </a:pPr>
            <a:r>
              <a:rPr lang="en-US" b="1" dirty="0">
                <a:solidFill>
                  <a:schemeClr val="accent1">
                    <a:lumMod val="75000"/>
                  </a:schemeClr>
                </a:solidFill>
              </a:rPr>
              <a:t>The information from the test matches (contained in ‘Match Narration’) provides insight on the test series such (as contained in ‘Streak Achievement’), and also reveals the location for the match (contained in ‘Match Location’). These relationships are also many-to-one. </a:t>
            </a:r>
          </a:p>
          <a:p>
            <a:pPr marL="742950" lvl="1" indent="-285750">
              <a:buFont typeface="Wingdings" panose="05000000000000000000" pitchFamily="2" charset="2"/>
              <a:buChar char="q"/>
            </a:pPr>
            <a:endParaRPr lang="en-US" b="1" dirty="0">
              <a:solidFill>
                <a:schemeClr val="accent1">
                  <a:lumMod val="75000"/>
                </a:schemeClr>
              </a:solidFill>
            </a:endParaRPr>
          </a:p>
          <a:p>
            <a:pPr marL="742950" lvl="1" indent="-285750">
              <a:buFont typeface="Wingdings" panose="05000000000000000000" pitchFamily="2" charset="2"/>
              <a:buChar char="q"/>
            </a:pPr>
            <a:r>
              <a:rPr lang="en-US" b="1" dirty="0">
                <a:solidFill>
                  <a:schemeClr val="accent1">
                    <a:lumMod val="75000"/>
                  </a:schemeClr>
                </a:solidFill>
              </a:rPr>
              <a:t>Let us take the ‘Streak Achievement’ relation. A typical series has around 1-4 test matches played, varying each year. However, a single test match is not played over multiple years. It is played within a single year.</a:t>
            </a:r>
          </a:p>
          <a:p>
            <a:pPr marL="742950" lvl="1" indent="-285750">
              <a:buFont typeface="Wingdings" panose="05000000000000000000" pitchFamily="2" charset="2"/>
              <a:buChar char="q"/>
            </a:pPr>
            <a:endParaRPr lang="en-US" b="1" dirty="0">
              <a:solidFill>
                <a:schemeClr val="accent1">
                  <a:lumMod val="75000"/>
                </a:schemeClr>
              </a:solidFill>
            </a:endParaRPr>
          </a:p>
          <a:p>
            <a:pPr marL="742950" lvl="1" indent="-285750">
              <a:buFont typeface="Wingdings" panose="05000000000000000000" pitchFamily="2" charset="2"/>
              <a:buChar char="q"/>
            </a:pPr>
            <a:r>
              <a:rPr lang="en-US" b="1" dirty="0">
                <a:solidFill>
                  <a:schemeClr val="accent1">
                    <a:lumMod val="75000"/>
                  </a:schemeClr>
                </a:solidFill>
              </a:rPr>
              <a:t>The same goes for ‘Match Location’.  One or many test matches may be hosted at the same venue, depending on its popularity. However, a test match cannot be held at two different locations.</a:t>
            </a:r>
          </a:p>
          <a:p>
            <a:pPr marL="742950" lvl="1" indent="-285750">
              <a:buFont typeface="Wingdings" panose="05000000000000000000" pitchFamily="2" charset="2"/>
              <a:buChar char="q"/>
            </a:pPr>
            <a:endParaRPr lang="en-US" b="1" dirty="0">
              <a:solidFill>
                <a:schemeClr val="accent1">
                  <a:lumMod val="75000"/>
                </a:schemeClr>
              </a:solidFill>
            </a:endParaRPr>
          </a:p>
        </p:txBody>
      </p:sp>
    </p:spTree>
    <p:extLst>
      <p:ext uri="{BB962C8B-B14F-4D97-AF65-F5344CB8AC3E}">
        <p14:creationId xmlns:p14="http://schemas.microsoft.com/office/powerpoint/2010/main" val="23074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9AAD81-36C7-4232-3F2D-F6DB8D90FA2C}"/>
              </a:ext>
            </a:extLst>
          </p:cNvPr>
          <p:cNvSpPr/>
          <p:nvPr/>
        </p:nvSpPr>
        <p:spPr>
          <a:xfrm>
            <a:off x="4098448" y="1044341"/>
            <a:ext cx="3995103" cy="45337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Logical Data Model</a:t>
            </a:r>
          </a:p>
        </p:txBody>
      </p:sp>
      <p:pic>
        <p:nvPicPr>
          <p:cNvPr id="3" name="Picture 2">
            <a:extLst>
              <a:ext uri="{FF2B5EF4-FFF2-40B4-BE49-F238E27FC236}">
                <a16:creationId xmlns:a16="http://schemas.microsoft.com/office/drawing/2014/main" id="{27B3ECC7-E074-2D38-978D-70C8725EFD8E}"/>
              </a:ext>
            </a:extLst>
          </p:cNvPr>
          <p:cNvPicPr>
            <a:picLocks noChangeAspect="1"/>
          </p:cNvPicPr>
          <p:nvPr/>
        </p:nvPicPr>
        <p:blipFill>
          <a:blip r:embed="rId2"/>
          <a:stretch>
            <a:fillRect/>
          </a:stretch>
        </p:blipFill>
        <p:spPr>
          <a:xfrm>
            <a:off x="1520970" y="1916416"/>
            <a:ext cx="9150059" cy="4494009"/>
          </a:xfrm>
          <a:prstGeom prst="rect">
            <a:avLst/>
          </a:prstGeom>
        </p:spPr>
      </p:pic>
      <p:sp>
        <p:nvSpPr>
          <p:cNvPr id="5" name="Rectangle 4">
            <a:extLst>
              <a:ext uri="{FF2B5EF4-FFF2-40B4-BE49-F238E27FC236}">
                <a16:creationId xmlns:a16="http://schemas.microsoft.com/office/drawing/2014/main" id="{BA9175B8-82DE-7E53-30BF-44C2580EA21F}"/>
              </a:ext>
            </a:extLst>
          </p:cNvPr>
          <p:cNvSpPr/>
          <p:nvPr/>
        </p:nvSpPr>
        <p:spPr>
          <a:xfrm>
            <a:off x="542223" y="155041"/>
            <a:ext cx="11107554" cy="412849"/>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Create logical data model and ER (Deliverable 1.3)</a:t>
            </a:r>
          </a:p>
        </p:txBody>
      </p:sp>
    </p:spTree>
    <p:extLst>
      <p:ext uri="{BB962C8B-B14F-4D97-AF65-F5344CB8AC3E}">
        <p14:creationId xmlns:p14="http://schemas.microsoft.com/office/powerpoint/2010/main" val="142494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AE8A5A-48A5-1877-7077-8A14961E4D50}"/>
              </a:ext>
            </a:extLst>
          </p:cNvPr>
          <p:cNvPicPr>
            <a:picLocks noChangeAspect="1"/>
          </p:cNvPicPr>
          <p:nvPr/>
        </p:nvPicPr>
        <p:blipFill>
          <a:blip r:embed="rId2"/>
          <a:stretch>
            <a:fillRect/>
          </a:stretch>
        </p:blipFill>
        <p:spPr>
          <a:xfrm>
            <a:off x="542221" y="979633"/>
            <a:ext cx="11107553" cy="5665574"/>
          </a:xfrm>
          <a:prstGeom prst="rect">
            <a:avLst/>
          </a:prstGeom>
        </p:spPr>
      </p:pic>
      <p:sp>
        <p:nvSpPr>
          <p:cNvPr id="3" name="Rectangle 2">
            <a:extLst>
              <a:ext uri="{FF2B5EF4-FFF2-40B4-BE49-F238E27FC236}">
                <a16:creationId xmlns:a16="http://schemas.microsoft.com/office/drawing/2014/main" id="{E204F5C8-88BC-1B43-4D6E-0919C6E1497B}"/>
              </a:ext>
            </a:extLst>
          </p:cNvPr>
          <p:cNvSpPr/>
          <p:nvPr/>
        </p:nvSpPr>
        <p:spPr>
          <a:xfrm>
            <a:off x="542223" y="155041"/>
            <a:ext cx="11107554" cy="412849"/>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Create physical data model for all entities. (Deliverable 1.4)</a:t>
            </a:r>
          </a:p>
        </p:txBody>
      </p:sp>
    </p:spTree>
    <p:extLst>
      <p:ext uri="{BB962C8B-B14F-4D97-AF65-F5344CB8AC3E}">
        <p14:creationId xmlns:p14="http://schemas.microsoft.com/office/powerpoint/2010/main" val="1175549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098ECD-EE6E-EC14-9A63-BC8309BBF890}"/>
              </a:ext>
            </a:extLst>
          </p:cNvPr>
          <p:cNvSpPr/>
          <p:nvPr/>
        </p:nvSpPr>
        <p:spPr>
          <a:xfrm>
            <a:off x="542223" y="222415"/>
            <a:ext cx="11107554" cy="2896167"/>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Create DDL statement (Deliverable 1.5)</a:t>
            </a:r>
          </a:p>
          <a:p>
            <a:pPr marL="800100" lvl="1" indent="-342900">
              <a:buFont typeface="Wingdings" panose="05000000000000000000" pitchFamily="2" charset="2"/>
              <a:buChar char="Ø"/>
            </a:pPr>
            <a:endParaRPr lang="en-US" sz="2000" b="1" dirty="0">
              <a:solidFill>
                <a:srgbClr val="C00000"/>
              </a:solidFill>
            </a:endParaRPr>
          </a:p>
          <a:p>
            <a:pPr marL="800100" lvl="1" indent="-342900">
              <a:buFont typeface="Wingdings" panose="05000000000000000000" pitchFamily="2" charset="2"/>
              <a:buChar char="Ø"/>
            </a:pPr>
            <a:endParaRPr lang="en-US" sz="2000" b="1" dirty="0">
              <a:solidFill>
                <a:srgbClr val="C00000"/>
              </a:solidFill>
            </a:endParaRPr>
          </a:p>
          <a:p>
            <a:pPr marL="800100" lvl="1" indent="-342900">
              <a:buFont typeface="Wingdings" panose="05000000000000000000" pitchFamily="2" charset="2"/>
              <a:buChar char="Ø"/>
            </a:pPr>
            <a:endParaRPr lang="en-US" sz="2000" b="1" dirty="0">
              <a:solidFill>
                <a:srgbClr val="C00000"/>
              </a:solidFill>
            </a:endParaRPr>
          </a:p>
          <a:p>
            <a:pPr marL="800100" lvl="1" indent="-342900">
              <a:buFont typeface="Wingdings" panose="05000000000000000000" pitchFamily="2" charset="2"/>
              <a:buChar char="ü"/>
            </a:pPr>
            <a:r>
              <a:rPr lang="en-US" sz="2000" b="1" dirty="0">
                <a:solidFill>
                  <a:srgbClr val="C00000"/>
                </a:solidFill>
              </a:rPr>
              <a:t>The DDL Statement is uploaded separately as it is an SQL file.</a:t>
            </a:r>
          </a:p>
          <a:p>
            <a:pPr marL="800100" lvl="1" indent="-342900">
              <a:buFont typeface="Wingdings" panose="05000000000000000000" pitchFamily="2" charset="2"/>
              <a:buChar char="ü"/>
            </a:pPr>
            <a:r>
              <a:rPr lang="en-US" sz="2000" b="1" dirty="0">
                <a:solidFill>
                  <a:srgbClr val="C00000"/>
                </a:solidFill>
              </a:rPr>
              <a:t>The File name updated in Canvas is </a:t>
            </a:r>
            <a:r>
              <a:rPr lang="en-US" sz="2000" b="1" dirty="0">
                <a:solidFill>
                  <a:schemeClr val="accent1"/>
                </a:solidFill>
              </a:rPr>
              <a:t>DDL statement - Deliverables 1.5</a:t>
            </a:r>
          </a:p>
        </p:txBody>
      </p:sp>
    </p:spTree>
    <p:extLst>
      <p:ext uri="{BB962C8B-B14F-4D97-AF65-F5344CB8AC3E}">
        <p14:creationId xmlns:p14="http://schemas.microsoft.com/office/powerpoint/2010/main" val="295856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E5C962-F0F1-0AD4-4CE0-7780EC6B88F1}"/>
              </a:ext>
            </a:extLst>
          </p:cNvPr>
          <p:cNvSpPr/>
          <p:nvPr/>
        </p:nvSpPr>
        <p:spPr>
          <a:xfrm>
            <a:off x="542223" y="212793"/>
            <a:ext cx="11107554" cy="412849"/>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Create physical data model for all entities. (Deliverable 1.6)</a:t>
            </a:r>
          </a:p>
          <a:p>
            <a:pPr marL="800100" lvl="1" indent="-342900">
              <a:buFont typeface="Wingdings" panose="05000000000000000000" pitchFamily="2" charset="2"/>
              <a:buChar char="Ø"/>
            </a:pPr>
            <a:endParaRPr lang="en-US" sz="2000" b="1" dirty="0">
              <a:solidFill>
                <a:srgbClr val="C00000"/>
              </a:solidFill>
            </a:endParaRPr>
          </a:p>
        </p:txBody>
      </p:sp>
      <p:pic>
        <p:nvPicPr>
          <p:cNvPr id="6" name="Picture 5">
            <a:extLst>
              <a:ext uri="{FF2B5EF4-FFF2-40B4-BE49-F238E27FC236}">
                <a16:creationId xmlns:a16="http://schemas.microsoft.com/office/drawing/2014/main" id="{E0DFFAFC-1DA2-D07E-3EC2-8BB0492F8AE8}"/>
              </a:ext>
            </a:extLst>
          </p:cNvPr>
          <p:cNvPicPr>
            <a:picLocks noChangeAspect="1"/>
          </p:cNvPicPr>
          <p:nvPr/>
        </p:nvPicPr>
        <p:blipFill rotWithShape="1">
          <a:blip r:embed="rId2"/>
          <a:srcRect l="1061" t="3968"/>
          <a:stretch/>
        </p:blipFill>
        <p:spPr>
          <a:xfrm>
            <a:off x="3599848" y="1660942"/>
            <a:ext cx="4992303" cy="1759040"/>
          </a:xfrm>
          <a:prstGeom prst="rect">
            <a:avLst/>
          </a:prstGeom>
          <a:ln>
            <a:solidFill>
              <a:schemeClr val="tx1"/>
            </a:solidFill>
          </a:ln>
        </p:spPr>
      </p:pic>
      <p:pic>
        <p:nvPicPr>
          <p:cNvPr id="8" name="Picture 7">
            <a:extLst>
              <a:ext uri="{FF2B5EF4-FFF2-40B4-BE49-F238E27FC236}">
                <a16:creationId xmlns:a16="http://schemas.microsoft.com/office/drawing/2014/main" id="{70A2D5B8-2EB9-EFAE-0D8B-6163E63C8627}"/>
              </a:ext>
            </a:extLst>
          </p:cNvPr>
          <p:cNvPicPr>
            <a:picLocks noChangeAspect="1"/>
          </p:cNvPicPr>
          <p:nvPr/>
        </p:nvPicPr>
        <p:blipFill>
          <a:blip r:embed="rId3"/>
          <a:stretch>
            <a:fillRect/>
          </a:stretch>
        </p:blipFill>
        <p:spPr>
          <a:xfrm>
            <a:off x="3599848" y="4686289"/>
            <a:ext cx="4992303" cy="1759040"/>
          </a:xfrm>
          <a:prstGeom prst="rect">
            <a:avLst/>
          </a:prstGeom>
          <a:ln>
            <a:solidFill>
              <a:schemeClr val="tx1"/>
            </a:solidFill>
          </a:ln>
        </p:spPr>
      </p:pic>
      <p:sp>
        <p:nvSpPr>
          <p:cNvPr id="9" name="Rectangle 8">
            <a:extLst>
              <a:ext uri="{FF2B5EF4-FFF2-40B4-BE49-F238E27FC236}">
                <a16:creationId xmlns:a16="http://schemas.microsoft.com/office/drawing/2014/main" id="{37BBB9B1-4869-0FBC-673D-798366D38A30}"/>
              </a:ext>
            </a:extLst>
          </p:cNvPr>
          <p:cNvSpPr/>
          <p:nvPr/>
        </p:nvSpPr>
        <p:spPr>
          <a:xfrm>
            <a:off x="5097223" y="858852"/>
            <a:ext cx="1997552" cy="45337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Innings Records</a:t>
            </a:r>
          </a:p>
        </p:txBody>
      </p:sp>
      <p:sp>
        <p:nvSpPr>
          <p:cNvPr id="10" name="Rectangle 9">
            <a:extLst>
              <a:ext uri="{FF2B5EF4-FFF2-40B4-BE49-F238E27FC236}">
                <a16:creationId xmlns:a16="http://schemas.microsoft.com/office/drawing/2014/main" id="{930D1FB7-ADB5-A947-21AC-0C145B140984}"/>
              </a:ext>
            </a:extLst>
          </p:cNvPr>
          <p:cNvSpPr/>
          <p:nvPr/>
        </p:nvSpPr>
        <p:spPr>
          <a:xfrm>
            <a:off x="5097223" y="3826447"/>
            <a:ext cx="1997552" cy="45337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Match Narration</a:t>
            </a:r>
          </a:p>
        </p:txBody>
      </p:sp>
    </p:spTree>
    <p:extLst>
      <p:ext uri="{BB962C8B-B14F-4D97-AF65-F5344CB8AC3E}">
        <p14:creationId xmlns:p14="http://schemas.microsoft.com/office/powerpoint/2010/main" val="177512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E5C962-F0F1-0AD4-4CE0-7780EC6B88F1}"/>
              </a:ext>
            </a:extLst>
          </p:cNvPr>
          <p:cNvSpPr/>
          <p:nvPr/>
        </p:nvSpPr>
        <p:spPr>
          <a:xfrm>
            <a:off x="542223" y="212793"/>
            <a:ext cx="11107554" cy="412849"/>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Create physical data model for all entities. (Deliverable 1.6)</a:t>
            </a:r>
          </a:p>
          <a:p>
            <a:pPr marL="800100" lvl="1" indent="-342900">
              <a:buFont typeface="Wingdings" panose="05000000000000000000" pitchFamily="2" charset="2"/>
              <a:buChar char="Ø"/>
            </a:pPr>
            <a:endParaRPr lang="en-US" sz="2000" b="1" dirty="0">
              <a:solidFill>
                <a:srgbClr val="C00000"/>
              </a:solidFill>
            </a:endParaRPr>
          </a:p>
        </p:txBody>
      </p:sp>
      <p:pic>
        <p:nvPicPr>
          <p:cNvPr id="3" name="Picture 2">
            <a:extLst>
              <a:ext uri="{FF2B5EF4-FFF2-40B4-BE49-F238E27FC236}">
                <a16:creationId xmlns:a16="http://schemas.microsoft.com/office/drawing/2014/main" id="{115DC9A9-9415-712D-543D-189D6FAAB915}"/>
              </a:ext>
            </a:extLst>
          </p:cNvPr>
          <p:cNvPicPr>
            <a:picLocks noChangeAspect="1"/>
          </p:cNvPicPr>
          <p:nvPr/>
        </p:nvPicPr>
        <p:blipFill>
          <a:blip r:embed="rId2"/>
          <a:stretch>
            <a:fillRect/>
          </a:stretch>
        </p:blipFill>
        <p:spPr>
          <a:xfrm>
            <a:off x="3599399" y="1741049"/>
            <a:ext cx="4993200" cy="582090"/>
          </a:xfrm>
          <a:prstGeom prst="rect">
            <a:avLst/>
          </a:prstGeom>
          <a:ln>
            <a:solidFill>
              <a:schemeClr val="tx1"/>
            </a:solidFill>
          </a:ln>
        </p:spPr>
      </p:pic>
      <p:pic>
        <p:nvPicPr>
          <p:cNvPr id="7" name="Picture 6">
            <a:extLst>
              <a:ext uri="{FF2B5EF4-FFF2-40B4-BE49-F238E27FC236}">
                <a16:creationId xmlns:a16="http://schemas.microsoft.com/office/drawing/2014/main" id="{63286627-86E5-B736-286F-25FBA5944637}"/>
              </a:ext>
            </a:extLst>
          </p:cNvPr>
          <p:cNvPicPr>
            <a:picLocks noChangeAspect="1"/>
          </p:cNvPicPr>
          <p:nvPr/>
        </p:nvPicPr>
        <p:blipFill>
          <a:blip r:embed="rId3"/>
          <a:stretch>
            <a:fillRect/>
          </a:stretch>
        </p:blipFill>
        <p:spPr>
          <a:xfrm>
            <a:off x="3599399" y="3639561"/>
            <a:ext cx="4993200" cy="781090"/>
          </a:xfrm>
          <a:prstGeom prst="rect">
            <a:avLst/>
          </a:prstGeom>
          <a:ln>
            <a:solidFill>
              <a:schemeClr val="tx1"/>
            </a:solidFill>
          </a:ln>
        </p:spPr>
      </p:pic>
      <p:pic>
        <p:nvPicPr>
          <p:cNvPr id="10" name="Picture 9">
            <a:extLst>
              <a:ext uri="{FF2B5EF4-FFF2-40B4-BE49-F238E27FC236}">
                <a16:creationId xmlns:a16="http://schemas.microsoft.com/office/drawing/2014/main" id="{6F979C38-3FD9-C46E-5AAC-EEDBA9AC7AA9}"/>
              </a:ext>
            </a:extLst>
          </p:cNvPr>
          <p:cNvPicPr>
            <a:picLocks noChangeAspect="1"/>
          </p:cNvPicPr>
          <p:nvPr/>
        </p:nvPicPr>
        <p:blipFill>
          <a:blip r:embed="rId4"/>
          <a:stretch>
            <a:fillRect/>
          </a:stretch>
        </p:blipFill>
        <p:spPr>
          <a:xfrm>
            <a:off x="3599399" y="5719949"/>
            <a:ext cx="4993200" cy="584230"/>
          </a:xfrm>
          <a:prstGeom prst="rect">
            <a:avLst/>
          </a:prstGeom>
          <a:ln>
            <a:solidFill>
              <a:schemeClr val="tx1"/>
            </a:solidFill>
          </a:ln>
        </p:spPr>
      </p:pic>
      <p:sp>
        <p:nvSpPr>
          <p:cNvPr id="11" name="Rectangle 10">
            <a:extLst>
              <a:ext uri="{FF2B5EF4-FFF2-40B4-BE49-F238E27FC236}">
                <a16:creationId xmlns:a16="http://schemas.microsoft.com/office/drawing/2014/main" id="{501FAD46-343C-AEA7-7AC8-69390884EFC1}"/>
              </a:ext>
            </a:extLst>
          </p:cNvPr>
          <p:cNvSpPr/>
          <p:nvPr/>
        </p:nvSpPr>
        <p:spPr>
          <a:xfrm>
            <a:off x="5097223" y="858852"/>
            <a:ext cx="1997552" cy="45337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Match Location</a:t>
            </a:r>
          </a:p>
        </p:txBody>
      </p:sp>
      <p:sp>
        <p:nvSpPr>
          <p:cNvPr id="12" name="Rectangle 11">
            <a:extLst>
              <a:ext uri="{FF2B5EF4-FFF2-40B4-BE49-F238E27FC236}">
                <a16:creationId xmlns:a16="http://schemas.microsoft.com/office/drawing/2014/main" id="{1CE644F2-1EB4-3148-1703-ED8920DDFDFF}"/>
              </a:ext>
            </a:extLst>
          </p:cNvPr>
          <p:cNvSpPr/>
          <p:nvPr/>
        </p:nvSpPr>
        <p:spPr>
          <a:xfrm>
            <a:off x="4868300" y="2746100"/>
            <a:ext cx="2455398" cy="45337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Streak Achievement</a:t>
            </a:r>
          </a:p>
        </p:txBody>
      </p:sp>
      <p:sp>
        <p:nvSpPr>
          <p:cNvPr id="13" name="Rectangle 12">
            <a:extLst>
              <a:ext uri="{FF2B5EF4-FFF2-40B4-BE49-F238E27FC236}">
                <a16:creationId xmlns:a16="http://schemas.microsoft.com/office/drawing/2014/main" id="{8ED4E57D-F81F-1216-5727-D0994AF26A98}"/>
              </a:ext>
            </a:extLst>
          </p:cNvPr>
          <p:cNvSpPr/>
          <p:nvPr/>
        </p:nvSpPr>
        <p:spPr>
          <a:xfrm>
            <a:off x="5097223" y="4843612"/>
            <a:ext cx="1997552" cy="45337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rgbClr val="C00000"/>
                </a:solidFill>
              </a:rPr>
              <a:t>Top Scorer</a:t>
            </a:r>
          </a:p>
        </p:txBody>
      </p:sp>
    </p:spTree>
    <p:extLst>
      <p:ext uri="{BB962C8B-B14F-4D97-AF65-F5344CB8AC3E}">
        <p14:creationId xmlns:p14="http://schemas.microsoft.com/office/powerpoint/2010/main" val="475781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098ECD-EE6E-EC14-9A63-BC8309BBF890}"/>
              </a:ext>
            </a:extLst>
          </p:cNvPr>
          <p:cNvSpPr/>
          <p:nvPr/>
        </p:nvSpPr>
        <p:spPr>
          <a:xfrm>
            <a:off x="542223" y="222415"/>
            <a:ext cx="11107554" cy="2896167"/>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Create physical data model for all entities. (Deliverable 1.6)</a:t>
            </a:r>
          </a:p>
          <a:p>
            <a:pPr marL="800100" lvl="1" indent="-342900">
              <a:buFont typeface="Wingdings" panose="05000000000000000000" pitchFamily="2" charset="2"/>
              <a:buChar char="Ø"/>
            </a:pPr>
            <a:endParaRPr lang="en-US" sz="2000" b="1" dirty="0">
              <a:solidFill>
                <a:srgbClr val="C00000"/>
              </a:solidFill>
            </a:endParaRPr>
          </a:p>
          <a:p>
            <a:pPr marL="800100" lvl="1" indent="-342900">
              <a:buFont typeface="Wingdings" panose="05000000000000000000" pitchFamily="2" charset="2"/>
              <a:buChar char="Ø"/>
            </a:pPr>
            <a:endParaRPr lang="en-US" sz="2000" b="1" dirty="0">
              <a:solidFill>
                <a:srgbClr val="C00000"/>
              </a:solidFill>
            </a:endParaRPr>
          </a:p>
          <a:p>
            <a:pPr marL="800100" lvl="1" indent="-342900">
              <a:buFont typeface="Wingdings" panose="05000000000000000000" pitchFamily="2" charset="2"/>
              <a:buChar char="Ø"/>
            </a:pPr>
            <a:endParaRPr lang="en-US" sz="2000" b="1" dirty="0">
              <a:solidFill>
                <a:srgbClr val="C00000"/>
              </a:solidFill>
            </a:endParaRPr>
          </a:p>
          <a:p>
            <a:pPr marL="800100" lvl="1" indent="-342900">
              <a:buFont typeface="Wingdings" panose="05000000000000000000" pitchFamily="2" charset="2"/>
              <a:buChar char="ü"/>
            </a:pPr>
            <a:r>
              <a:rPr lang="en-US" sz="2000" b="1" dirty="0">
                <a:solidFill>
                  <a:srgbClr val="C00000"/>
                </a:solidFill>
              </a:rPr>
              <a:t>The DDL Statement for all the table is uploaded separately as it is an SQL file.</a:t>
            </a:r>
          </a:p>
          <a:p>
            <a:pPr marL="800100" lvl="1" indent="-342900">
              <a:buFont typeface="Wingdings" panose="05000000000000000000" pitchFamily="2" charset="2"/>
              <a:buChar char="ü"/>
            </a:pPr>
            <a:r>
              <a:rPr lang="en-US" sz="2000" b="1" dirty="0">
                <a:solidFill>
                  <a:srgbClr val="C00000"/>
                </a:solidFill>
              </a:rPr>
              <a:t>The File name updated in Canvas is </a:t>
            </a:r>
            <a:r>
              <a:rPr lang="en-US" sz="2000" b="1" dirty="0">
                <a:solidFill>
                  <a:schemeClr val="accent1"/>
                </a:solidFill>
              </a:rPr>
              <a:t>DDL statement Innings Records - Deliverables 1.6, DDL statement Match Narration - Deliverables 1.6, DDL statement Match Location - Deliverables 1.6, DDL statement Streak Achievement - Deliverables 1.6, </a:t>
            </a:r>
            <a:r>
              <a:rPr lang="en-US" sz="2000" b="1" dirty="0">
                <a:solidFill>
                  <a:srgbClr val="C00000"/>
                </a:solidFill>
              </a:rPr>
              <a:t>&amp;</a:t>
            </a:r>
            <a:r>
              <a:rPr lang="en-US" sz="2000" b="1" dirty="0">
                <a:solidFill>
                  <a:schemeClr val="accent1"/>
                </a:solidFill>
              </a:rPr>
              <a:t> DDL statement Top Scorer - Deliverables 1.6</a:t>
            </a:r>
          </a:p>
        </p:txBody>
      </p:sp>
    </p:spTree>
    <p:extLst>
      <p:ext uri="{BB962C8B-B14F-4D97-AF65-F5344CB8AC3E}">
        <p14:creationId xmlns:p14="http://schemas.microsoft.com/office/powerpoint/2010/main" val="266663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79E9B13-C207-107E-39EE-F0E320A0B746}"/>
              </a:ext>
            </a:extLst>
          </p:cNvPr>
          <p:cNvSpPr/>
          <p:nvPr/>
        </p:nvSpPr>
        <p:spPr>
          <a:xfrm>
            <a:off x="542223" y="257998"/>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Choose dataset that way so it could be used for normalization. If the dataset is already </a:t>
            </a:r>
            <a:br>
              <a:rPr lang="en-US" sz="2000" b="1" dirty="0">
                <a:solidFill>
                  <a:srgbClr val="C00000"/>
                </a:solidFill>
              </a:rPr>
            </a:br>
            <a:r>
              <a:rPr lang="en-US" sz="2000" b="1" dirty="0">
                <a:solidFill>
                  <a:srgbClr val="C00000"/>
                </a:solidFill>
              </a:rPr>
              <a:t>normalized or cannot be used for normalization, they cannot be used for the project. </a:t>
            </a:r>
            <a:br>
              <a:rPr lang="en-US" sz="2000" b="1" dirty="0">
                <a:solidFill>
                  <a:srgbClr val="C00000"/>
                </a:solidFill>
              </a:rPr>
            </a:br>
            <a:r>
              <a:rPr lang="en-US" sz="2000" b="1" dirty="0">
                <a:solidFill>
                  <a:srgbClr val="C00000"/>
                </a:solidFill>
              </a:rPr>
              <a:t>(Deliverable 1.1)</a:t>
            </a:r>
          </a:p>
          <a:p>
            <a:pPr marL="1257300" lvl="2" indent="-342900">
              <a:buFont typeface="Wingdings" panose="05000000000000000000" pitchFamily="2" charset="2"/>
              <a:buChar char="§"/>
            </a:pPr>
            <a:r>
              <a:rPr lang="en-US" sz="2000" b="1" dirty="0">
                <a:solidFill>
                  <a:srgbClr val="C00000"/>
                </a:solidFill>
              </a:rPr>
              <a:t>All datasets will need to be presented to the professor and should be approved for the project before you start working on it. (Before end of Week 6)</a:t>
            </a:r>
          </a:p>
          <a:p>
            <a:pPr lvl="2"/>
            <a:endParaRPr lang="en-US" sz="2000" b="1" dirty="0">
              <a:solidFill>
                <a:srgbClr val="C00000"/>
              </a:solidFill>
            </a:endParaRPr>
          </a:p>
          <a:p>
            <a:pPr lvl="1"/>
            <a:endParaRPr lang="en-US" sz="2000" b="1" dirty="0">
              <a:solidFill>
                <a:srgbClr val="C00000"/>
              </a:solidFill>
            </a:endParaRPr>
          </a:p>
          <a:p>
            <a:pPr marL="800100" lvl="1" indent="-342900">
              <a:buFont typeface="Wingdings" panose="05000000000000000000" pitchFamily="2" charset="2"/>
              <a:buChar char="ü"/>
            </a:pPr>
            <a:r>
              <a:rPr lang="en-US" sz="2000" b="1" dirty="0">
                <a:solidFill>
                  <a:srgbClr val="C00000"/>
                </a:solidFill>
              </a:rPr>
              <a:t>The Selected Dataset for the Project is </a:t>
            </a:r>
            <a:r>
              <a:rPr lang="en-US" sz="2400" b="1" u="sng" dirty="0">
                <a:solidFill>
                  <a:schemeClr val="accent1">
                    <a:lumMod val="75000"/>
                  </a:schemeClr>
                </a:solidFill>
              </a:rPr>
              <a:t>Border Gavaskar Trophy (India vs Australia tests)</a:t>
            </a:r>
            <a:r>
              <a:rPr lang="en-US" sz="2000" b="1" dirty="0">
                <a:solidFill>
                  <a:srgbClr val="C00000"/>
                </a:solidFill>
              </a:rPr>
              <a:t>.</a:t>
            </a:r>
          </a:p>
          <a:p>
            <a:pPr marL="800100" lvl="1" indent="-342900">
              <a:buFont typeface="Wingdings" panose="05000000000000000000" pitchFamily="2" charset="2"/>
              <a:buChar char="ü"/>
            </a:pPr>
            <a:r>
              <a:rPr lang="en-US" sz="2000" b="1" dirty="0">
                <a:solidFill>
                  <a:srgbClr val="C00000"/>
                </a:solidFill>
              </a:rPr>
              <a:t>The Link of the Dataset is </a:t>
            </a:r>
            <a:r>
              <a:rPr lang="en-US" sz="2000" b="1" dirty="0">
                <a:solidFill>
                  <a:srgbClr val="C00000"/>
                </a:solidFill>
                <a:hlinkClick r:id="rId2"/>
              </a:rPr>
              <a:t>BGT</a:t>
            </a:r>
            <a:r>
              <a:rPr lang="en-US" sz="2000" b="1" dirty="0">
                <a:solidFill>
                  <a:srgbClr val="C00000"/>
                </a:solidFill>
              </a:rPr>
              <a:t>.</a:t>
            </a:r>
            <a:endParaRPr lang="en-US" sz="2000" b="1" dirty="0">
              <a:solidFill>
                <a:schemeClr val="accent1">
                  <a:lumMod val="75000"/>
                </a:schemeClr>
              </a:solidFill>
            </a:endParaRPr>
          </a:p>
        </p:txBody>
      </p:sp>
    </p:spTree>
    <p:extLst>
      <p:ext uri="{BB962C8B-B14F-4D97-AF65-F5344CB8AC3E}">
        <p14:creationId xmlns:p14="http://schemas.microsoft.com/office/powerpoint/2010/main" val="19424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2BBDE-FDD5-9A6C-B20F-362602742F2C}"/>
              </a:ext>
            </a:extLst>
          </p:cNvPr>
          <p:cNvSpPr/>
          <p:nvPr/>
        </p:nvSpPr>
        <p:spPr>
          <a:xfrm>
            <a:off x="542223" y="241669"/>
            <a:ext cx="11107554" cy="720858"/>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Find all functional dependencies, minimum cover and normalize the datasets to the 3NF. </a:t>
            </a:r>
            <a:br>
              <a:rPr lang="en-US" sz="2000" b="1" dirty="0">
                <a:solidFill>
                  <a:srgbClr val="C00000"/>
                </a:solidFill>
              </a:rPr>
            </a:br>
            <a:r>
              <a:rPr lang="en-US" sz="2000" b="1" dirty="0">
                <a:solidFill>
                  <a:srgbClr val="C00000"/>
                </a:solidFill>
              </a:rPr>
              <a:t>(Deliverable 1.2)</a:t>
            </a:r>
          </a:p>
        </p:txBody>
      </p:sp>
      <p:grpSp>
        <p:nvGrpSpPr>
          <p:cNvPr id="13" name="Group 12">
            <a:extLst>
              <a:ext uri="{FF2B5EF4-FFF2-40B4-BE49-F238E27FC236}">
                <a16:creationId xmlns:a16="http://schemas.microsoft.com/office/drawing/2014/main" id="{7AB5BD2E-49F0-E9F4-FFE2-F47B3C9A7906}"/>
              </a:ext>
            </a:extLst>
          </p:cNvPr>
          <p:cNvGrpSpPr/>
          <p:nvPr/>
        </p:nvGrpSpPr>
        <p:grpSpPr>
          <a:xfrm>
            <a:off x="542223" y="1289209"/>
            <a:ext cx="11107554" cy="4842083"/>
            <a:chOff x="542223" y="1289209"/>
            <a:chExt cx="11107554" cy="4842083"/>
          </a:xfrm>
        </p:grpSpPr>
        <p:pic>
          <p:nvPicPr>
            <p:cNvPr id="12" name="Picture 11">
              <a:extLst>
                <a:ext uri="{FF2B5EF4-FFF2-40B4-BE49-F238E27FC236}">
                  <a16:creationId xmlns:a16="http://schemas.microsoft.com/office/drawing/2014/main" id="{5D6CC834-5A66-1589-4944-2EA1A2E72437}"/>
                </a:ext>
              </a:extLst>
            </p:cNvPr>
            <p:cNvPicPr>
              <a:picLocks noChangeAspect="1"/>
            </p:cNvPicPr>
            <p:nvPr/>
          </p:nvPicPr>
          <p:blipFill>
            <a:blip r:embed="rId2"/>
            <a:stretch>
              <a:fillRect/>
            </a:stretch>
          </p:blipFill>
          <p:spPr>
            <a:xfrm>
              <a:off x="542223" y="1289209"/>
              <a:ext cx="11107554" cy="4842083"/>
            </a:xfrm>
            <a:prstGeom prst="rect">
              <a:avLst/>
            </a:prstGeom>
          </p:spPr>
        </p:pic>
        <p:sp>
          <p:nvSpPr>
            <p:cNvPr id="9" name="Rectangle 8">
              <a:extLst>
                <a:ext uri="{FF2B5EF4-FFF2-40B4-BE49-F238E27FC236}">
                  <a16:creationId xmlns:a16="http://schemas.microsoft.com/office/drawing/2014/main" id="{F685D15E-4FFA-F925-28D6-48BBF4F883FF}"/>
                </a:ext>
              </a:extLst>
            </p:cNvPr>
            <p:cNvSpPr/>
            <p:nvPr/>
          </p:nvSpPr>
          <p:spPr>
            <a:xfrm>
              <a:off x="4891237" y="3259066"/>
              <a:ext cx="3029936" cy="902368"/>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rgbClr val="C00000"/>
                  </a:solidFill>
                </a:rPr>
                <a:t>For this Dataset we can use Test Series Year (A), Test Number (B), and Innings (C) as a </a:t>
              </a:r>
              <a:r>
                <a:rPr lang="en-US" sz="1600" b="1" dirty="0">
                  <a:solidFill>
                    <a:schemeClr val="accent1"/>
                  </a:solidFill>
                </a:rPr>
                <a:t>Super Key.</a:t>
              </a:r>
            </a:p>
          </p:txBody>
        </p:sp>
      </p:grpSp>
    </p:spTree>
    <p:extLst>
      <p:ext uri="{BB962C8B-B14F-4D97-AF65-F5344CB8AC3E}">
        <p14:creationId xmlns:p14="http://schemas.microsoft.com/office/powerpoint/2010/main" val="127410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4311AD-B181-0C17-AC52-FF7EB793CDD4}"/>
              </a:ext>
            </a:extLst>
          </p:cNvPr>
          <p:cNvSpPr/>
          <p:nvPr/>
        </p:nvSpPr>
        <p:spPr>
          <a:xfrm>
            <a:off x="5691739" y="2928819"/>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A</a:t>
            </a:r>
          </a:p>
        </p:txBody>
      </p:sp>
      <p:sp>
        <p:nvSpPr>
          <p:cNvPr id="5" name="Rectangle 4">
            <a:extLst>
              <a:ext uri="{FF2B5EF4-FFF2-40B4-BE49-F238E27FC236}">
                <a16:creationId xmlns:a16="http://schemas.microsoft.com/office/drawing/2014/main" id="{DF5D7F4E-1ADD-B925-812A-C3E42B65E886}"/>
              </a:ext>
            </a:extLst>
          </p:cNvPr>
          <p:cNvSpPr/>
          <p:nvPr/>
        </p:nvSpPr>
        <p:spPr>
          <a:xfrm>
            <a:off x="5691739" y="4191734"/>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B</a:t>
            </a:r>
          </a:p>
        </p:txBody>
      </p:sp>
      <p:sp>
        <p:nvSpPr>
          <p:cNvPr id="6" name="Rectangle 5">
            <a:extLst>
              <a:ext uri="{FF2B5EF4-FFF2-40B4-BE49-F238E27FC236}">
                <a16:creationId xmlns:a16="http://schemas.microsoft.com/office/drawing/2014/main" id="{5E04AB57-FF86-1DA0-6D29-676F62C470E3}"/>
              </a:ext>
            </a:extLst>
          </p:cNvPr>
          <p:cNvSpPr/>
          <p:nvPr/>
        </p:nvSpPr>
        <p:spPr>
          <a:xfrm>
            <a:off x="5691739" y="5520823"/>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C</a:t>
            </a:r>
          </a:p>
        </p:txBody>
      </p:sp>
      <p:sp>
        <p:nvSpPr>
          <p:cNvPr id="7" name="Rectangle 6">
            <a:extLst>
              <a:ext uri="{FF2B5EF4-FFF2-40B4-BE49-F238E27FC236}">
                <a16:creationId xmlns:a16="http://schemas.microsoft.com/office/drawing/2014/main" id="{F72EE88E-F5D1-373D-ADB1-AE81CBCCCC51}"/>
              </a:ext>
            </a:extLst>
          </p:cNvPr>
          <p:cNvSpPr/>
          <p:nvPr/>
        </p:nvSpPr>
        <p:spPr>
          <a:xfrm>
            <a:off x="8573680" y="1898795"/>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D</a:t>
            </a:r>
          </a:p>
        </p:txBody>
      </p:sp>
      <p:sp>
        <p:nvSpPr>
          <p:cNvPr id="8" name="Rectangle 7">
            <a:extLst>
              <a:ext uri="{FF2B5EF4-FFF2-40B4-BE49-F238E27FC236}">
                <a16:creationId xmlns:a16="http://schemas.microsoft.com/office/drawing/2014/main" id="{2ABF12AF-A509-9646-4136-5470F80BF350}"/>
              </a:ext>
            </a:extLst>
          </p:cNvPr>
          <p:cNvSpPr/>
          <p:nvPr/>
        </p:nvSpPr>
        <p:spPr>
          <a:xfrm>
            <a:off x="10550700" y="1897170"/>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E</a:t>
            </a:r>
          </a:p>
        </p:txBody>
      </p:sp>
      <p:sp>
        <p:nvSpPr>
          <p:cNvPr id="9" name="Rectangle 8">
            <a:extLst>
              <a:ext uri="{FF2B5EF4-FFF2-40B4-BE49-F238E27FC236}">
                <a16:creationId xmlns:a16="http://schemas.microsoft.com/office/drawing/2014/main" id="{3137A7E2-19D5-33FB-8608-2DAE9C216030}"/>
              </a:ext>
            </a:extLst>
          </p:cNvPr>
          <p:cNvSpPr/>
          <p:nvPr/>
        </p:nvSpPr>
        <p:spPr>
          <a:xfrm>
            <a:off x="2809798" y="2347110"/>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F</a:t>
            </a:r>
          </a:p>
        </p:txBody>
      </p:sp>
      <p:sp>
        <p:nvSpPr>
          <p:cNvPr id="10" name="Rectangle 9">
            <a:extLst>
              <a:ext uri="{FF2B5EF4-FFF2-40B4-BE49-F238E27FC236}">
                <a16:creationId xmlns:a16="http://schemas.microsoft.com/office/drawing/2014/main" id="{199E7818-BE18-C71C-6F62-7E69A82491E4}"/>
              </a:ext>
            </a:extLst>
          </p:cNvPr>
          <p:cNvSpPr/>
          <p:nvPr/>
        </p:nvSpPr>
        <p:spPr>
          <a:xfrm>
            <a:off x="832778" y="2353436"/>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G</a:t>
            </a:r>
          </a:p>
        </p:txBody>
      </p:sp>
      <p:sp>
        <p:nvSpPr>
          <p:cNvPr id="11" name="Rectangle 10">
            <a:extLst>
              <a:ext uri="{FF2B5EF4-FFF2-40B4-BE49-F238E27FC236}">
                <a16:creationId xmlns:a16="http://schemas.microsoft.com/office/drawing/2014/main" id="{B81624E8-9532-4D05-2848-583ED98C29BF}"/>
              </a:ext>
            </a:extLst>
          </p:cNvPr>
          <p:cNvSpPr/>
          <p:nvPr/>
        </p:nvSpPr>
        <p:spPr>
          <a:xfrm>
            <a:off x="2809798" y="3260901"/>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H</a:t>
            </a:r>
          </a:p>
        </p:txBody>
      </p:sp>
      <p:sp>
        <p:nvSpPr>
          <p:cNvPr id="22" name="Rectangle 21">
            <a:extLst>
              <a:ext uri="{FF2B5EF4-FFF2-40B4-BE49-F238E27FC236}">
                <a16:creationId xmlns:a16="http://schemas.microsoft.com/office/drawing/2014/main" id="{91BA1D4B-126E-F9EC-B40D-BB6BFB25B3C2}"/>
              </a:ext>
            </a:extLst>
          </p:cNvPr>
          <p:cNvSpPr/>
          <p:nvPr/>
        </p:nvSpPr>
        <p:spPr>
          <a:xfrm>
            <a:off x="2809798" y="5093667"/>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J</a:t>
            </a:r>
          </a:p>
        </p:txBody>
      </p:sp>
      <p:sp>
        <p:nvSpPr>
          <p:cNvPr id="23" name="Rectangle 22">
            <a:extLst>
              <a:ext uri="{FF2B5EF4-FFF2-40B4-BE49-F238E27FC236}">
                <a16:creationId xmlns:a16="http://schemas.microsoft.com/office/drawing/2014/main" id="{BB71712F-90C0-21D0-1B4A-7055F162E2C7}"/>
              </a:ext>
            </a:extLst>
          </p:cNvPr>
          <p:cNvSpPr/>
          <p:nvPr/>
        </p:nvSpPr>
        <p:spPr>
          <a:xfrm>
            <a:off x="2809798" y="6007458"/>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K</a:t>
            </a:r>
          </a:p>
        </p:txBody>
      </p:sp>
      <p:sp>
        <p:nvSpPr>
          <p:cNvPr id="24" name="Rectangle 23">
            <a:extLst>
              <a:ext uri="{FF2B5EF4-FFF2-40B4-BE49-F238E27FC236}">
                <a16:creationId xmlns:a16="http://schemas.microsoft.com/office/drawing/2014/main" id="{2B6DBB0C-EF7D-E654-1F99-CA50B5EFBC6B}"/>
              </a:ext>
            </a:extLst>
          </p:cNvPr>
          <p:cNvSpPr/>
          <p:nvPr/>
        </p:nvSpPr>
        <p:spPr>
          <a:xfrm>
            <a:off x="2809798" y="4179876"/>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I</a:t>
            </a:r>
          </a:p>
        </p:txBody>
      </p:sp>
      <p:sp>
        <p:nvSpPr>
          <p:cNvPr id="25" name="Rectangle 24">
            <a:extLst>
              <a:ext uri="{FF2B5EF4-FFF2-40B4-BE49-F238E27FC236}">
                <a16:creationId xmlns:a16="http://schemas.microsoft.com/office/drawing/2014/main" id="{02C8D534-EFC1-45E2-9267-51FCE517AE09}"/>
              </a:ext>
            </a:extLst>
          </p:cNvPr>
          <p:cNvSpPr/>
          <p:nvPr/>
        </p:nvSpPr>
        <p:spPr>
          <a:xfrm>
            <a:off x="8573680" y="4450091"/>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N</a:t>
            </a:r>
          </a:p>
        </p:txBody>
      </p:sp>
      <p:sp>
        <p:nvSpPr>
          <p:cNvPr id="26" name="Rectangle 25">
            <a:extLst>
              <a:ext uri="{FF2B5EF4-FFF2-40B4-BE49-F238E27FC236}">
                <a16:creationId xmlns:a16="http://schemas.microsoft.com/office/drawing/2014/main" id="{A4EA1AB1-6097-E2E6-2DBE-5BCED41AD720}"/>
              </a:ext>
            </a:extLst>
          </p:cNvPr>
          <p:cNvSpPr/>
          <p:nvPr/>
        </p:nvSpPr>
        <p:spPr>
          <a:xfrm>
            <a:off x="8573680" y="3599360"/>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M</a:t>
            </a:r>
          </a:p>
        </p:txBody>
      </p:sp>
      <p:sp>
        <p:nvSpPr>
          <p:cNvPr id="27" name="Rectangle 26">
            <a:extLst>
              <a:ext uri="{FF2B5EF4-FFF2-40B4-BE49-F238E27FC236}">
                <a16:creationId xmlns:a16="http://schemas.microsoft.com/office/drawing/2014/main" id="{25D3FC0C-6AC5-39FA-0709-BE69412A3E4A}"/>
              </a:ext>
            </a:extLst>
          </p:cNvPr>
          <p:cNvSpPr/>
          <p:nvPr/>
        </p:nvSpPr>
        <p:spPr>
          <a:xfrm>
            <a:off x="8573680" y="2749526"/>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L</a:t>
            </a:r>
          </a:p>
        </p:txBody>
      </p:sp>
      <p:sp>
        <p:nvSpPr>
          <p:cNvPr id="28" name="Rectangle 27">
            <a:extLst>
              <a:ext uri="{FF2B5EF4-FFF2-40B4-BE49-F238E27FC236}">
                <a16:creationId xmlns:a16="http://schemas.microsoft.com/office/drawing/2014/main" id="{0650CB75-E8C5-9A58-3026-5BD80B156C1B}"/>
              </a:ext>
            </a:extLst>
          </p:cNvPr>
          <p:cNvSpPr/>
          <p:nvPr/>
        </p:nvSpPr>
        <p:spPr>
          <a:xfrm>
            <a:off x="6192399" y="1677134"/>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R</a:t>
            </a:r>
          </a:p>
        </p:txBody>
      </p:sp>
      <p:sp>
        <p:nvSpPr>
          <p:cNvPr id="29" name="Rectangle 28">
            <a:extLst>
              <a:ext uri="{FF2B5EF4-FFF2-40B4-BE49-F238E27FC236}">
                <a16:creationId xmlns:a16="http://schemas.microsoft.com/office/drawing/2014/main" id="{9B1A4055-34CC-4B60-8E36-EE9EA77357F5}"/>
              </a:ext>
            </a:extLst>
          </p:cNvPr>
          <p:cNvSpPr/>
          <p:nvPr/>
        </p:nvSpPr>
        <p:spPr>
          <a:xfrm>
            <a:off x="5229946" y="1682566"/>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Q</a:t>
            </a:r>
          </a:p>
        </p:txBody>
      </p:sp>
      <p:sp>
        <p:nvSpPr>
          <p:cNvPr id="30" name="Rectangle 29">
            <a:extLst>
              <a:ext uri="{FF2B5EF4-FFF2-40B4-BE49-F238E27FC236}">
                <a16:creationId xmlns:a16="http://schemas.microsoft.com/office/drawing/2014/main" id="{F4B10451-41BF-2BA7-4BDE-D5226BDECE9A}"/>
              </a:ext>
            </a:extLst>
          </p:cNvPr>
          <p:cNvSpPr/>
          <p:nvPr/>
        </p:nvSpPr>
        <p:spPr>
          <a:xfrm>
            <a:off x="8573680" y="6227474"/>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P</a:t>
            </a:r>
          </a:p>
        </p:txBody>
      </p:sp>
      <p:sp>
        <p:nvSpPr>
          <p:cNvPr id="31" name="Rectangle 30">
            <a:extLst>
              <a:ext uri="{FF2B5EF4-FFF2-40B4-BE49-F238E27FC236}">
                <a16:creationId xmlns:a16="http://schemas.microsoft.com/office/drawing/2014/main" id="{26AB280A-A16C-D2A9-AAE6-D1278A01B740}"/>
              </a:ext>
            </a:extLst>
          </p:cNvPr>
          <p:cNvSpPr/>
          <p:nvPr/>
        </p:nvSpPr>
        <p:spPr>
          <a:xfrm>
            <a:off x="8573680" y="5300822"/>
            <a:ext cx="630000" cy="36000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O</a:t>
            </a:r>
          </a:p>
        </p:txBody>
      </p:sp>
      <p:cxnSp>
        <p:nvCxnSpPr>
          <p:cNvPr id="35" name="Straight Arrow Connector 34">
            <a:extLst>
              <a:ext uri="{FF2B5EF4-FFF2-40B4-BE49-F238E27FC236}">
                <a16:creationId xmlns:a16="http://schemas.microsoft.com/office/drawing/2014/main" id="{97ABBBA8-A855-9799-6F3D-3548F0059E99}"/>
              </a:ext>
            </a:extLst>
          </p:cNvPr>
          <p:cNvCxnSpPr>
            <a:stCxn id="4" idx="0"/>
            <a:endCxn id="29" idx="2"/>
          </p:cNvCxnSpPr>
          <p:nvPr/>
        </p:nvCxnSpPr>
        <p:spPr>
          <a:xfrm flipH="1" flipV="1">
            <a:off x="5544946" y="2042566"/>
            <a:ext cx="461793" cy="886253"/>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0D4960EF-3C58-2545-D58E-67C0B391B1AA}"/>
              </a:ext>
            </a:extLst>
          </p:cNvPr>
          <p:cNvCxnSpPr>
            <a:cxnSpLocks/>
            <a:stCxn id="4" idx="0"/>
            <a:endCxn id="28" idx="2"/>
          </p:cNvCxnSpPr>
          <p:nvPr/>
        </p:nvCxnSpPr>
        <p:spPr>
          <a:xfrm flipV="1">
            <a:off x="6006739" y="2037134"/>
            <a:ext cx="500660" cy="891685"/>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56A900CF-4819-C29D-68AC-C964E5C62D9A}"/>
              </a:ext>
            </a:extLst>
          </p:cNvPr>
          <p:cNvCxnSpPr>
            <a:cxnSpLocks/>
            <a:stCxn id="4" idx="3"/>
            <a:endCxn id="7" idx="1"/>
          </p:cNvCxnSpPr>
          <p:nvPr/>
        </p:nvCxnSpPr>
        <p:spPr>
          <a:xfrm flipV="1">
            <a:off x="6321739" y="2078795"/>
            <a:ext cx="2251941" cy="1030024"/>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5B0F408D-8DB9-9C94-D883-9E50F7BD871C}"/>
              </a:ext>
            </a:extLst>
          </p:cNvPr>
          <p:cNvCxnSpPr>
            <a:cxnSpLocks/>
            <a:stCxn id="5" idx="3"/>
            <a:endCxn id="7" idx="1"/>
          </p:cNvCxnSpPr>
          <p:nvPr/>
        </p:nvCxnSpPr>
        <p:spPr>
          <a:xfrm flipV="1">
            <a:off x="6321739" y="2078795"/>
            <a:ext cx="2251941" cy="2292939"/>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F059F64-C6B0-A9AC-2CB4-3D62E1CFDE8C}"/>
              </a:ext>
            </a:extLst>
          </p:cNvPr>
          <p:cNvCxnSpPr>
            <a:cxnSpLocks/>
            <a:stCxn id="4" idx="3"/>
            <a:endCxn id="26" idx="1"/>
          </p:cNvCxnSpPr>
          <p:nvPr/>
        </p:nvCxnSpPr>
        <p:spPr>
          <a:xfrm>
            <a:off x="6321739" y="3108819"/>
            <a:ext cx="2251941" cy="670541"/>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C17CE4F5-2ABD-7860-9858-A15165643060}"/>
              </a:ext>
            </a:extLst>
          </p:cNvPr>
          <p:cNvCxnSpPr>
            <a:cxnSpLocks/>
            <a:stCxn id="4" idx="3"/>
            <a:endCxn id="25" idx="1"/>
          </p:cNvCxnSpPr>
          <p:nvPr/>
        </p:nvCxnSpPr>
        <p:spPr>
          <a:xfrm>
            <a:off x="6321739" y="3108819"/>
            <a:ext cx="2251941" cy="1521272"/>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357BC47D-0605-D48A-6952-88AA949B3868}"/>
              </a:ext>
            </a:extLst>
          </p:cNvPr>
          <p:cNvCxnSpPr>
            <a:cxnSpLocks/>
            <a:stCxn id="4" idx="3"/>
            <a:endCxn id="31" idx="1"/>
          </p:cNvCxnSpPr>
          <p:nvPr/>
        </p:nvCxnSpPr>
        <p:spPr>
          <a:xfrm>
            <a:off x="6321739" y="3108819"/>
            <a:ext cx="2251941" cy="2372003"/>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25CA037A-C6C0-217F-9A73-86DAC7C54A99}"/>
              </a:ext>
            </a:extLst>
          </p:cNvPr>
          <p:cNvCxnSpPr>
            <a:cxnSpLocks/>
            <a:stCxn id="4" idx="3"/>
            <a:endCxn id="30" idx="1"/>
          </p:cNvCxnSpPr>
          <p:nvPr/>
        </p:nvCxnSpPr>
        <p:spPr>
          <a:xfrm>
            <a:off x="6321739" y="3108819"/>
            <a:ext cx="2251941" cy="3298655"/>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A9D9ABF2-1589-B80B-CC09-69567D5A5563}"/>
              </a:ext>
            </a:extLst>
          </p:cNvPr>
          <p:cNvCxnSpPr>
            <a:cxnSpLocks/>
            <a:stCxn id="4" idx="3"/>
            <a:endCxn id="27" idx="1"/>
          </p:cNvCxnSpPr>
          <p:nvPr/>
        </p:nvCxnSpPr>
        <p:spPr>
          <a:xfrm flipV="1">
            <a:off x="6321739" y="2929526"/>
            <a:ext cx="2251941" cy="179293"/>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72BA9495-E310-B4D4-8B6A-C18E0E1D0DF7}"/>
              </a:ext>
            </a:extLst>
          </p:cNvPr>
          <p:cNvCxnSpPr>
            <a:cxnSpLocks/>
            <a:stCxn id="5" idx="3"/>
            <a:endCxn id="27" idx="1"/>
          </p:cNvCxnSpPr>
          <p:nvPr/>
        </p:nvCxnSpPr>
        <p:spPr>
          <a:xfrm flipV="1">
            <a:off x="6321739" y="2929526"/>
            <a:ext cx="2251941" cy="1442208"/>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4D91C71-732C-3CFF-276E-1EE845C3A137}"/>
              </a:ext>
            </a:extLst>
          </p:cNvPr>
          <p:cNvCxnSpPr>
            <a:cxnSpLocks/>
            <a:stCxn id="5" idx="3"/>
            <a:endCxn id="26" idx="1"/>
          </p:cNvCxnSpPr>
          <p:nvPr/>
        </p:nvCxnSpPr>
        <p:spPr>
          <a:xfrm flipV="1">
            <a:off x="6321739" y="3779360"/>
            <a:ext cx="2251941" cy="592374"/>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C1891A2F-5959-41C7-2195-DFBC590E2BCE}"/>
              </a:ext>
            </a:extLst>
          </p:cNvPr>
          <p:cNvCxnSpPr>
            <a:cxnSpLocks/>
            <a:stCxn id="5" idx="3"/>
            <a:endCxn id="25" idx="1"/>
          </p:cNvCxnSpPr>
          <p:nvPr/>
        </p:nvCxnSpPr>
        <p:spPr>
          <a:xfrm>
            <a:off x="6321739" y="4371734"/>
            <a:ext cx="2251941" cy="258357"/>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34E59DB5-8CB9-842C-F7ED-B048CF0C17A6}"/>
              </a:ext>
            </a:extLst>
          </p:cNvPr>
          <p:cNvCxnSpPr>
            <a:cxnSpLocks/>
            <a:stCxn id="5" idx="3"/>
            <a:endCxn id="31" idx="1"/>
          </p:cNvCxnSpPr>
          <p:nvPr/>
        </p:nvCxnSpPr>
        <p:spPr>
          <a:xfrm>
            <a:off x="6321739" y="4371734"/>
            <a:ext cx="2251941" cy="1109088"/>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id="{4AFAD46B-1444-5DE2-71F1-853F0A8C531C}"/>
              </a:ext>
            </a:extLst>
          </p:cNvPr>
          <p:cNvCxnSpPr>
            <a:cxnSpLocks/>
            <a:stCxn id="5" idx="3"/>
            <a:endCxn id="30" idx="1"/>
          </p:cNvCxnSpPr>
          <p:nvPr/>
        </p:nvCxnSpPr>
        <p:spPr>
          <a:xfrm>
            <a:off x="6321739" y="4371734"/>
            <a:ext cx="2251941" cy="2035740"/>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7" name="Straight Arrow Connector 286">
            <a:extLst>
              <a:ext uri="{FF2B5EF4-FFF2-40B4-BE49-F238E27FC236}">
                <a16:creationId xmlns:a16="http://schemas.microsoft.com/office/drawing/2014/main" id="{1F40515A-C93C-0E39-9517-20324CEE58C1}"/>
              </a:ext>
            </a:extLst>
          </p:cNvPr>
          <p:cNvCxnSpPr>
            <a:cxnSpLocks/>
            <a:stCxn id="7" idx="3"/>
            <a:endCxn id="8" idx="1"/>
          </p:cNvCxnSpPr>
          <p:nvPr/>
        </p:nvCxnSpPr>
        <p:spPr>
          <a:xfrm flipV="1">
            <a:off x="9203680" y="2077170"/>
            <a:ext cx="1347020" cy="1625"/>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0" name="Straight Arrow Connector 289">
            <a:extLst>
              <a:ext uri="{FF2B5EF4-FFF2-40B4-BE49-F238E27FC236}">
                <a16:creationId xmlns:a16="http://schemas.microsoft.com/office/drawing/2014/main" id="{599295E2-3237-6D03-E8BB-9A38D13B7DDA}"/>
              </a:ext>
            </a:extLst>
          </p:cNvPr>
          <p:cNvCxnSpPr>
            <a:cxnSpLocks/>
            <a:stCxn id="4" idx="1"/>
            <a:endCxn id="9" idx="3"/>
          </p:cNvCxnSpPr>
          <p:nvPr/>
        </p:nvCxnSpPr>
        <p:spPr>
          <a:xfrm flipH="1" flipV="1">
            <a:off x="3439798" y="2527110"/>
            <a:ext cx="2251941" cy="581709"/>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3" name="Straight Arrow Connector 292">
            <a:extLst>
              <a:ext uri="{FF2B5EF4-FFF2-40B4-BE49-F238E27FC236}">
                <a16:creationId xmlns:a16="http://schemas.microsoft.com/office/drawing/2014/main" id="{CB6F87E4-93CF-1A32-7B1F-C2B4858E9258}"/>
              </a:ext>
            </a:extLst>
          </p:cNvPr>
          <p:cNvCxnSpPr>
            <a:cxnSpLocks/>
            <a:stCxn id="4" idx="1"/>
            <a:endCxn id="11" idx="3"/>
          </p:cNvCxnSpPr>
          <p:nvPr/>
        </p:nvCxnSpPr>
        <p:spPr>
          <a:xfrm flipH="1">
            <a:off x="3439798" y="3108819"/>
            <a:ext cx="2251941" cy="332082"/>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4" name="Straight Arrow Connector 293">
            <a:extLst>
              <a:ext uri="{FF2B5EF4-FFF2-40B4-BE49-F238E27FC236}">
                <a16:creationId xmlns:a16="http://schemas.microsoft.com/office/drawing/2014/main" id="{C969D08A-14E0-C94F-86A1-6017CFE2E5EA}"/>
              </a:ext>
            </a:extLst>
          </p:cNvPr>
          <p:cNvCxnSpPr>
            <a:cxnSpLocks/>
            <a:stCxn id="4" idx="1"/>
            <a:endCxn id="24" idx="3"/>
          </p:cNvCxnSpPr>
          <p:nvPr/>
        </p:nvCxnSpPr>
        <p:spPr>
          <a:xfrm flipH="1">
            <a:off x="3439798" y="3108819"/>
            <a:ext cx="2251941" cy="1251057"/>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5" name="Straight Arrow Connector 294">
            <a:extLst>
              <a:ext uri="{FF2B5EF4-FFF2-40B4-BE49-F238E27FC236}">
                <a16:creationId xmlns:a16="http://schemas.microsoft.com/office/drawing/2014/main" id="{54C7BC94-E1BC-7E91-3363-4FF84539ED09}"/>
              </a:ext>
            </a:extLst>
          </p:cNvPr>
          <p:cNvCxnSpPr>
            <a:cxnSpLocks/>
            <a:stCxn id="4" idx="1"/>
            <a:endCxn id="23" idx="3"/>
          </p:cNvCxnSpPr>
          <p:nvPr/>
        </p:nvCxnSpPr>
        <p:spPr>
          <a:xfrm flipH="1">
            <a:off x="3439798" y="3108819"/>
            <a:ext cx="2251941" cy="3078639"/>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6" name="Straight Arrow Connector 295">
            <a:extLst>
              <a:ext uri="{FF2B5EF4-FFF2-40B4-BE49-F238E27FC236}">
                <a16:creationId xmlns:a16="http://schemas.microsoft.com/office/drawing/2014/main" id="{015D15F7-584B-622F-1CAC-40B0386345B7}"/>
              </a:ext>
            </a:extLst>
          </p:cNvPr>
          <p:cNvCxnSpPr>
            <a:cxnSpLocks/>
            <a:stCxn id="4" idx="1"/>
            <a:endCxn id="22" idx="3"/>
          </p:cNvCxnSpPr>
          <p:nvPr/>
        </p:nvCxnSpPr>
        <p:spPr>
          <a:xfrm flipH="1">
            <a:off x="3439798" y="3108819"/>
            <a:ext cx="2251941" cy="2164848"/>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4" name="Straight Arrow Connector 313">
            <a:extLst>
              <a:ext uri="{FF2B5EF4-FFF2-40B4-BE49-F238E27FC236}">
                <a16:creationId xmlns:a16="http://schemas.microsoft.com/office/drawing/2014/main" id="{8328A86E-30E1-29A5-65E5-C592DF975824}"/>
              </a:ext>
            </a:extLst>
          </p:cNvPr>
          <p:cNvCxnSpPr>
            <a:cxnSpLocks/>
            <a:stCxn id="5" idx="1"/>
            <a:endCxn id="9" idx="3"/>
          </p:cNvCxnSpPr>
          <p:nvPr/>
        </p:nvCxnSpPr>
        <p:spPr>
          <a:xfrm flipH="1" flipV="1">
            <a:off x="3439798" y="2527110"/>
            <a:ext cx="2251941" cy="1844624"/>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B8425AAA-8F4E-9093-0D63-6E629B340097}"/>
              </a:ext>
            </a:extLst>
          </p:cNvPr>
          <p:cNvCxnSpPr>
            <a:cxnSpLocks/>
            <a:stCxn id="5" idx="1"/>
            <a:endCxn id="11" idx="3"/>
          </p:cNvCxnSpPr>
          <p:nvPr/>
        </p:nvCxnSpPr>
        <p:spPr>
          <a:xfrm flipH="1" flipV="1">
            <a:off x="3439798" y="3440901"/>
            <a:ext cx="2251941" cy="930833"/>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6" name="Straight Arrow Connector 315">
            <a:extLst>
              <a:ext uri="{FF2B5EF4-FFF2-40B4-BE49-F238E27FC236}">
                <a16:creationId xmlns:a16="http://schemas.microsoft.com/office/drawing/2014/main" id="{6B91CAAD-87A6-3A06-DAFD-DAA266F11C90}"/>
              </a:ext>
            </a:extLst>
          </p:cNvPr>
          <p:cNvCxnSpPr>
            <a:cxnSpLocks/>
            <a:stCxn id="5" idx="1"/>
            <a:endCxn id="24" idx="3"/>
          </p:cNvCxnSpPr>
          <p:nvPr/>
        </p:nvCxnSpPr>
        <p:spPr>
          <a:xfrm flipH="1" flipV="1">
            <a:off x="3439798" y="4359876"/>
            <a:ext cx="2251941" cy="11858"/>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7" name="Straight Arrow Connector 316">
            <a:extLst>
              <a:ext uri="{FF2B5EF4-FFF2-40B4-BE49-F238E27FC236}">
                <a16:creationId xmlns:a16="http://schemas.microsoft.com/office/drawing/2014/main" id="{30381969-3C63-0A09-01F6-408F0CE9CFA0}"/>
              </a:ext>
            </a:extLst>
          </p:cNvPr>
          <p:cNvCxnSpPr>
            <a:cxnSpLocks/>
            <a:stCxn id="5" idx="1"/>
            <a:endCxn id="23" idx="3"/>
          </p:cNvCxnSpPr>
          <p:nvPr/>
        </p:nvCxnSpPr>
        <p:spPr>
          <a:xfrm flipH="1">
            <a:off x="3439798" y="4371734"/>
            <a:ext cx="2251941" cy="1815724"/>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8" name="Straight Arrow Connector 317">
            <a:extLst>
              <a:ext uri="{FF2B5EF4-FFF2-40B4-BE49-F238E27FC236}">
                <a16:creationId xmlns:a16="http://schemas.microsoft.com/office/drawing/2014/main" id="{BA29692B-26F4-9317-371E-4A81ED7116AC}"/>
              </a:ext>
            </a:extLst>
          </p:cNvPr>
          <p:cNvCxnSpPr>
            <a:cxnSpLocks/>
            <a:stCxn id="5" idx="1"/>
            <a:endCxn id="22" idx="3"/>
          </p:cNvCxnSpPr>
          <p:nvPr/>
        </p:nvCxnSpPr>
        <p:spPr>
          <a:xfrm flipH="1">
            <a:off x="3439798" y="4371734"/>
            <a:ext cx="2251941" cy="901933"/>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3" name="Straight Arrow Connector 372">
            <a:extLst>
              <a:ext uri="{FF2B5EF4-FFF2-40B4-BE49-F238E27FC236}">
                <a16:creationId xmlns:a16="http://schemas.microsoft.com/office/drawing/2014/main" id="{9145A98A-0B2D-0B46-09C8-E404E0E1F8AD}"/>
              </a:ext>
            </a:extLst>
          </p:cNvPr>
          <p:cNvCxnSpPr>
            <a:cxnSpLocks/>
            <a:stCxn id="6" idx="1"/>
            <a:endCxn id="23" idx="3"/>
          </p:cNvCxnSpPr>
          <p:nvPr/>
        </p:nvCxnSpPr>
        <p:spPr>
          <a:xfrm flipH="1">
            <a:off x="3439798" y="5700823"/>
            <a:ext cx="2251941" cy="486635"/>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6" name="Straight Arrow Connector 375">
            <a:extLst>
              <a:ext uri="{FF2B5EF4-FFF2-40B4-BE49-F238E27FC236}">
                <a16:creationId xmlns:a16="http://schemas.microsoft.com/office/drawing/2014/main" id="{39C9A18F-66D1-548D-C072-18BC4A952E5E}"/>
              </a:ext>
            </a:extLst>
          </p:cNvPr>
          <p:cNvCxnSpPr>
            <a:cxnSpLocks/>
            <a:stCxn id="6" idx="1"/>
            <a:endCxn id="9" idx="3"/>
          </p:cNvCxnSpPr>
          <p:nvPr/>
        </p:nvCxnSpPr>
        <p:spPr>
          <a:xfrm flipH="1" flipV="1">
            <a:off x="3439798" y="2527110"/>
            <a:ext cx="2251941" cy="3173713"/>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7" name="Straight Arrow Connector 376">
            <a:extLst>
              <a:ext uri="{FF2B5EF4-FFF2-40B4-BE49-F238E27FC236}">
                <a16:creationId xmlns:a16="http://schemas.microsoft.com/office/drawing/2014/main" id="{8856E41D-2E32-F443-B036-B438584F6CCD}"/>
              </a:ext>
            </a:extLst>
          </p:cNvPr>
          <p:cNvCxnSpPr>
            <a:cxnSpLocks/>
            <a:stCxn id="6" idx="1"/>
            <a:endCxn id="11" idx="3"/>
          </p:cNvCxnSpPr>
          <p:nvPr/>
        </p:nvCxnSpPr>
        <p:spPr>
          <a:xfrm flipH="1" flipV="1">
            <a:off x="3439798" y="3440901"/>
            <a:ext cx="2251941" cy="2259922"/>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8" name="Straight Arrow Connector 377">
            <a:extLst>
              <a:ext uri="{FF2B5EF4-FFF2-40B4-BE49-F238E27FC236}">
                <a16:creationId xmlns:a16="http://schemas.microsoft.com/office/drawing/2014/main" id="{7F70C8BE-BD50-A68D-2A6F-8C60A01D2670}"/>
              </a:ext>
            </a:extLst>
          </p:cNvPr>
          <p:cNvCxnSpPr>
            <a:cxnSpLocks/>
            <a:stCxn id="6" idx="1"/>
            <a:endCxn id="24" idx="3"/>
          </p:cNvCxnSpPr>
          <p:nvPr/>
        </p:nvCxnSpPr>
        <p:spPr>
          <a:xfrm flipH="1" flipV="1">
            <a:off x="3439798" y="4359876"/>
            <a:ext cx="2251941" cy="1340947"/>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9" name="Straight Arrow Connector 378">
            <a:extLst>
              <a:ext uri="{FF2B5EF4-FFF2-40B4-BE49-F238E27FC236}">
                <a16:creationId xmlns:a16="http://schemas.microsoft.com/office/drawing/2014/main" id="{AFA66CBA-7459-7BBB-D01D-3C6B9FCF60A6}"/>
              </a:ext>
            </a:extLst>
          </p:cNvPr>
          <p:cNvCxnSpPr>
            <a:cxnSpLocks/>
            <a:stCxn id="6" idx="1"/>
            <a:endCxn id="22" idx="3"/>
          </p:cNvCxnSpPr>
          <p:nvPr/>
        </p:nvCxnSpPr>
        <p:spPr>
          <a:xfrm flipH="1" flipV="1">
            <a:off x="3439798" y="5273667"/>
            <a:ext cx="2251941" cy="427156"/>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8" name="Straight Arrow Connector 387">
            <a:extLst>
              <a:ext uri="{FF2B5EF4-FFF2-40B4-BE49-F238E27FC236}">
                <a16:creationId xmlns:a16="http://schemas.microsoft.com/office/drawing/2014/main" id="{1E67ECC0-2920-6DE7-F9C3-18D2CD6E414E}"/>
              </a:ext>
            </a:extLst>
          </p:cNvPr>
          <p:cNvCxnSpPr>
            <a:cxnSpLocks/>
            <a:stCxn id="9" idx="1"/>
            <a:endCxn id="10" idx="3"/>
          </p:cNvCxnSpPr>
          <p:nvPr/>
        </p:nvCxnSpPr>
        <p:spPr>
          <a:xfrm flipH="1">
            <a:off x="1462778" y="2527110"/>
            <a:ext cx="1347020" cy="6326"/>
          </a:xfrm>
          <a:prstGeom prst="straightConnector1">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66" name="Rectangle 1765">
            <a:extLst>
              <a:ext uri="{FF2B5EF4-FFF2-40B4-BE49-F238E27FC236}">
                <a16:creationId xmlns:a16="http://schemas.microsoft.com/office/drawing/2014/main" id="{1B6EAA69-B483-1B5A-AAE2-AA38EDF403A5}"/>
              </a:ext>
            </a:extLst>
          </p:cNvPr>
          <p:cNvSpPr/>
          <p:nvPr/>
        </p:nvSpPr>
        <p:spPr>
          <a:xfrm>
            <a:off x="4009187" y="1111800"/>
            <a:ext cx="3995103" cy="45337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Minimum Cover</a:t>
            </a:r>
          </a:p>
        </p:txBody>
      </p:sp>
      <p:sp>
        <p:nvSpPr>
          <p:cNvPr id="1767" name="Rectangle 1766">
            <a:extLst>
              <a:ext uri="{FF2B5EF4-FFF2-40B4-BE49-F238E27FC236}">
                <a16:creationId xmlns:a16="http://schemas.microsoft.com/office/drawing/2014/main" id="{50BD652F-FC6A-2625-EA7B-58F4A0E2F36A}"/>
              </a:ext>
            </a:extLst>
          </p:cNvPr>
          <p:cNvSpPr/>
          <p:nvPr/>
        </p:nvSpPr>
        <p:spPr>
          <a:xfrm>
            <a:off x="542223" y="270545"/>
            <a:ext cx="11107554" cy="720858"/>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Find all functional dependencies, minimum cover and normalize the datasets to the 3NF. </a:t>
            </a:r>
            <a:br>
              <a:rPr lang="en-US" sz="2000" b="1" dirty="0">
                <a:solidFill>
                  <a:srgbClr val="C00000"/>
                </a:solidFill>
              </a:rPr>
            </a:br>
            <a:r>
              <a:rPr lang="en-US" sz="2000" b="1" dirty="0">
                <a:solidFill>
                  <a:srgbClr val="C00000"/>
                </a:solidFill>
              </a:rPr>
              <a:t>(Deliverable 1.2)</a:t>
            </a:r>
          </a:p>
        </p:txBody>
      </p:sp>
    </p:spTree>
    <p:extLst>
      <p:ext uri="{BB962C8B-B14F-4D97-AF65-F5344CB8AC3E}">
        <p14:creationId xmlns:p14="http://schemas.microsoft.com/office/powerpoint/2010/main" val="258682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645566-D002-1769-9928-CCE1CECF2293}"/>
              </a:ext>
            </a:extLst>
          </p:cNvPr>
          <p:cNvSpPr/>
          <p:nvPr/>
        </p:nvSpPr>
        <p:spPr>
          <a:xfrm>
            <a:off x="617621" y="6250005"/>
            <a:ext cx="11107554" cy="36632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rgbClr val="C00000"/>
                </a:solidFill>
              </a:rPr>
              <a:t>Note: Highlighted in Blue are the Primary Key of that table</a:t>
            </a:r>
          </a:p>
        </p:txBody>
      </p:sp>
      <p:pic>
        <p:nvPicPr>
          <p:cNvPr id="6" name="Picture 5">
            <a:extLst>
              <a:ext uri="{FF2B5EF4-FFF2-40B4-BE49-F238E27FC236}">
                <a16:creationId xmlns:a16="http://schemas.microsoft.com/office/drawing/2014/main" id="{B5A125BF-086A-2DA1-1953-7A3FA91CA009}"/>
              </a:ext>
            </a:extLst>
          </p:cNvPr>
          <p:cNvPicPr>
            <a:picLocks noChangeAspect="1"/>
          </p:cNvPicPr>
          <p:nvPr/>
        </p:nvPicPr>
        <p:blipFill>
          <a:blip r:embed="rId2"/>
          <a:stretch>
            <a:fillRect/>
          </a:stretch>
        </p:blipFill>
        <p:spPr>
          <a:xfrm>
            <a:off x="542223" y="1534155"/>
            <a:ext cx="11107554" cy="3326555"/>
          </a:xfrm>
          <a:prstGeom prst="rect">
            <a:avLst/>
          </a:prstGeom>
        </p:spPr>
      </p:pic>
      <p:sp>
        <p:nvSpPr>
          <p:cNvPr id="2" name="Rectangle 1">
            <a:extLst>
              <a:ext uri="{FF2B5EF4-FFF2-40B4-BE49-F238E27FC236}">
                <a16:creationId xmlns:a16="http://schemas.microsoft.com/office/drawing/2014/main" id="{8AF119DB-5FB0-B3BE-95AF-FCA789E94E04}"/>
              </a:ext>
            </a:extLst>
          </p:cNvPr>
          <p:cNvSpPr/>
          <p:nvPr/>
        </p:nvSpPr>
        <p:spPr>
          <a:xfrm>
            <a:off x="542223" y="270545"/>
            <a:ext cx="11107554" cy="720858"/>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Find all functional dependencies, minimum cover and normalize the datasets to the 3NF. </a:t>
            </a:r>
            <a:br>
              <a:rPr lang="en-US" sz="2000" b="1" dirty="0">
                <a:solidFill>
                  <a:srgbClr val="C00000"/>
                </a:solidFill>
              </a:rPr>
            </a:br>
            <a:r>
              <a:rPr lang="en-US" sz="2000" b="1" dirty="0">
                <a:solidFill>
                  <a:srgbClr val="C00000"/>
                </a:solidFill>
              </a:rPr>
              <a:t>(Deliverable 1.2)</a:t>
            </a:r>
          </a:p>
        </p:txBody>
      </p:sp>
    </p:spTree>
    <p:extLst>
      <p:ext uri="{BB962C8B-B14F-4D97-AF65-F5344CB8AC3E}">
        <p14:creationId xmlns:p14="http://schemas.microsoft.com/office/powerpoint/2010/main" val="33587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D6BB3-722F-3A40-D31D-AF76E756FB25}"/>
              </a:ext>
            </a:extLst>
          </p:cNvPr>
          <p:cNvSpPr/>
          <p:nvPr/>
        </p:nvSpPr>
        <p:spPr>
          <a:xfrm>
            <a:off x="542223" y="1681899"/>
            <a:ext cx="11107554" cy="3726865"/>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q"/>
            </a:pPr>
            <a:endParaRPr lang="en-US" sz="2000" b="1" dirty="0">
              <a:solidFill>
                <a:srgbClr val="C00000"/>
              </a:solidFill>
            </a:endParaRPr>
          </a:p>
          <a:p>
            <a:pPr marL="342900" indent="-342900">
              <a:buFont typeface="Wingdings" panose="05000000000000000000" pitchFamily="2" charset="2"/>
              <a:buChar char="q"/>
            </a:pPr>
            <a:r>
              <a:rPr lang="en-US" sz="2000" b="1" dirty="0">
                <a:solidFill>
                  <a:srgbClr val="C00000"/>
                </a:solidFill>
              </a:rPr>
              <a:t>Match Location: </a:t>
            </a:r>
            <a:r>
              <a:rPr lang="en-US" b="1" dirty="0">
                <a:solidFill>
                  <a:schemeClr val="accent1">
                    <a:lumMod val="75000"/>
                  </a:schemeClr>
                </a:solidFill>
              </a:rPr>
              <a:t>Provides the details as to where the matches have been held over the years and who has hosted it.</a:t>
            </a:r>
          </a:p>
          <a:p>
            <a:pPr marL="285750" indent="-285750">
              <a:buFont typeface="Wingdings" panose="05000000000000000000" pitchFamily="2" charset="2"/>
              <a:buChar char="q"/>
            </a:pPr>
            <a:endParaRPr lang="en-US" sz="1800" dirty="0"/>
          </a:p>
          <a:p>
            <a:pPr marL="342900" indent="-342900">
              <a:buFont typeface="Wingdings" panose="05000000000000000000" pitchFamily="2" charset="2"/>
              <a:buChar char="q"/>
            </a:pPr>
            <a:r>
              <a:rPr lang="en-US" sz="2000" b="1" dirty="0">
                <a:solidFill>
                  <a:srgbClr val="C00000"/>
                </a:solidFill>
              </a:rPr>
              <a:t>Streak Achievement: </a:t>
            </a:r>
            <a:r>
              <a:rPr lang="en-US" b="1" dirty="0">
                <a:solidFill>
                  <a:schemeClr val="accent1">
                    <a:lumMod val="75000"/>
                  </a:schemeClr>
                </a:solidFill>
              </a:rPr>
              <a:t>Provides a briefing for each series of test matches.</a:t>
            </a:r>
          </a:p>
          <a:p>
            <a:pPr marL="285750" indent="-285750">
              <a:buFont typeface="Wingdings" panose="05000000000000000000" pitchFamily="2" charset="2"/>
              <a:buChar char="q"/>
            </a:pPr>
            <a:endParaRPr lang="en-US" sz="1800" dirty="0"/>
          </a:p>
          <a:p>
            <a:pPr marL="342900" indent="-342900">
              <a:buFont typeface="Wingdings" panose="05000000000000000000" pitchFamily="2" charset="2"/>
              <a:buChar char="q"/>
            </a:pPr>
            <a:r>
              <a:rPr lang="en-US" sz="2000" b="1" dirty="0">
                <a:solidFill>
                  <a:srgbClr val="C00000"/>
                </a:solidFill>
              </a:rPr>
              <a:t>Match Narration: </a:t>
            </a:r>
            <a:r>
              <a:rPr lang="en-US" b="1" dirty="0">
                <a:solidFill>
                  <a:schemeClr val="accent1">
                    <a:lumMod val="75000"/>
                  </a:schemeClr>
                </a:solidFill>
              </a:rPr>
              <a:t>This relation contains data that relates to the individual test matches.</a:t>
            </a:r>
          </a:p>
          <a:p>
            <a:pPr marL="285750" indent="-285750">
              <a:buFont typeface="Wingdings" panose="05000000000000000000" pitchFamily="2" charset="2"/>
              <a:buChar char="q"/>
            </a:pPr>
            <a:endParaRPr lang="en-US" sz="1800" b="1" i="1" dirty="0"/>
          </a:p>
          <a:p>
            <a:pPr marL="342900" indent="-342900">
              <a:buFont typeface="Wingdings" panose="05000000000000000000" pitchFamily="2" charset="2"/>
              <a:buChar char="q"/>
            </a:pPr>
            <a:r>
              <a:rPr lang="en-US" sz="2000" b="1" dirty="0">
                <a:solidFill>
                  <a:srgbClr val="C00000"/>
                </a:solidFill>
              </a:rPr>
              <a:t>Top Scorer: </a:t>
            </a:r>
            <a:r>
              <a:rPr lang="en-US" b="1" dirty="0">
                <a:solidFill>
                  <a:schemeClr val="accent1">
                    <a:lumMod val="75000"/>
                  </a:schemeClr>
                </a:solidFill>
              </a:rPr>
              <a:t>This relations holds a list of top scorers and their respective teams.</a:t>
            </a:r>
          </a:p>
          <a:p>
            <a:pPr marL="285750" indent="-285750">
              <a:buFont typeface="Wingdings" panose="05000000000000000000" pitchFamily="2" charset="2"/>
              <a:buChar char="q"/>
            </a:pPr>
            <a:endParaRPr lang="en-US" sz="1800" dirty="0"/>
          </a:p>
          <a:p>
            <a:pPr marL="342900" indent="-342900">
              <a:buFont typeface="Wingdings" panose="05000000000000000000" pitchFamily="2" charset="2"/>
              <a:buChar char="q"/>
            </a:pPr>
            <a:r>
              <a:rPr lang="en-US" sz="2000" b="1" dirty="0">
                <a:solidFill>
                  <a:srgbClr val="C00000"/>
                </a:solidFill>
              </a:rPr>
              <a:t>Innings Records: </a:t>
            </a:r>
            <a:r>
              <a:rPr lang="en-US" b="1" dirty="0">
                <a:solidFill>
                  <a:schemeClr val="accent1">
                    <a:lumMod val="75000"/>
                  </a:schemeClr>
                </a:solidFill>
              </a:rPr>
              <a:t>This relation hold the finer details of a test match corresponding to the innings.</a:t>
            </a:r>
          </a:p>
          <a:p>
            <a:pPr marL="1257300" lvl="2" indent="-342900">
              <a:buFont typeface="Wingdings" panose="05000000000000000000" pitchFamily="2" charset="2"/>
              <a:buChar char="q"/>
            </a:pPr>
            <a:endParaRPr lang="en-US" b="1" dirty="0">
              <a:solidFill>
                <a:schemeClr val="accent1">
                  <a:lumMod val="75000"/>
                </a:schemeClr>
              </a:solidFill>
            </a:endParaRPr>
          </a:p>
        </p:txBody>
      </p:sp>
      <p:sp>
        <p:nvSpPr>
          <p:cNvPr id="6" name="Title 5">
            <a:extLst>
              <a:ext uri="{FF2B5EF4-FFF2-40B4-BE49-F238E27FC236}">
                <a16:creationId xmlns:a16="http://schemas.microsoft.com/office/drawing/2014/main" id="{56661BF5-9D7F-B58D-D203-22A1EF6D2E22}"/>
              </a:ext>
            </a:extLst>
          </p:cNvPr>
          <p:cNvSpPr>
            <a:spLocks noGrp="1"/>
          </p:cNvSpPr>
          <p:nvPr>
            <p:ph type="title"/>
          </p:nvPr>
        </p:nvSpPr>
        <p:spPr>
          <a:xfrm>
            <a:off x="542223" y="1081264"/>
            <a:ext cx="11107554" cy="42414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fontScale="90000"/>
          </a:bodyPr>
          <a:lstStyle/>
          <a:p>
            <a:pPr marL="800100" lvl="1" indent="-342900">
              <a:buFont typeface="Wingdings" panose="05000000000000000000" pitchFamily="2" charset="2"/>
              <a:buChar char="v"/>
            </a:pPr>
            <a:r>
              <a:rPr lang="en-US" sz="2400" b="1" dirty="0">
                <a:solidFill>
                  <a:srgbClr val="C00000"/>
                </a:solidFill>
              </a:rPr>
              <a:t>The Final Relations</a:t>
            </a:r>
          </a:p>
        </p:txBody>
      </p:sp>
      <p:sp>
        <p:nvSpPr>
          <p:cNvPr id="8" name="Rectangle 7">
            <a:extLst>
              <a:ext uri="{FF2B5EF4-FFF2-40B4-BE49-F238E27FC236}">
                <a16:creationId xmlns:a16="http://schemas.microsoft.com/office/drawing/2014/main" id="{CBD45C98-9935-3886-AEE0-61C0B8DA508D}"/>
              </a:ext>
            </a:extLst>
          </p:cNvPr>
          <p:cNvSpPr/>
          <p:nvPr/>
        </p:nvSpPr>
        <p:spPr>
          <a:xfrm>
            <a:off x="542223" y="183917"/>
            <a:ext cx="11107554" cy="720858"/>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Find all functional dependencies, minimum cover and normalize the datasets to the 3NF. </a:t>
            </a:r>
            <a:br>
              <a:rPr lang="en-US" sz="2000" b="1" dirty="0">
                <a:solidFill>
                  <a:srgbClr val="C00000"/>
                </a:solidFill>
              </a:rPr>
            </a:br>
            <a:r>
              <a:rPr lang="en-US" sz="2000" b="1" dirty="0">
                <a:solidFill>
                  <a:srgbClr val="C00000"/>
                </a:solidFill>
              </a:rPr>
              <a:t>(Deliverable 1.2)</a:t>
            </a:r>
          </a:p>
        </p:txBody>
      </p:sp>
    </p:spTree>
    <p:extLst>
      <p:ext uri="{BB962C8B-B14F-4D97-AF65-F5344CB8AC3E}">
        <p14:creationId xmlns:p14="http://schemas.microsoft.com/office/powerpoint/2010/main" val="267636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0C4A6A-F2E2-D27B-22AE-9B40B165C4C5}"/>
              </a:ext>
            </a:extLst>
          </p:cNvPr>
          <p:cNvSpPr/>
          <p:nvPr/>
        </p:nvSpPr>
        <p:spPr>
          <a:xfrm>
            <a:off x="542223" y="241669"/>
            <a:ext cx="11107554" cy="720858"/>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Find all functional dependencies, minimum cover and normalize the datasets to the 3NF. </a:t>
            </a:r>
            <a:br>
              <a:rPr lang="en-US" sz="2000" b="1" dirty="0">
                <a:solidFill>
                  <a:srgbClr val="C00000"/>
                </a:solidFill>
              </a:rPr>
            </a:br>
            <a:r>
              <a:rPr lang="en-US" sz="2000" b="1" dirty="0">
                <a:solidFill>
                  <a:srgbClr val="C00000"/>
                </a:solidFill>
              </a:rPr>
              <a:t>(Deliverable 1.2)</a:t>
            </a:r>
          </a:p>
        </p:txBody>
      </p:sp>
      <p:sp>
        <p:nvSpPr>
          <p:cNvPr id="7" name="Rectangle 6">
            <a:extLst>
              <a:ext uri="{FF2B5EF4-FFF2-40B4-BE49-F238E27FC236}">
                <a16:creationId xmlns:a16="http://schemas.microsoft.com/office/drawing/2014/main" id="{528A346C-7E51-6E3C-6C02-330C1B16B3FC}"/>
              </a:ext>
            </a:extLst>
          </p:cNvPr>
          <p:cNvSpPr/>
          <p:nvPr/>
        </p:nvSpPr>
        <p:spPr>
          <a:xfrm>
            <a:off x="617621" y="6250005"/>
            <a:ext cx="11107554" cy="36632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rgbClr val="C00000"/>
                </a:solidFill>
              </a:rPr>
              <a:t>Note: Highlighted in Blue are the Primary Key of that table</a:t>
            </a:r>
          </a:p>
        </p:txBody>
      </p:sp>
      <p:pic>
        <p:nvPicPr>
          <p:cNvPr id="6" name="Picture 5">
            <a:extLst>
              <a:ext uri="{FF2B5EF4-FFF2-40B4-BE49-F238E27FC236}">
                <a16:creationId xmlns:a16="http://schemas.microsoft.com/office/drawing/2014/main" id="{1E767B12-7D7C-D758-499F-23D01C3B1E66}"/>
              </a:ext>
            </a:extLst>
          </p:cNvPr>
          <p:cNvPicPr>
            <a:picLocks noChangeAspect="1"/>
          </p:cNvPicPr>
          <p:nvPr/>
        </p:nvPicPr>
        <p:blipFill>
          <a:blip r:embed="rId2"/>
          <a:stretch>
            <a:fillRect/>
          </a:stretch>
        </p:blipFill>
        <p:spPr>
          <a:xfrm>
            <a:off x="542223" y="1131144"/>
            <a:ext cx="11107554" cy="5009774"/>
          </a:xfrm>
          <a:prstGeom prst="rect">
            <a:avLst/>
          </a:prstGeom>
        </p:spPr>
      </p:pic>
    </p:spTree>
    <p:extLst>
      <p:ext uri="{BB962C8B-B14F-4D97-AF65-F5344CB8AC3E}">
        <p14:creationId xmlns:p14="http://schemas.microsoft.com/office/powerpoint/2010/main" val="151723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A126A6-5335-3A49-4BB1-F9FF92BEA4F6}"/>
              </a:ext>
            </a:extLst>
          </p:cNvPr>
          <p:cNvSpPr/>
          <p:nvPr/>
        </p:nvSpPr>
        <p:spPr>
          <a:xfrm>
            <a:off x="542223" y="241669"/>
            <a:ext cx="11107554" cy="720858"/>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Find all functional dependencies, minimum cover and normalize the datasets to the 3NF. </a:t>
            </a:r>
            <a:br>
              <a:rPr lang="en-US" sz="2000" b="1" dirty="0">
                <a:solidFill>
                  <a:srgbClr val="C00000"/>
                </a:solidFill>
              </a:rPr>
            </a:br>
            <a:r>
              <a:rPr lang="en-US" sz="2000" b="1" dirty="0">
                <a:solidFill>
                  <a:srgbClr val="C00000"/>
                </a:solidFill>
              </a:rPr>
              <a:t>(Deliverable 1.2)</a:t>
            </a:r>
          </a:p>
        </p:txBody>
      </p:sp>
      <p:sp>
        <p:nvSpPr>
          <p:cNvPr id="5" name="Rectangle 4">
            <a:extLst>
              <a:ext uri="{FF2B5EF4-FFF2-40B4-BE49-F238E27FC236}">
                <a16:creationId xmlns:a16="http://schemas.microsoft.com/office/drawing/2014/main" id="{E3615D07-2AAF-CB09-8083-6F64BFA0C33C}"/>
              </a:ext>
            </a:extLst>
          </p:cNvPr>
          <p:cNvSpPr/>
          <p:nvPr/>
        </p:nvSpPr>
        <p:spPr>
          <a:xfrm>
            <a:off x="542223" y="1133893"/>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q"/>
            </a:pPr>
            <a:r>
              <a:rPr lang="en-US" sz="2000" b="1" dirty="0">
                <a:solidFill>
                  <a:srgbClr val="C00000"/>
                </a:solidFill>
              </a:rPr>
              <a:t>Innings Records</a:t>
            </a:r>
          </a:p>
          <a:p>
            <a:pPr marL="1257300" lvl="2" indent="-342900">
              <a:buFont typeface="Wingdings" panose="05000000000000000000" pitchFamily="2" charset="2"/>
              <a:buChar char="Ø"/>
            </a:pPr>
            <a:r>
              <a:rPr lang="en-US" b="1" dirty="0">
                <a:solidFill>
                  <a:schemeClr val="accent1">
                    <a:lumMod val="75000"/>
                  </a:schemeClr>
                </a:solidFill>
              </a:rPr>
              <a:t>Primary Key - Test Series Year, Test Number, Innings</a:t>
            </a:r>
          </a:p>
          <a:p>
            <a:pPr lvl="2"/>
            <a:endParaRPr lang="en-US" sz="2000" b="1" dirty="0">
              <a:solidFill>
                <a:schemeClr val="accent1">
                  <a:lumMod val="75000"/>
                </a:schemeClr>
              </a:solidFill>
            </a:endParaRPr>
          </a:p>
          <a:p>
            <a:pPr marL="800100" lvl="1" indent="-342900">
              <a:buFont typeface="Wingdings" panose="05000000000000000000" pitchFamily="2" charset="2"/>
              <a:buChar char="q"/>
            </a:pPr>
            <a:r>
              <a:rPr lang="en-US" sz="2000" b="1" dirty="0">
                <a:solidFill>
                  <a:srgbClr val="C00000"/>
                </a:solidFill>
              </a:rPr>
              <a:t>Match Narration</a:t>
            </a:r>
          </a:p>
          <a:p>
            <a:pPr marL="1257300" lvl="2" indent="-342900">
              <a:buFont typeface="Wingdings" panose="05000000000000000000" pitchFamily="2" charset="2"/>
              <a:buChar char="Ø"/>
            </a:pPr>
            <a:r>
              <a:rPr lang="en-US" b="1" dirty="0">
                <a:solidFill>
                  <a:schemeClr val="accent1">
                    <a:lumMod val="75000"/>
                  </a:schemeClr>
                </a:solidFill>
              </a:rPr>
              <a:t>Primary Key - Test Series Year, Test Number</a:t>
            </a:r>
          </a:p>
          <a:p>
            <a:pPr marL="1257300" lvl="2" indent="-342900">
              <a:buFont typeface="Wingdings" panose="05000000000000000000" pitchFamily="2" charset="2"/>
              <a:buChar char="Ø"/>
            </a:pPr>
            <a:r>
              <a:rPr lang="en-US" b="1" dirty="0">
                <a:solidFill>
                  <a:schemeClr val="accent1">
                    <a:lumMod val="75000"/>
                  </a:schemeClr>
                </a:solidFill>
              </a:rPr>
              <a:t>Foreign Key - BGT Records (Test Series Year, Test Number)</a:t>
            </a:r>
          </a:p>
          <a:p>
            <a:pPr lvl="2"/>
            <a:endParaRPr lang="en-US" sz="2000" b="1" dirty="0">
              <a:solidFill>
                <a:schemeClr val="accent1">
                  <a:lumMod val="75000"/>
                </a:schemeClr>
              </a:solidFill>
            </a:endParaRPr>
          </a:p>
          <a:p>
            <a:pPr marL="800100" lvl="1" indent="-342900">
              <a:buFont typeface="Wingdings" panose="05000000000000000000" pitchFamily="2" charset="2"/>
              <a:buChar char="q"/>
            </a:pPr>
            <a:r>
              <a:rPr lang="en-US" sz="2000" b="1" dirty="0">
                <a:solidFill>
                  <a:srgbClr val="C00000"/>
                </a:solidFill>
              </a:rPr>
              <a:t>Match Location</a:t>
            </a:r>
          </a:p>
          <a:p>
            <a:pPr marL="1257300" lvl="2" indent="-342900">
              <a:buFont typeface="Wingdings" panose="05000000000000000000" pitchFamily="2" charset="2"/>
              <a:buChar char="Ø"/>
            </a:pPr>
            <a:r>
              <a:rPr lang="en-US" b="1" dirty="0">
                <a:solidFill>
                  <a:schemeClr val="accent1">
                    <a:lumMod val="75000"/>
                  </a:schemeClr>
                </a:solidFill>
              </a:rPr>
              <a:t>Primary Key - Venue</a:t>
            </a:r>
          </a:p>
          <a:p>
            <a:pPr marL="1257300" lvl="2" indent="-342900">
              <a:buFont typeface="Wingdings" panose="05000000000000000000" pitchFamily="2" charset="2"/>
              <a:buChar char="Ø"/>
            </a:pPr>
            <a:r>
              <a:rPr lang="en-US" b="1" dirty="0">
                <a:solidFill>
                  <a:schemeClr val="accent1">
                    <a:lumMod val="75000"/>
                  </a:schemeClr>
                </a:solidFill>
              </a:rPr>
              <a:t>Foreign Key - Match Narration (Venue)</a:t>
            </a:r>
          </a:p>
          <a:p>
            <a:pPr lvl="2"/>
            <a:endParaRPr lang="en-US" sz="2000" b="1" dirty="0">
              <a:solidFill>
                <a:schemeClr val="accent1">
                  <a:lumMod val="75000"/>
                </a:schemeClr>
              </a:solidFill>
            </a:endParaRPr>
          </a:p>
          <a:p>
            <a:pPr marL="800100" lvl="1" indent="-342900">
              <a:buFont typeface="Wingdings" panose="05000000000000000000" pitchFamily="2" charset="2"/>
              <a:buChar char="q"/>
            </a:pPr>
            <a:r>
              <a:rPr lang="en-US" sz="2000" b="1" dirty="0">
                <a:solidFill>
                  <a:srgbClr val="C00000"/>
                </a:solidFill>
              </a:rPr>
              <a:t>Top Scorer</a:t>
            </a:r>
          </a:p>
          <a:p>
            <a:pPr marL="1257300" lvl="2" indent="-342900">
              <a:buFont typeface="Wingdings" panose="05000000000000000000" pitchFamily="2" charset="2"/>
              <a:buChar char="Ø"/>
            </a:pPr>
            <a:r>
              <a:rPr lang="en-US" b="1" dirty="0">
                <a:solidFill>
                  <a:schemeClr val="accent1">
                    <a:lumMod val="75000"/>
                  </a:schemeClr>
                </a:solidFill>
              </a:rPr>
              <a:t>Primary Key - Highest Scorer</a:t>
            </a:r>
          </a:p>
          <a:p>
            <a:pPr marL="1257300" lvl="2" indent="-342900">
              <a:buFont typeface="Wingdings" panose="05000000000000000000" pitchFamily="2" charset="2"/>
              <a:buChar char="Ø"/>
            </a:pPr>
            <a:r>
              <a:rPr lang="en-US" b="1" dirty="0">
                <a:solidFill>
                  <a:schemeClr val="accent1">
                    <a:lumMod val="75000"/>
                  </a:schemeClr>
                </a:solidFill>
              </a:rPr>
              <a:t>Foreign Key - BGT Records (Highest Scorer)</a:t>
            </a:r>
          </a:p>
          <a:p>
            <a:pPr lvl="2"/>
            <a:endParaRPr lang="en-US" sz="2000" b="1" dirty="0">
              <a:solidFill>
                <a:schemeClr val="accent1">
                  <a:lumMod val="75000"/>
                </a:schemeClr>
              </a:solidFill>
            </a:endParaRPr>
          </a:p>
          <a:p>
            <a:pPr marL="800100" lvl="1" indent="-342900">
              <a:buFont typeface="Wingdings" panose="05000000000000000000" pitchFamily="2" charset="2"/>
              <a:buChar char="q"/>
            </a:pPr>
            <a:r>
              <a:rPr lang="en-US" sz="2000" b="1" dirty="0">
                <a:solidFill>
                  <a:srgbClr val="C00000"/>
                </a:solidFill>
              </a:rPr>
              <a:t>Streak Achievement</a:t>
            </a:r>
          </a:p>
          <a:p>
            <a:pPr marL="1257300" lvl="2" indent="-342900">
              <a:buFont typeface="Wingdings" panose="05000000000000000000" pitchFamily="2" charset="2"/>
              <a:buChar char="Ø"/>
            </a:pPr>
            <a:r>
              <a:rPr lang="en-US" b="1" dirty="0">
                <a:solidFill>
                  <a:schemeClr val="accent1">
                    <a:lumMod val="75000"/>
                  </a:schemeClr>
                </a:solidFill>
              </a:rPr>
              <a:t>Primary Key - Test Series Year</a:t>
            </a:r>
          </a:p>
          <a:p>
            <a:pPr marL="1257300" lvl="2" indent="-342900">
              <a:buFont typeface="Wingdings" panose="05000000000000000000" pitchFamily="2" charset="2"/>
              <a:buChar char="Ø"/>
            </a:pPr>
            <a:r>
              <a:rPr lang="en-US" b="1" dirty="0">
                <a:solidFill>
                  <a:schemeClr val="accent1">
                    <a:lumMod val="75000"/>
                  </a:schemeClr>
                </a:solidFill>
              </a:rPr>
              <a:t>Foreign Key - BGT Records (Test Series Year)</a:t>
            </a:r>
          </a:p>
        </p:txBody>
      </p:sp>
    </p:spTree>
    <p:extLst>
      <p:ext uri="{BB962C8B-B14F-4D97-AF65-F5344CB8AC3E}">
        <p14:creationId xmlns:p14="http://schemas.microsoft.com/office/powerpoint/2010/main" val="105893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48DCF8-FD58-9B34-249D-D9FEE251DF4C}"/>
              </a:ext>
            </a:extLst>
          </p:cNvPr>
          <p:cNvSpPr/>
          <p:nvPr/>
        </p:nvSpPr>
        <p:spPr>
          <a:xfrm>
            <a:off x="542223" y="155042"/>
            <a:ext cx="11107554" cy="412849"/>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r>
              <a:rPr lang="en-US" sz="2000" b="1" dirty="0">
                <a:solidFill>
                  <a:srgbClr val="C00000"/>
                </a:solidFill>
              </a:rPr>
              <a:t>Create logical data model and ER (Deliverable 1.3)</a:t>
            </a:r>
          </a:p>
        </p:txBody>
      </p:sp>
      <p:pic>
        <p:nvPicPr>
          <p:cNvPr id="6" name="Picture 5">
            <a:extLst>
              <a:ext uri="{FF2B5EF4-FFF2-40B4-BE49-F238E27FC236}">
                <a16:creationId xmlns:a16="http://schemas.microsoft.com/office/drawing/2014/main" id="{14A84346-F05C-61F9-0C52-BB9119609AF9}"/>
              </a:ext>
            </a:extLst>
          </p:cNvPr>
          <p:cNvPicPr>
            <a:picLocks noChangeAspect="1"/>
          </p:cNvPicPr>
          <p:nvPr/>
        </p:nvPicPr>
        <p:blipFill>
          <a:blip r:embed="rId2"/>
          <a:stretch>
            <a:fillRect/>
          </a:stretch>
        </p:blipFill>
        <p:spPr>
          <a:xfrm>
            <a:off x="1861633" y="2107933"/>
            <a:ext cx="8468734" cy="3705726"/>
          </a:xfrm>
          <a:prstGeom prst="rect">
            <a:avLst/>
          </a:prstGeom>
        </p:spPr>
      </p:pic>
      <p:sp>
        <p:nvSpPr>
          <p:cNvPr id="7" name="Rectangle 6">
            <a:extLst>
              <a:ext uri="{FF2B5EF4-FFF2-40B4-BE49-F238E27FC236}">
                <a16:creationId xmlns:a16="http://schemas.microsoft.com/office/drawing/2014/main" id="{EB9AAD81-36C7-4232-3F2D-F6DB8D90FA2C}"/>
              </a:ext>
            </a:extLst>
          </p:cNvPr>
          <p:cNvSpPr/>
          <p:nvPr/>
        </p:nvSpPr>
        <p:spPr>
          <a:xfrm>
            <a:off x="4098448" y="1044341"/>
            <a:ext cx="3995103" cy="453376"/>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rPr>
              <a:t>Conceptual Data Model</a:t>
            </a:r>
          </a:p>
        </p:txBody>
      </p:sp>
    </p:spTree>
    <p:extLst>
      <p:ext uri="{BB962C8B-B14F-4D97-AF65-F5344CB8AC3E}">
        <p14:creationId xmlns:p14="http://schemas.microsoft.com/office/powerpoint/2010/main" val="2066826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1063</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The Final Relations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Gohel, Vatsal Rameshbhai</dc:creator>
  <cp:lastModifiedBy>Gohel, Vatsal Rameshbhai</cp:lastModifiedBy>
  <cp:revision>70</cp:revision>
  <dcterms:created xsi:type="dcterms:W3CDTF">2023-03-15T21:29:03Z</dcterms:created>
  <dcterms:modified xsi:type="dcterms:W3CDTF">2023-03-26T17:58:22Z</dcterms:modified>
</cp:coreProperties>
</file>