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 id="267"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612E2-39C6-4389-039A-C4CBC7C205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0814D50-90A5-34D0-3398-2712542F93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12404A8-A7CA-F782-F626-368E8386DB7A}"/>
              </a:ext>
            </a:extLst>
          </p:cNvPr>
          <p:cNvSpPr>
            <a:spLocks noGrp="1"/>
          </p:cNvSpPr>
          <p:nvPr>
            <p:ph type="dt" sz="half" idx="10"/>
          </p:nvPr>
        </p:nvSpPr>
        <p:spPr/>
        <p:txBody>
          <a:bodyPr/>
          <a:lstStyle/>
          <a:p>
            <a:fld id="{8A8A25A0-DA61-4E26-866B-F8544A707FF2}" type="datetimeFigureOut">
              <a:rPr lang="en-IN" smtClean="0"/>
              <a:t>08-04-2023</a:t>
            </a:fld>
            <a:endParaRPr lang="en-IN"/>
          </a:p>
        </p:txBody>
      </p:sp>
      <p:sp>
        <p:nvSpPr>
          <p:cNvPr id="5" name="Footer Placeholder 4">
            <a:extLst>
              <a:ext uri="{FF2B5EF4-FFF2-40B4-BE49-F238E27FC236}">
                <a16:creationId xmlns:a16="http://schemas.microsoft.com/office/drawing/2014/main" id="{F0CA83E3-798C-5031-4392-95586CB2DC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4F849A-BAA5-5B09-DD7C-71992D27E47D}"/>
              </a:ext>
            </a:extLst>
          </p:cNvPr>
          <p:cNvSpPr>
            <a:spLocks noGrp="1"/>
          </p:cNvSpPr>
          <p:nvPr>
            <p:ph type="sldNum" sz="quarter" idx="12"/>
          </p:nvPr>
        </p:nvSpPr>
        <p:spPr/>
        <p:txBody>
          <a:bodyPr/>
          <a:lstStyle/>
          <a:p>
            <a:fld id="{8B1F58F2-A296-4867-86B3-738CA695470D}" type="slidenum">
              <a:rPr lang="en-IN" smtClean="0"/>
              <a:t>‹#›</a:t>
            </a:fld>
            <a:endParaRPr lang="en-IN"/>
          </a:p>
        </p:txBody>
      </p:sp>
    </p:spTree>
    <p:extLst>
      <p:ext uri="{BB962C8B-B14F-4D97-AF65-F5344CB8AC3E}">
        <p14:creationId xmlns:p14="http://schemas.microsoft.com/office/powerpoint/2010/main" val="2098099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1C84D-54E0-978E-9EB0-E59C4350E18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69E34D6-1B9A-BFF5-89CB-18CADD8D2E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DF901F-43A3-3E3F-E338-C3F5CF2D8D5D}"/>
              </a:ext>
            </a:extLst>
          </p:cNvPr>
          <p:cNvSpPr>
            <a:spLocks noGrp="1"/>
          </p:cNvSpPr>
          <p:nvPr>
            <p:ph type="dt" sz="half" idx="10"/>
          </p:nvPr>
        </p:nvSpPr>
        <p:spPr/>
        <p:txBody>
          <a:bodyPr/>
          <a:lstStyle/>
          <a:p>
            <a:fld id="{8A8A25A0-DA61-4E26-866B-F8544A707FF2}" type="datetimeFigureOut">
              <a:rPr lang="en-IN" smtClean="0"/>
              <a:t>08-04-2023</a:t>
            </a:fld>
            <a:endParaRPr lang="en-IN"/>
          </a:p>
        </p:txBody>
      </p:sp>
      <p:sp>
        <p:nvSpPr>
          <p:cNvPr id="5" name="Footer Placeholder 4">
            <a:extLst>
              <a:ext uri="{FF2B5EF4-FFF2-40B4-BE49-F238E27FC236}">
                <a16:creationId xmlns:a16="http://schemas.microsoft.com/office/drawing/2014/main" id="{D4C699CC-135C-ECFE-C9B7-968664D2B5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D62F13-7998-0974-77CC-4AC79CDFB36D}"/>
              </a:ext>
            </a:extLst>
          </p:cNvPr>
          <p:cNvSpPr>
            <a:spLocks noGrp="1"/>
          </p:cNvSpPr>
          <p:nvPr>
            <p:ph type="sldNum" sz="quarter" idx="12"/>
          </p:nvPr>
        </p:nvSpPr>
        <p:spPr/>
        <p:txBody>
          <a:bodyPr/>
          <a:lstStyle/>
          <a:p>
            <a:fld id="{8B1F58F2-A296-4867-86B3-738CA695470D}" type="slidenum">
              <a:rPr lang="en-IN" smtClean="0"/>
              <a:t>‹#›</a:t>
            </a:fld>
            <a:endParaRPr lang="en-IN"/>
          </a:p>
        </p:txBody>
      </p:sp>
    </p:spTree>
    <p:extLst>
      <p:ext uri="{BB962C8B-B14F-4D97-AF65-F5344CB8AC3E}">
        <p14:creationId xmlns:p14="http://schemas.microsoft.com/office/powerpoint/2010/main" val="2372514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336EA1-24F3-3B0E-C3A0-285F2C8B7B5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B632213-6E40-55AD-4E99-77FB2947BD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675C8D-6C01-9894-62D3-25CD1D239BF0}"/>
              </a:ext>
            </a:extLst>
          </p:cNvPr>
          <p:cNvSpPr>
            <a:spLocks noGrp="1"/>
          </p:cNvSpPr>
          <p:nvPr>
            <p:ph type="dt" sz="half" idx="10"/>
          </p:nvPr>
        </p:nvSpPr>
        <p:spPr/>
        <p:txBody>
          <a:bodyPr/>
          <a:lstStyle/>
          <a:p>
            <a:fld id="{8A8A25A0-DA61-4E26-866B-F8544A707FF2}" type="datetimeFigureOut">
              <a:rPr lang="en-IN" smtClean="0"/>
              <a:t>08-04-2023</a:t>
            </a:fld>
            <a:endParaRPr lang="en-IN"/>
          </a:p>
        </p:txBody>
      </p:sp>
      <p:sp>
        <p:nvSpPr>
          <p:cNvPr id="5" name="Footer Placeholder 4">
            <a:extLst>
              <a:ext uri="{FF2B5EF4-FFF2-40B4-BE49-F238E27FC236}">
                <a16:creationId xmlns:a16="http://schemas.microsoft.com/office/drawing/2014/main" id="{B0BF08DD-BF6D-6F1A-4D07-9543792B1A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371CC1-2004-BE5B-517B-4B41C817246E}"/>
              </a:ext>
            </a:extLst>
          </p:cNvPr>
          <p:cNvSpPr>
            <a:spLocks noGrp="1"/>
          </p:cNvSpPr>
          <p:nvPr>
            <p:ph type="sldNum" sz="quarter" idx="12"/>
          </p:nvPr>
        </p:nvSpPr>
        <p:spPr/>
        <p:txBody>
          <a:bodyPr/>
          <a:lstStyle/>
          <a:p>
            <a:fld id="{8B1F58F2-A296-4867-86B3-738CA695470D}" type="slidenum">
              <a:rPr lang="en-IN" smtClean="0"/>
              <a:t>‹#›</a:t>
            </a:fld>
            <a:endParaRPr lang="en-IN"/>
          </a:p>
        </p:txBody>
      </p:sp>
    </p:spTree>
    <p:extLst>
      <p:ext uri="{BB962C8B-B14F-4D97-AF65-F5344CB8AC3E}">
        <p14:creationId xmlns:p14="http://schemas.microsoft.com/office/powerpoint/2010/main" val="2300073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FAA79-4D52-1174-F159-B0E9797CEEC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16F989B-8BBD-F43B-B832-02936A499B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0F0EDE-D14A-B1D8-35BC-918E041A37C9}"/>
              </a:ext>
            </a:extLst>
          </p:cNvPr>
          <p:cNvSpPr>
            <a:spLocks noGrp="1"/>
          </p:cNvSpPr>
          <p:nvPr>
            <p:ph type="dt" sz="half" idx="10"/>
          </p:nvPr>
        </p:nvSpPr>
        <p:spPr/>
        <p:txBody>
          <a:bodyPr/>
          <a:lstStyle/>
          <a:p>
            <a:fld id="{8A8A25A0-DA61-4E26-866B-F8544A707FF2}" type="datetimeFigureOut">
              <a:rPr lang="en-IN" smtClean="0"/>
              <a:t>08-04-2023</a:t>
            </a:fld>
            <a:endParaRPr lang="en-IN"/>
          </a:p>
        </p:txBody>
      </p:sp>
      <p:sp>
        <p:nvSpPr>
          <p:cNvPr id="5" name="Footer Placeholder 4">
            <a:extLst>
              <a:ext uri="{FF2B5EF4-FFF2-40B4-BE49-F238E27FC236}">
                <a16:creationId xmlns:a16="http://schemas.microsoft.com/office/drawing/2014/main" id="{3A5C6741-E4A5-C5B1-80DE-B778178464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31AF1C-4D49-4FB1-8E2C-412E3DD6B54E}"/>
              </a:ext>
            </a:extLst>
          </p:cNvPr>
          <p:cNvSpPr>
            <a:spLocks noGrp="1"/>
          </p:cNvSpPr>
          <p:nvPr>
            <p:ph type="sldNum" sz="quarter" idx="12"/>
          </p:nvPr>
        </p:nvSpPr>
        <p:spPr/>
        <p:txBody>
          <a:bodyPr/>
          <a:lstStyle/>
          <a:p>
            <a:fld id="{8B1F58F2-A296-4867-86B3-738CA695470D}" type="slidenum">
              <a:rPr lang="en-IN" smtClean="0"/>
              <a:t>‹#›</a:t>
            </a:fld>
            <a:endParaRPr lang="en-IN"/>
          </a:p>
        </p:txBody>
      </p:sp>
    </p:spTree>
    <p:extLst>
      <p:ext uri="{BB962C8B-B14F-4D97-AF65-F5344CB8AC3E}">
        <p14:creationId xmlns:p14="http://schemas.microsoft.com/office/powerpoint/2010/main" val="2223972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EBC79-6F3D-ED5F-ECAA-6B4160B03A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992BF76-B06B-500E-05C2-CF31ADC40B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25EEB2-BB57-50ED-BD6D-A0A36670A1A7}"/>
              </a:ext>
            </a:extLst>
          </p:cNvPr>
          <p:cNvSpPr>
            <a:spLocks noGrp="1"/>
          </p:cNvSpPr>
          <p:nvPr>
            <p:ph type="dt" sz="half" idx="10"/>
          </p:nvPr>
        </p:nvSpPr>
        <p:spPr/>
        <p:txBody>
          <a:bodyPr/>
          <a:lstStyle/>
          <a:p>
            <a:fld id="{8A8A25A0-DA61-4E26-866B-F8544A707FF2}" type="datetimeFigureOut">
              <a:rPr lang="en-IN" smtClean="0"/>
              <a:t>08-04-2023</a:t>
            </a:fld>
            <a:endParaRPr lang="en-IN"/>
          </a:p>
        </p:txBody>
      </p:sp>
      <p:sp>
        <p:nvSpPr>
          <p:cNvPr id="5" name="Footer Placeholder 4">
            <a:extLst>
              <a:ext uri="{FF2B5EF4-FFF2-40B4-BE49-F238E27FC236}">
                <a16:creationId xmlns:a16="http://schemas.microsoft.com/office/drawing/2014/main" id="{3A23B164-B30A-08A5-4FC4-E31833FEB4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A8298C-370E-87E5-A7DE-C6CA8725FEAB}"/>
              </a:ext>
            </a:extLst>
          </p:cNvPr>
          <p:cNvSpPr>
            <a:spLocks noGrp="1"/>
          </p:cNvSpPr>
          <p:nvPr>
            <p:ph type="sldNum" sz="quarter" idx="12"/>
          </p:nvPr>
        </p:nvSpPr>
        <p:spPr/>
        <p:txBody>
          <a:bodyPr/>
          <a:lstStyle/>
          <a:p>
            <a:fld id="{8B1F58F2-A296-4867-86B3-738CA695470D}" type="slidenum">
              <a:rPr lang="en-IN" smtClean="0"/>
              <a:t>‹#›</a:t>
            </a:fld>
            <a:endParaRPr lang="en-IN"/>
          </a:p>
        </p:txBody>
      </p:sp>
    </p:spTree>
    <p:extLst>
      <p:ext uri="{BB962C8B-B14F-4D97-AF65-F5344CB8AC3E}">
        <p14:creationId xmlns:p14="http://schemas.microsoft.com/office/powerpoint/2010/main" val="2689794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8E38B-35FD-4B12-42C1-B5EED635E3F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C19F435-2857-D53F-2549-46CF7F5CEDF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062F031-9499-A5DF-8B93-34DF8D2179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5784F31-369C-3907-3A22-C69A0CB8EF25}"/>
              </a:ext>
            </a:extLst>
          </p:cNvPr>
          <p:cNvSpPr>
            <a:spLocks noGrp="1"/>
          </p:cNvSpPr>
          <p:nvPr>
            <p:ph type="dt" sz="half" idx="10"/>
          </p:nvPr>
        </p:nvSpPr>
        <p:spPr/>
        <p:txBody>
          <a:bodyPr/>
          <a:lstStyle/>
          <a:p>
            <a:fld id="{8A8A25A0-DA61-4E26-866B-F8544A707FF2}" type="datetimeFigureOut">
              <a:rPr lang="en-IN" smtClean="0"/>
              <a:t>08-04-2023</a:t>
            </a:fld>
            <a:endParaRPr lang="en-IN"/>
          </a:p>
        </p:txBody>
      </p:sp>
      <p:sp>
        <p:nvSpPr>
          <p:cNvPr id="6" name="Footer Placeholder 5">
            <a:extLst>
              <a:ext uri="{FF2B5EF4-FFF2-40B4-BE49-F238E27FC236}">
                <a16:creationId xmlns:a16="http://schemas.microsoft.com/office/drawing/2014/main" id="{CE7AF0D8-8DF9-C911-A68E-6706AC38FEA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E51AEAD-6E8F-B46F-803C-53899B1E89C4}"/>
              </a:ext>
            </a:extLst>
          </p:cNvPr>
          <p:cNvSpPr>
            <a:spLocks noGrp="1"/>
          </p:cNvSpPr>
          <p:nvPr>
            <p:ph type="sldNum" sz="quarter" idx="12"/>
          </p:nvPr>
        </p:nvSpPr>
        <p:spPr/>
        <p:txBody>
          <a:bodyPr/>
          <a:lstStyle/>
          <a:p>
            <a:fld id="{8B1F58F2-A296-4867-86B3-738CA695470D}" type="slidenum">
              <a:rPr lang="en-IN" smtClean="0"/>
              <a:t>‹#›</a:t>
            </a:fld>
            <a:endParaRPr lang="en-IN"/>
          </a:p>
        </p:txBody>
      </p:sp>
    </p:spTree>
    <p:extLst>
      <p:ext uri="{BB962C8B-B14F-4D97-AF65-F5344CB8AC3E}">
        <p14:creationId xmlns:p14="http://schemas.microsoft.com/office/powerpoint/2010/main" val="3837886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32AC5-802E-24F9-4B00-DA6D3CBE95B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CC86C1E-32E6-AA3A-E52D-D11A0648B8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93AFF2-C1E5-CF27-16AE-F4183E99E8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566B9EB-74DE-9536-3ED5-502519665C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0F1A3B-0947-62E1-F6B8-188C248CF5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8EDDAFE-7FA4-CC7A-902C-51EDF3B596AA}"/>
              </a:ext>
            </a:extLst>
          </p:cNvPr>
          <p:cNvSpPr>
            <a:spLocks noGrp="1"/>
          </p:cNvSpPr>
          <p:nvPr>
            <p:ph type="dt" sz="half" idx="10"/>
          </p:nvPr>
        </p:nvSpPr>
        <p:spPr/>
        <p:txBody>
          <a:bodyPr/>
          <a:lstStyle/>
          <a:p>
            <a:fld id="{8A8A25A0-DA61-4E26-866B-F8544A707FF2}" type="datetimeFigureOut">
              <a:rPr lang="en-IN" smtClean="0"/>
              <a:t>08-04-2023</a:t>
            </a:fld>
            <a:endParaRPr lang="en-IN"/>
          </a:p>
        </p:txBody>
      </p:sp>
      <p:sp>
        <p:nvSpPr>
          <p:cNvPr id="8" name="Footer Placeholder 7">
            <a:extLst>
              <a:ext uri="{FF2B5EF4-FFF2-40B4-BE49-F238E27FC236}">
                <a16:creationId xmlns:a16="http://schemas.microsoft.com/office/drawing/2014/main" id="{5CEF2770-2340-4FC6-1316-671CB2FD3B0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DFFEEC6-E3E7-6AFE-7AE0-E1E280F98247}"/>
              </a:ext>
            </a:extLst>
          </p:cNvPr>
          <p:cNvSpPr>
            <a:spLocks noGrp="1"/>
          </p:cNvSpPr>
          <p:nvPr>
            <p:ph type="sldNum" sz="quarter" idx="12"/>
          </p:nvPr>
        </p:nvSpPr>
        <p:spPr/>
        <p:txBody>
          <a:bodyPr/>
          <a:lstStyle/>
          <a:p>
            <a:fld id="{8B1F58F2-A296-4867-86B3-738CA695470D}" type="slidenum">
              <a:rPr lang="en-IN" smtClean="0"/>
              <a:t>‹#›</a:t>
            </a:fld>
            <a:endParaRPr lang="en-IN"/>
          </a:p>
        </p:txBody>
      </p:sp>
    </p:spTree>
    <p:extLst>
      <p:ext uri="{BB962C8B-B14F-4D97-AF65-F5344CB8AC3E}">
        <p14:creationId xmlns:p14="http://schemas.microsoft.com/office/powerpoint/2010/main" val="44687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4A301-1354-479A-77BD-E7B07812CB6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3BB2736-6877-EDB0-B0C9-812553BE8B4C}"/>
              </a:ext>
            </a:extLst>
          </p:cNvPr>
          <p:cNvSpPr>
            <a:spLocks noGrp="1"/>
          </p:cNvSpPr>
          <p:nvPr>
            <p:ph type="dt" sz="half" idx="10"/>
          </p:nvPr>
        </p:nvSpPr>
        <p:spPr/>
        <p:txBody>
          <a:bodyPr/>
          <a:lstStyle/>
          <a:p>
            <a:fld id="{8A8A25A0-DA61-4E26-866B-F8544A707FF2}" type="datetimeFigureOut">
              <a:rPr lang="en-IN" smtClean="0"/>
              <a:t>08-04-2023</a:t>
            </a:fld>
            <a:endParaRPr lang="en-IN"/>
          </a:p>
        </p:txBody>
      </p:sp>
      <p:sp>
        <p:nvSpPr>
          <p:cNvPr id="4" name="Footer Placeholder 3">
            <a:extLst>
              <a:ext uri="{FF2B5EF4-FFF2-40B4-BE49-F238E27FC236}">
                <a16:creationId xmlns:a16="http://schemas.microsoft.com/office/drawing/2014/main" id="{2B110757-9962-F02B-8777-A997088475C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4835EC2-CE73-9CAC-644F-A1DF58F2D914}"/>
              </a:ext>
            </a:extLst>
          </p:cNvPr>
          <p:cNvSpPr>
            <a:spLocks noGrp="1"/>
          </p:cNvSpPr>
          <p:nvPr>
            <p:ph type="sldNum" sz="quarter" idx="12"/>
          </p:nvPr>
        </p:nvSpPr>
        <p:spPr/>
        <p:txBody>
          <a:bodyPr/>
          <a:lstStyle/>
          <a:p>
            <a:fld id="{8B1F58F2-A296-4867-86B3-738CA695470D}" type="slidenum">
              <a:rPr lang="en-IN" smtClean="0"/>
              <a:t>‹#›</a:t>
            </a:fld>
            <a:endParaRPr lang="en-IN"/>
          </a:p>
        </p:txBody>
      </p:sp>
    </p:spTree>
    <p:extLst>
      <p:ext uri="{BB962C8B-B14F-4D97-AF65-F5344CB8AC3E}">
        <p14:creationId xmlns:p14="http://schemas.microsoft.com/office/powerpoint/2010/main" val="1653225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CBF9E3-A57C-2443-B5D1-AECC589F369D}"/>
              </a:ext>
            </a:extLst>
          </p:cNvPr>
          <p:cNvSpPr>
            <a:spLocks noGrp="1"/>
          </p:cNvSpPr>
          <p:nvPr>
            <p:ph type="dt" sz="half" idx="10"/>
          </p:nvPr>
        </p:nvSpPr>
        <p:spPr/>
        <p:txBody>
          <a:bodyPr/>
          <a:lstStyle/>
          <a:p>
            <a:fld id="{8A8A25A0-DA61-4E26-866B-F8544A707FF2}" type="datetimeFigureOut">
              <a:rPr lang="en-IN" smtClean="0"/>
              <a:t>08-04-2023</a:t>
            </a:fld>
            <a:endParaRPr lang="en-IN"/>
          </a:p>
        </p:txBody>
      </p:sp>
      <p:sp>
        <p:nvSpPr>
          <p:cNvPr id="3" name="Footer Placeholder 2">
            <a:extLst>
              <a:ext uri="{FF2B5EF4-FFF2-40B4-BE49-F238E27FC236}">
                <a16:creationId xmlns:a16="http://schemas.microsoft.com/office/drawing/2014/main" id="{64F239F6-392F-C6F7-5717-E2C4CC6CD89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036A1B9-E9CD-D602-01FD-97979CB6B858}"/>
              </a:ext>
            </a:extLst>
          </p:cNvPr>
          <p:cNvSpPr>
            <a:spLocks noGrp="1"/>
          </p:cNvSpPr>
          <p:nvPr>
            <p:ph type="sldNum" sz="quarter" idx="12"/>
          </p:nvPr>
        </p:nvSpPr>
        <p:spPr/>
        <p:txBody>
          <a:bodyPr/>
          <a:lstStyle/>
          <a:p>
            <a:fld id="{8B1F58F2-A296-4867-86B3-738CA695470D}" type="slidenum">
              <a:rPr lang="en-IN" smtClean="0"/>
              <a:t>‹#›</a:t>
            </a:fld>
            <a:endParaRPr lang="en-IN"/>
          </a:p>
        </p:txBody>
      </p:sp>
    </p:spTree>
    <p:extLst>
      <p:ext uri="{BB962C8B-B14F-4D97-AF65-F5344CB8AC3E}">
        <p14:creationId xmlns:p14="http://schemas.microsoft.com/office/powerpoint/2010/main" val="2821228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15D62-2CA0-C41E-A398-EF27D5DF90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E9AD96C-D227-36A1-9116-FE1E1A4243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D6A1CF1-A4BD-7FCE-E0EA-CA9BAAB744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238BC-F154-4FAA-07FF-ABC89A6F3132}"/>
              </a:ext>
            </a:extLst>
          </p:cNvPr>
          <p:cNvSpPr>
            <a:spLocks noGrp="1"/>
          </p:cNvSpPr>
          <p:nvPr>
            <p:ph type="dt" sz="half" idx="10"/>
          </p:nvPr>
        </p:nvSpPr>
        <p:spPr/>
        <p:txBody>
          <a:bodyPr/>
          <a:lstStyle/>
          <a:p>
            <a:fld id="{8A8A25A0-DA61-4E26-866B-F8544A707FF2}" type="datetimeFigureOut">
              <a:rPr lang="en-IN" smtClean="0"/>
              <a:t>08-04-2023</a:t>
            </a:fld>
            <a:endParaRPr lang="en-IN"/>
          </a:p>
        </p:txBody>
      </p:sp>
      <p:sp>
        <p:nvSpPr>
          <p:cNvPr id="6" name="Footer Placeholder 5">
            <a:extLst>
              <a:ext uri="{FF2B5EF4-FFF2-40B4-BE49-F238E27FC236}">
                <a16:creationId xmlns:a16="http://schemas.microsoft.com/office/drawing/2014/main" id="{6BF8FEED-99D1-F3E3-FD73-C94A5F816D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D7B814-2D48-1CC2-1157-FAB7D1A8DCC3}"/>
              </a:ext>
            </a:extLst>
          </p:cNvPr>
          <p:cNvSpPr>
            <a:spLocks noGrp="1"/>
          </p:cNvSpPr>
          <p:nvPr>
            <p:ph type="sldNum" sz="quarter" idx="12"/>
          </p:nvPr>
        </p:nvSpPr>
        <p:spPr/>
        <p:txBody>
          <a:bodyPr/>
          <a:lstStyle/>
          <a:p>
            <a:fld id="{8B1F58F2-A296-4867-86B3-738CA695470D}" type="slidenum">
              <a:rPr lang="en-IN" smtClean="0"/>
              <a:t>‹#›</a:t>
            </a:fld>
            <a:endParaRPr lang="en-IN"/>
          </a:p>
        </p:txBody>
      </p:sp>
    </p:spTree>
    <p:extLst>
      <p:ext uri="{BB962C8B-B14F-4D97-AF65-F5344CB8AC3E}">
        <p14:creationId xmlns:p14="http://schemas.microsoft.com/office/powerpoint/2010/main" val="3253444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396C2-F242-8F7E-52E8-110DB7FE89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08B271E-BC48-951E-29FA-C07B490C4A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C9147C3-806C-2964-1A98-68610B97A9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478E9C-6606-5CB7-B2DA-C2DDD7A198A4}"/>
              </a:ext>
            </a:extLst>
          </p:cNvPr>
          <p:cNvSpPr>
            <a:spLocks noGrp="1"/>
          </p:cNvSpPr>
          <p:nvPr>
            <p:ph type="dt" sz="half" idx="10"/>
          </p:nvPr>
        </p:nvSpPr>
        <p:spPr/>
        <p:txBody>
          <a:bodyPr/>
          <a:lstStyle/>
          <a:p>
            <a:fld id="{8A8A25A0-DA61-4E26-866B-F8544A707FF2}" type="datetimeFigureOut">
              <a:rPr lang="en-IN" smtClean="0"/>
              <a:t>08-04-2023</a:t>
            </a:fld>
            <a:endParaRPr lang="en-IN"/>
          </a:p>
        </p:txBody>
      </p:sp>
      <p:sp>
        <p:nvSpPr>
          <p:cNvPr id="6" name="Footer Placeholder 5">
            <a:extLst>
              <a:ext uri="{FF2B5EF4-FFF2-40B4-BE49-F238E27FC236}">
                <a16:creationId xmlns:a16="http://schemas.microsoft.com/office/drawing/2014/main" id="{F4253FD5-6EA9-C64B-9CCF-0E2598222EB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55EF235-454D-4DF6-EB2F-967C63E586B7}"/>
              </a:ext>
            </a:extLst>
          </p:cNvPr>
          <p:cNvSpPr>
            <a:spLocks noGrp="1"/>
          </p:cNvSpPr>
          <p:nvPr>
            <p:ph type="sldNum" sz="quarter" idx="12"/>
          </p:nvPr>
        </p:nvSpPr>
        <p:spPr/>
        <p:txBody>
          <a:bodyPr/>
          <a:lstStyle/>
          <a:p>
            <a:fld id="{8B1F58F2-A296-4867-86B3-738CA695470D}" type="slidenum">
              <a:rPr lang="en-IN" smtClean="0"/>
              <a:t>‹#›</a:t>
            </a:fld>
            <a:endParaRPr lang="en-IN"/>
          </a:p>
        </p:txBody>
      </p:sp>
    </p:spTree>
    <p:extLst>
      <p:ext uri="{BB962C8B-B14F-4D97-AF65-F5344CB8AC3E}">
        <p14:creationId xmlns:p14="http://schemas.microsoft.com/office/powerpoint/2010/main" val="2931627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D12768-39D5-83FF-1B85-0E89122BFA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A46212C-24D0-C2F8-9977-3CCDF0E623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96A55C-22D9-E4F3-8AE0-A4AABE3DCF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8A25A0-DA61-4E26-866B-F8544A707FF2}" type="datetimeFigureOut">
              <a:rPr lang="en-IN" smtClean="0"/>
              <a:t>08-04-2023</a:t>
            </a:fld>
            <a:endParaRPr lang="en-IN"/>
          </a:p>
        </p:txBody>
      </p:sp>
      <p:sp>
        <p:nvSpPr>
          <p:cNvPr id="5" name="Footer Placeholder 4">
            <a:extLst>
              <a:ext uri="{FF2B5EF4-FFF2-40B4-BE49-F238E27FC236}">
                <a16:creationId xmlns:a16="http://schemas.microsoft.com/office/drawing/2014/main" id="{92806DBD-40A2-C2F6-26B8-1B1BA3E608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8ACBDFE-EAB0-BB9C-660E-3BD5A3E776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1F58F2-A296-4867-86B3-738CA695470D}" type="slidenum">
              <a:rPr lang="en-IN" smtClean="0"/>
              <a:t>‹#›</a:t>
            </a:fld>
            <a:endParaRPr lang="en-IN"/>
          </a:p>
        </p:txBody>
      </p:sp>
    </p:spTree>
    <p:extLst>
      <p:ext uri="{BB962C8B-B14F-4D97-AF65-F5344CB8AC3E}">
        <p14:creationId xmlns:p14="http://schemas.microsoft.com/office/powerpoint/2010/main" val="39904731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A4630C9-4A4B-E08A-E90B-DEF360921B77}"/>
              </a:ext>
            </a:extLst>
          </p:cNvPr>
          <p:cNvSpPr/>
          <p:nvPr/>
        </p:nvSpPr>
        <p:spPr>
          <a:xfrm>
            <a:off x="3249955" y="197318"/>
            <a:ext cx="5742431" cy="587141"/>
          </a:xfrm>
          <a:prstGeom prst="rect">
            <a:avLst/>
          </a:prstGeom>
          <a:solidFill>
            <a:schemeClr val="accent4">
              <a:lumMod val="60000"/>
              <a:lumOff val="40000"/>
            </a:schemeClr>
          </a:solidFill>
          <a:ln>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rgbClr val="C00000"/>
                </a:solidFill>
              </a:rPr>
              <a:t>Phase - 2</a:t>
            </a:r>
          </a:p>
        </p:txBody>
      </p:sp>
      <p:sp>
        <p:nvSpPr>
          <p:cNvPr id="5" name="Rectangle 4">
            <a:extLst>
              <a:ext uri="{FF2B5EF4-FFF2-40B4-BE49-F238E27FC236}">
                <a16:creationId xmlns:a16="http://schemas.microsoft.com/office/drawing/2014/main" id="{77E51B31-5F6A-A866-E525-37B3DB1512FC}"/>
              </a:ext>
            </a:extLst>
          </p:cNvPr>
          <p:cNvSpPr/>
          <p:nvPr/>
        </p:nvSpPr>
        <p:spPr>
          <a:xfrm>
            <a:off x="567394" y="1107942"/>
            <a:ext cx="11107554" cy="5552740"/>
          </a:xfrm>
          <a:prstGeom prst="rect">
            <a:avLst/>
          </a:prstGeom>
          <a:solidFill>
            <a:schemeClr val="accent4">
              <a:lumMod val="60000"/>
              <a:lumOff val="40000"/>
            </a:schemeClr>
          </a:solidFill>
          <a:ln>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800100" lvl="1" indent="-342900">
              <a:buFont typeface="Wingdings" panose="05000000000000000000" pitchFamily="2" charset="2"/>
              <a:buChar char="Ø"/>
            </a:pPr>
            <a:endParaRPr lang="en-US" sz="2000" b="1" dirty="0">
              <a:solidFill>
                <a:srgbClr val="C00000"/>
              </a:solidFill>
            </a:endParaRPr>
          </a:p>
          <a:p>
            <a:pPr lvl="1"/>
            <a:r>
              <a:rPr lang="en-US" sz="2000" b="1" u="sng" dirty="0">
                <a:solidFill>
                  <a:srgbClr val="C00000"/>
                </a:solidFill>
              </a:rPr>
              <a:t>Phase 2. Option 1. ELT</a:t>
            </a:r>
          </a:p>
          <a:p>
            <a:pPr marL="800100" lvl="1" indent="-342900">
              <a:buFont typeface="Wingdings" panose="05000000000000000000" pitchFamily="2" charset="2"/>
              <a:buChar char="Ø"/>
            </a:pPr>
            <a:r>
              <a:rPr lang="en-US" sz="2000" b="1" dirty="0">
                <a:solidFill>
                  <a:srgbClr val="C00000"/>
                </a:solidFill>
              </a:rPr>
              <a:t>Create empty staging table that matches the structure of the source dataset (deliverable 2.1.1)</a:t>
            </a:r>
          </a:p>
          <a:p>
            <a:pPr marL="800100" lvl="1" indent="-342900">
              <a:buFont typeface="Wingdings" panose="05000000000000000000" pitchFamily="2" charset="2"/>
              <a:buChar char="Ø"/>
            </a:pPr>
            <a:r>
              <a:rPr lang="en-US" sz="2000" b="1" dirty="0">
                <a:solidFill>
                  <a:srgbClr val="C00000"/>
                </a:solidFill>
              </a:rPr>
              <a:t>Use Tableau Prep to (deliverable 2.1.2)</a:t>
            </a:r>
          </a:p>
          <a:p>
            <a:pPr marL="1257300" lvl="2" indent="-342900">
              <a:buFont typeface="Arial" panose="020B0604020202020204" pitchFamily="34" charset="0"/>
              <a:buChar char="•"/>
            </a:pPr>
            <a:r>
              <a:rPr lang="en-US" b="1" dirty="0">
                <a:solidFill>
                  <a:srgbClr val="C00000"/>
                </a:solidFill>
              </a:rPr>
              <a:t>Rename at least one column</a:t>
            </a:r>
          </a:p>
          <a:p>
            <a:pPr marL="1257300" lvl="2" indent="-342900">
              <a:buFont typeface="Arial" panose="020B0604020202020204" pitchFamily="34" charset="0"/>
              <a:buChar char="•"/>
            </a:pPr>
            <a:r>
              <a:rPr lang="en-US" b="1" dirty="0">
                <a:solidFill>
                  <a:srgbClr val="C00000"/>
                </a:solidFill>
              </a:rPr>
              <a:t>Show examples of data cleanup</a:t>
            </a:r>
          </a:p>
          <a:p>
            <a:pPr marL="1257300" lvl="2" indent="-342900">
              <a:buFont typeface="Arial" panose="020B0604020202020204" pitchFamily="34" charset="0"/>
              <a:buChar char="•"/>
            </a:pPr>
            <a:r>
              <a:rPr lang="en-US" b="1" dirty="0">
                <a:solidFill>
                  <a:srgbClr val="C00000"/>
                </a:solidFill>
              </a:rPr>
              <a:t>Show example of filtering some data</a:t>
            </a:r>
          </a:p>
          <a:p>
            <a:pPr marL="1257300" lvl="2" indent="-342900">
              <a:buFont typeface="Arial" panose="020B0604020202020204" pitchFamily="34" charset="0"/>
              <a:buChar char="•"/>
            </a:pPr>
            <a:r>
              <a:rPr lang="en-US" b="1" dirty="0">
                <a:solidFill>
                  <a:srgbClr val="C00000"/>
                </a:solidFill>
              </a:rPr>
              <a:t>Show example of creating calculated fields</a:t>
            </a:r>
          </a:p>
          <a:p>
            <a:pPr marL="1257300" lvl="2" indent="-342900">
              <a:buFont typeface="Arial" panose="020B0604020202020204" pitchFamily="34" charset="0"/>
              <a:buChar char="•"/>
            </a:pPr>
            <a:r>
              <a:rPr lang="en-US" b="1" dirty="0">
                <a:solidFill>
                  <a:srgbClr val="C00000"/>
                </a:solidFill>
              </a:rPr>
              <a:t>Load the data to the staging tables in the database</a:t>
            </a:r>
          </a:p>
          <a:p>
            <a:pPr marL="1257300" lvl="2" indent="-342900">
              <a:buFont typeface="Arial" panose="020B0604020202020204" pitchFamily="34" charset="0"/>
              <a:buChar char="•"/>
            </a:pPr>
            <a:r>
              <a:rPr lang="en-US" b="1" dirty="0">
                <a:solidFill>
                  <a:srgbClr val="C00000"/>
                </a:solidFill>
              </a:rPr>
              <a:t>Create SQL Insert statements to load data from staging tables to the normalized tables (deliverable 2.1.3)</a:t>
            </a:r>
          </a:p>
          <a:p>
            <a:pPr lvl="1"/>
            <a:r>
              <a:rPr lang="en-US" sz="2000" b="1" u="sng" dirty="0">
                <a:solidFill>
                  <a:srgbClr val="C00000"/>
                </a:solidFill>
              </a:rPr>
              <a:t>Phase 2. Option 2. ETL</a:t>
            </a:r>
          </a:p>
          <a:p>
            <a:pPr marL="1257300" lvl="2" indent="-342900">
              <a:buFont typeface="Arial" panose="020B0604020202020204" pitchFamily="34" charset="0"/>
              <a:buChar char="•"/>
            </a:pPr>
            <a:r>
              <a:rPr lang="en-US" b="1" dirty="0">
                <a:solidFill>
                  <a:srgbClr val="C00000"/>
                </a:solidFill>
              </a:rPr>
              <a:t>Use Tableau Prep to (deliverable 2.2.1) </a:t>
            </a:r>
          </a:p>
          <a:p>
            <a:pPr marL="1257300" lvl="2" indent="-342900">
              <a:buFont typeface="Arial" panose="020B0604020202020204" pitchFamily="34" charset="0"/>
              <a:buChar char="•"/>
            </a:pPr>
            <a:r>
              <a:rPr lang="en-US" b="1" dirty="0">
                <a:solidFill>
                  <a:srgbClr val="C00000"/>
                </a:solidFill>
              </a:rPr>
              <a:t>Rename at least one column</a:t>
            </a:r>
          </a:p>
          <a:p>
            <a:pPr marL="1257300" lvl="2" indent="-342900">
              <a:buFont typeface="Arial" panose="020B0604020202020204" pitchFamily="34" charset="0"/>
              <a:buChar char="•"/>
            </a:pPr>
            <a:r>
              <a:rPr lang="en-US" b="1" dirty="0">
                <a:solidFill>
                  <a:srgbClr val="C00000"/>
                </a:solidFill>
              </a:rPr>
              <a:t>Show examples of data cleanup</a:t>
            </a:r>
          </a:p>
          <a:p>
            <a:pPr marL="1257300" lvl="2" indent="-342900">
              <a:buFont typeface="Arial" panose="020B0604020202020204" pitchFamily="34" charset="0"/>
              <a:buChar char="•"/>
            </a:pPr>
            <a:r>
              <a:rPr lang="en-US" b="1" dirty="0">
                <a:solidFill>
                  <a:srgbClr val="C00000"/>
                </a:solidFill>
              </a:rPr>
              <a:t>Show example of filtering some data</a:t>
            </a:r>
          </a:p>
          <a:p>
            <a:pPr marL="1257300" lvl="2" indent="-342900">
              <a:buFont typeface="Arial" panose="020B0604020202020204" pitchFamily="34" charset="0"/>
              <a:buChar char="•"/>
            </a:pPr>
            <a:r>
              <a:rPr lang="en-US" b="1" dirty="0">
                <a:solidFill>
                  <a:srgbClr val="C00000"/>
                </a:solidFill>
              </a:rPr>
              <a:t>Show example of creating calculated fields</a:t>
            </a:r>
          </a:p>
          <a:p>
            <a:pPr marL="1257300" lvl="2" indent="-342900">
              <a:buFont typeface="Arial" panose="020B0604020202020204" pitchFamily="34" charset="0"/>
              <a:buChar char="•"/>
            </a:pPr>
            <a:r>
              <a:rPr lang="en-US" b="1" dirty="0">
                <a:solidFill>
                  <a:srgbClr val="C00000"/>
                </a:solidFill>
              </a:rPr>
              <a:t>Load the data to the staging tables into normalized tables directly</a:t>
            </a:r>
          </a:p>
        </p:txBody>
      </p:sp>
    </p:spTree>
    <p:extLst>
      <p:ext uri="{BB962C8B-B14F-4D97-AF65-F5344CB8AC3E}">
        <p14:creationId xmlns:p14="http://schemas.microsoft.com/office/powerpoint/2010/main" val="2965257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77DBDE4-EF83-AE43-DA44-27CFDA5C97E1}"/>
              </a:ext>
            </a:extLst>
          </p:cNvPr>
          <p:cNvSpPr/>
          <p:nvPr/>
        </p:nvSpPr>
        <p:spPr>
          <a:xfrm>
            <a:off x="3249955" y="175546"/>
            <a:ext cx="5742431" cy="587141"/>
          </a:xfrm>
          <a:prstGeom prst="rect">
            <a:avLst/>
          </a:prstGeom>
          <a:solidFill>
            <a:schemeClr val="accent4">
              <a:lumMod val="60000"/>
              <a:lumOff val="40000"/>
            </a:schemeClr>
          </a:solidFill>
          <a:ln>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rgbClr val="C00000"/>
                </a:solidFill>
              </a:rPr>
              <a:t>Phase - 2 (</a:t>
            </a:r>
            <a:r>
              <a:rPr lang="en-US" sz="3200" b="1" dirty="0">
                <a:solidFill>
                  <a:srgbClr val="C00000"/>
                </a:solidFill>
              </a:rPr>
              <a:t>Option 2. ETL)</a:t>
            </a:r>
            <a:endParaRPr lang="en-IN" sz="3200" b="1" dirty="0">
              <a:solidFill>
                <a:srgbClr val="C00000"/>
              </a:solidFill>
            </a:endParaRPr>
          </a:p>
        </p:txBody>
      </p:sp>
      <p:sp>
        <p:nvSpPr>
          <p:cNvPr id="3" name="Rectangle 2">
            <a:extLst>
              <a:ext uri="{FF2B5EF4-FFF2-40B4-BE49-F238E27FC236}">
                <a16:creationId xmlns:a16="http://schemas.microsoft.com/office/drawing/2014/main" id="{0E8DA2BF-FA19-A236-479F-EE725BB20BC1}"/>
              </a:ext>
            </a:extLst>
          </p:cNvPr>
          <p:cNvSpPr/>
          <p:nvPr/>
        </p:nvSpPr>
        <p:spPr>
          <a:xfrm>
            <a:off x="542222" y="1107942"/>
            <a:ext cx="11107554" cy="5552740"/>
          </a:xfrm>
          <a:prstGeom prst="rect">
            <a:avLst/>
          </a:prstGeom>
          <a:solidFill>
            <a:schemeClr val="accent4">
              <a:lumMod val="60000"/>
              <a:lumOff val="40000"/>
            </a:schemeClr>
          </a:solidFill>
          <a:ln>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257300" lvl="2" indent="-342900">
              <a:buFont typeface="Arial" panose="020B0604020202020204" pitchFamily="34" charset="0"/>
              <a:buChar char="•"/>
            </a:pPr>
            <a:endParaRPr lang="en-US" sz="2000" b="1" dirty="0">
              <a:solidFill>
                <a:srgbClr val="C00000"/>
              </a:solidFill>
            </a:endParaRPr>
          </a:p>
          <a:p>
            <a:pPr marL="876300" lvl="2" indent="-342900">
              <a:buFont typeface="Wingdings" panose="05000000000000000000" pitchFamily="2" charset="2"/>
              <a:buChar char="Ø"/>
            </a:pPr>
            <a:r>
              <a:rPr lang="en-US" sz="2000" b="1" dirty="0">
                <a:solidFill>
                  <a:srgbClr val="C00000"/>
                </a:solidFill>
              </a:rPr>
              <a:t>These contains some following changes such as:</a:t>
            </a:r>
          </a:p>
          <a:p>
            <a:pPr marL="876300" lvl="2" indent="-342900">
              <a:buFont typeface="Wingdings" panose="05000000000000000000" pitchFamily="2" charset="2"/>
              <a:buChar char="Ø"/>
            </a:pPr>
            <a:endParaRPr lang="en-US" sz="2000" b="1" dirty="0">
              <a:solidFill>
                <a:srgbClr val="C00000"/>
              </a:solidFill>
            </a:endParaRPr>
          </a:p>
          <a:p>
            <a:pPr marL="1333500" lvl="3" indent="-342900">
              <a:buFont typeface="Arial" panose="020B0604020202020204" pitchFamily="34" charset="0"/>
              <a:buChar char="•"/>
            </a:pPr>
            <a:r>
              <a:rPr lang="en-US" sz="2000" b="1" dirty="0">
                <a:solidFill>
                  <a:srgbClr val="C00000"/>
                </a:solidFill>
              </a:rPr>
              <a:t>“</a:t>
            </a:r>
            <a:r>
              <a:rPr lang="en-US" sz="2000" b="1" dirty="0" err="1">
                <a:solidFill>
                  <a:srgbClr val="C00000"/>
                </a:solidFill>
              </a:rPr>
              <a:t>Streak_Achievement</a:t>
            </a:r>
            <a:r>
              <a:rPr lang="en-US" sz="2000" b="1" dirty="0">
                <a:solidFill>
                  <a:srgbClr val="C00000"/>
                </a:solidFill>
              </a:rPr>
              <a:t>” table’s column “MOTS” was renamed to “Man of the Series” &amp; “Series Win” to “Series Victory”</a:t>
            </a:r>
          </a:p>
          <a:p>
            <a:pPr marL="1333500" lvl="3" indent="-342900">
              <a:buFont typeface="Arial" panose="020B0604020202020204" pitchFamily="34" charset="0"/>
              <a:buChar char="•"/>
            </a:pPr>
            <a:r>
              <a:rPr lang="en-US" sz="2000" b="1" dirty="0">
                <a:solidFill>
                  <a:srgbClr val="C00000"/>
                </a:solidFill>
              </a:rPr>
              <a:t>“</a:t>
            </a:r>
            <a:r>
              <a:rPr lang="en-US" sz="2000" b="1" dirty="0" err="1">
                <a:solidFill>
                  <a:srgbClr val="C00000"/>
                </a:solidFill>
              </a:rPr>
              <a:t>Innings_Records</a:t>
            </a:r>
            <a:r>
              <a:rPr lang="en-US" sz="2000" b="1" dirty="0">
                <a:solidFill>
                  <a:srgbClr val="C00000"/>
                </a:solidFill>
              </a:rPr>
              <a:t>” table’s column “Team Total” was split into two columns named “Runs per innings” &amp; “Wickets Fallen”</a:t>
            </a:r>
          </a:p>
          <a:p>
            <a:pPr marL="1333500" lvl="3" indent="-342900">
              <a:buFont typeface="Arial" panose="020B0604020202020204" pitchFamily="34" charset="0"/>
              <a:buChar char="•"/>
            </a:pPr>
            <a:r>
              <a:rPr lang="en-US" sz="2000" b="1" dirty="0">
                <a:solidFill>
                  <a:srgbClr val="C00000"/>
                </a:solidFill>
              </a:rPr>
              <a:t>“</a:t>
            </a:r>
            <a:r>
              <a:rPr lang="en-US" sz="2000" b="1" dirty="0" err="1">
                <a:solidFill>
                  <a:srgbClr val="C00000"/>
                </a:solidFill>
              </a:rPr>
              <a:t>Match_Narration</a:t>
            </a:r>
            <a:r>
              <a:rPr lang="en-US" sz="2000" b="1" dirty="0">
                <a:solidFill>
                  <a:srgbClr val="C00000"/>
                </a:solidFill>
              </a:rPr>
              <a:t>” table’s column “MOTM” was renamed to “Man of the Match” &amp; “Win Margin” column values were changed using calculated field and the column was renamed as “Win Margin descriptive”</a:t>
            </a:r>
          </a:p>
          <a:p>
            <a:pPr marL="990600" lvl="3"/>
            <a:endParaRPr lang="en-US" sz="2000" b="1" dirty="0">
              <a:solidFill>
                <a:srgbClr val="C00000"/>
              </a:solidFill>
            </a:endParaRPr>
          </a:p>
          <a:p>
            <a:pPr marL="533400" lvl="3"/>
            <a:r>
              <a:rPr lang="en-US" sz="2000" b="1" dirty="0">
                <a:solidFill>
                  <a:srgbClr val="C00000"/>
                </a:solidFill>
              </a:rPr>
              <a:t>At last, we merge all our normalized tables using </a:t>
            </a:r>
            <a:r>
              <a:rPr lang="en-US" sz="2000" b="1" dirty="0">
                <a:solidFill>
                  <a:schemeClr val="accent1"/>
                </a:solidFill>
              </a:rPr>
              <a:t>Join Query</a:t>
            </a:r>
            <a:r>
              <a:rPr lang="en-US" sz="2000" b="1" dirty="0">
                <a:solidFill>
                  <a:srgbClr val="C00000"/>
                </a:solidFill>
              </a:rPr>
              <a:t> as one table and match our data with our original dataset. The SQL query file “</a:t>
            </a:r>
            <a:r>
              <a:rPr lang="en-US" sz="2000" b="1" dirty="0">
                <a:solidFill>
                  <a:schemeClr val="accent1"/>
                </a:solidFill>
              </a:rPr>
              <a:t>Merged </a:t>
            </a:r>
            <a:r>
              <a:rPr lang="en-US" sz="2000" b="1" dirty="0" err="1">
                <a:solidFill>
                  <a:schemeClr val="accent1"/>
                </a:solidFill>
              </a:rPr>
              <a:t>DataSet</a:t>
            </a:r>
            <a:r>
              <a:rPr lang="en-US" sz="2000" b="1" dirty="0">
                <a:solidFill>
                  <a:schemeClr val="accent1"/>
                </a:solidFill>
              </a:rPr>
              <a:t> from Normalized Table</a:t>
            </a:r>
            <a:r>
              <a:rPr lang="en-US" sz="2000" b="1" dirty="0">
                <a:solidFill>
                  <a:srgbClr val="C00000"/>
                </a:solidFill>
              </a:rPr>
              <a:t>” is added in the submission file</a:t>
            </a:r>
          </a:p>
          <a:p>
            <a:pPr marL="533400" lvl="2"/>
            <a:endParaRPr lang="en-US" sz="2000" b="1" dirty="0">
              <a:solidFill>
                <a:srgbClr val="C00000"/>
              </a:solidFill>
            </a:endParaRPr>
          </a:p>
        </p:txBody>
      </p:sp>
    </p:spTree>
    <p:extLst>
      <p:ext uri="{BB962C8B-B14F-4D97-AF65-F5344CB8AC3E}">
        <p14:creationId xmlns:p14="http://schemas.microsoft.com/office/powerpoint/2010/main" val="1850082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587D03F-19E1-6816-2A04-BF4E9930B0F6}"/>
              </a:ext>
            </a:extLst>
          </p:cNvPr>
          <p:cNvSpPr/>
          <p:nvPr/>
        </p:nvSpPr>
        <p:spPr>
          <a:xfrm>
            <a:off x="3249955" y="175546"/>
            <a:ext cx="5742431" cy="587141"/>
          </a:xfrm>
          <a:prstGeom prst="rect">
            <a:avLst/>
          </a:prstGeom>
          <a:solidFill>
            <a:schemeClr val="accent4">
              <a:lumMod val="60000"/>
              <a:lumOff val="40000"/>
            </a:schemeClr>
          </a:solidFill>
          <a:ln>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rgbClr val="C00000"/>
                </a:solidFill>
              </a:rPr>
              <a:t>Phase - 2 (</a:t>
            </a:r>
            <a:r>
              <a:rPr lang="en-US" sz="3200" b="1" dirty="0">
                <a:solidFill>
                  <a:srgbClr val="C00000"/>
                </a:solidFill>
              </a:rPr>
              <a:t>Option 2. ETL)</a:t>
            </a:r>
            <a:endParaRPr lang="en-IN" sz="3200" b="1" dirty="0">
              <a:solidFill>
                <a:srgbClr val="C00000"/>
              </a:solidFill>
            </a:endParaRPr>
          </a:p>
        </p:txBody>
      </p:sp>
      <p:sp>
        <p:nvSpPr>
          <p:cNvPr id="4" name="Rectangle 3">
            <a:extLst>
              <a:ext uri="{FF2B5EF4-FFF2-40B4-BE49-F238E27FC236}">
                <a16:creationId xmlns:a16="http://schemas.microsoft.com/office/drawing/2014/main" id="{4F17278F-E7BF-CB6B-2A58-E458C59A1D18}"/>
              </a:ext>
            </a:extLst>
          </p:cNvPr>
          <p:cNvSpPr/>
          <p:nvPr/>
        </p:nvSpPr>
        <p:spPr>
          <a:xfrm>
            <a:off x="567394" y="1107942"/>
            <a:ext cx="11107554" cy="5552740"/>
          </a:xfrm>
          <a:prstGeom prst="rect">
            <a:avLst/>
          </a:prstGeom>
          <a:solidFill>
            <a:schemeClr val="accent4">
              <a:lumMod val="60000"/>
              <a:lumOff val="40000"/>
            </a:schemeClr>
          </a:solidFill>
          <a:ln>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800100" lvl="1" indent="-342900">
              <a:buFont typeface="Wingdings" panose="05000000000000000000" pitchFamily="2" charset="2"/>
              <a:buChar char="Ø"/>
            </a:pPr>
            <a:endParaRPr lang="en-US" sz="2000" b="1" dirty="0">
              <a:solidFill>
                <a:srgbClr val="C00000"/>
              </a:solidFill>
            </a:endParaRPr>
          </a:p>
          <a:p>
            <a:pPr lvl="1"/>
            <a:r>
              <a:rPr lang="en-US" sz="2000" b="1" dirty="0">
                <a:solidFill>
                  <a:srgbClr val="C00000"/>
                </a:solidFill>
              </a:rPr>
              <a:t>In Phase 2 we learned about ETL and ELT, which are two different approaches</a:t>
            </a:r>
          </a:p>
          <a:p>
            <a:pPr marL="800100" lvl="1" indent="-342900">
              <a:buFont typeface="Wingdings" panose="05000000000000000000" pitchFamily="2" charset="2"/>
              <a:buChar char="Ø"/>
            </a:pPr>
            <a:endParaRPr lang="en-US" sz="2000" b="1" dirty="0">
              <a:solidFill>
                <a:srgbClr val="C00000"/>
              </a:solidFill>
            </a:endParaRPr>
          </a:p>
          <a:p>
            <a:pPr marL="800100" lvl="1" indent="-342900" algn="just">
              <a:buFont typeface="Wingdings" panose="05000000000000000000" pitchFamily="2" charset="2"/>
              <a:buChar char="Ø"/>
            </a:pPr>
            <a:r>
              <a:rPr lang="en-US" sz="2000" b="1" dirty="0">
                <a:solidFill>
                  <a:srgbClr val="C00000"/>
                </a:solidFill>
              </a:rPr>
              <a:t>Phase 2, Option 1 involves performing ELT (Extract, Load, Transform) tasks using Tableau Prep and SQL as tools. The aim of this task is to prepare the data for further analysis and reporting. In ELT, Data is extracted from a variety of sources and loaded into a target system during the ELT process. When the data has been put into the target system, it is changed using tools like SQL or data modelling tools. When the target system has the processing power to handle massive amounts of data and the transformation logic is relatively straightforward, ELT is frequently utilized</a:t>
            </a:r>
          </a:p>
          <a:p>
            <a:pPr marL="800100" lvl="1" indent="-342900" algn="just">
              <a:buFont typeface="Wingdings" panose="05000000000000000000" pitchFamily="2" charset="2"/>
              <a:buChar char="Ø"/>
            </a:pPr>
            <a:r>
              <a:rPr lang="en-US" sz="2000" b="1" dirty="0">
                <a:solidFill>
                  <a:srgbClr val="C00000"/>
                </a:solidFill>
              </a:rPr>
              <a:t>Phase 2, Option 2 involves performing ETL (Extract, Transform, Load) tasks using Tableau Prep as a tool. The aim of this task is to prepare the data for further analysis and reporting. In ETL, Data is taken from several sources, transformed to adhere to a certain data model or schema, and then put into a data warehouse or other destination system during the ETL process. Data from several sources is cleaned, mapped, and combined during the transformation stage so that it can be combined into a single, coherent perspective. When dealing with enormous amounts of data that need to be processed extensively before being placed into a data warehouse, ETL is frequently utilized</a:t>
            </a:r>
          </a:p>
        </p:txBody>
      </p:sp>
    </p:spTree>
    <p:extLst>
      <p:ext uri="{BB962C8B-B14F-4D97-AF65-F5344CB8AC3E}">
        <p14:creationId xmlns:p14="http://schemas.microsoft.com/office/powerpoint/2010/main" val="1297304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C85F57A-DC4F-AD75-D1CE-A6E0A10F1DF3}"/>
              </a:ext>
            </a:extLst>
          </p:cNvPr>
          <p:cNvSpPr/>
          <p:nvPr/>
        </p:nvSpPr>
        <p:spPr>
          <a:xfrm>
            <a:off x="567394" y="1107942"/>
            <a:ext cx="11107554" cy="5552740"/>
          </a:xfrm>
          <a:prstGeom prst="rect">
            <a:avLst/>
          </a:prstGeom>
          <a:solidFill>
            <a:schemeClr val="accent4">
              <a:lumMod val="60000"/>
              <a:lumOff val="40000"/>
            </a:schemeClr>
          </a:solidFill>
          <a:ln>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a:endParaRPr lang="en-US" sz="2000" b="1" dirty="0">
              <a:solidFill>
                <a:srgbClr val="C00000"/>
              </a:solidFill>
            </a:endParaRPr>
          </a:p>
          <a:p>
            <a:pPr lvl="1"/>
            <a:r>
              <a:rPr lang="en-US" sz="2000" b="1" u="sng" dirty="0">
                <a:solidFill>
                  <a:srgbClr val="C00000"/>
                </a:solidFill>
              </a:rPr>
              <a:t>After a brief discussion with the team, we decided to go with Option 2, ETL (Extract, Transform, Load)</a:t>
            </a:r>
            <a:r>
              <a:rPr lang="en-US" sz="2000" b="1" dirty="0">
                <a:solidFill>
                  <a:srgbClr val="C00000"/>
                </a:solidFill>
              </a:rPr>
              <a:t>.</a:t>
            </a:r>
          </a:p>
          <a:p>
            <a:pPr lvl="1"/>
            <a:endParaRPr lang="en-US" sz="2000" b="1" dirty="0">
              <a:solidFill>
                <a:srgbClr val="C00000"/>
              </a:solidFill>
            </a:endParaRPr>
          </a:p>
          <a:p>
            <a:pPr lvl="1"/>
            <a:r>
              <a:rPr lang="en-US" sz="2000" b="1" dirty="0">
                <a:solidFill>
                  <a:srgbClr val="C00000"/>
                </a:solidFill>
              </a:rPr>
              <a:t>In deliverable 2.2.1, several tasks are performed using Tableau Prep. These tasks include:</a:t>
            </a:r>
          </a:p>
          <a:p>
            <a:pPr lvl="1"/>
            <a:endParaRPr lang="en-US" sz="2000" b="1" dirty="0">
              <a:solidFill>
                <a:srgbClr val="C00000"/>
              </a:solidFill>
            </a:endParaRPr>
          </a:p>
          <a:p>
            <a:pPr marL="800100" lvl="1" indent="-342900">
              <a:buFont typeface="Wingdings" panose="05000000000000000000" pitchFamily="2" charset="2"/>
              <a:buChar char="Ø"/>
            </a:pPr>
            <a:r>
              <a:rPr lang="en-US" sz="2000" b="1" u="sng" dirty="0">
                <a:solidFill>
                  <a:srgbClr val="C00000"/>
                </a:solidFill>
              </a:rPr>
              <a:t>Renaming at least one column: </a:t>
            </a:r>
          </a:p>
          <a:p>
            <a:pPr marL="1257300" lvl="2" indent="-342900">
              <a:buFont typeface="Arial" panose="020B0604020202020204" pitchFamily="34" charset="0"/>
              <a:buChar char="•"/>
            </a:pPr>
            <a:endParaRPr lang="en-US" sz="2000" b="1" dirty="0">
              <a:solidFill>
                <a:srgbClr val="C00000"/>
              </a:solidFill>
            </a:endParaRPr>
          </a:p>
          <a:p>
            <a:pPr marL="1257300" lvl="2" indent="-342900">
              <a:buFont typeface="Arial" panose="020B0604020202020204" pitchFamily="34" charset="0"/>
              <a:buChar char="•"/>
            </a:pPr>
            <a:r>
              <a:rPr lang="en-US" sz="2000" b="1" dirty="0">
                <a:solidFill>
                  <a:srgbClr val="C00000"/>
                </a:solidFill>
              </a:rPr>
              <a:t>Here we have renamed couple of columns such as “MOTM” to “Man of the Match”, ”MOTS” to “Man of the series” and “Series Win” to “Series Victory” </a:t>
            </a:r>
          </a:p>
          <a:p>
            <a:pPr lvl="2"/>
            <a:endParaRPr lang="en-US" sz="2000" b="1" u="sng" dirty="0">
              <a:solidFill>
                <a:srgbClr val="C00000"/>
              </a:solidFill>
            </a:endParaRPr>
          </a:p>
          <a:p>
            <a:pPr marL="800100" lvl="1" indent="-342900">
              <a:buFont typeface="Wingdings" panose="05000000000000000000" pitchFamily="2" charset="2"/>
              <a:buChar char="Ø"/>
            </a:pPr>
            <a:r>
              <a:rPr lang="en-US" sz="2000" b="1" u="sng" dirty="0">
                <a:solidFill>
                  <a:srgbClr val="C00000"/>
                </a:solidFill>
              </a:rPr>
              <a:t>Data clean-up:</a:t>
            </a:r>
            <a:r>
              <a:rPr lang="en-US" sz="2000" b="1" dirty="0">
                <a:solidFill>
                  <a:srgbClr val="C00000"/>
                </a:solidFill>
              </a:rPr>
              <a:t> This involves removing or correcting any errors or inconsistencies in the data. For Example:</a:t>
            </a:r>
          </a:p>
          <a:p>
            <a:pPr marL="1257300" lvl="2" indent="-342900">
              <a:buFont typeface="Wingdings" panose="05000000000000000000" pitchFamily="2" charset="2"/>
              <a:buChar char="Ø"/>
            </a:pPr>
            <a:endParaRPr lang="en-US" sz="2000" b="1" u="sng" dirty="0">
              <a:solidFill>
                <a:srgbClr val="C00000"/>
              </a:solidFill>
            </a:endParaRPr>
          </a:p>
          <a:p>
            <a:pPr marL="1257300" lvl="2" indent="-342900">
              <a:buFont typeface="Arial" panose="020B0604020202020204" pitchFamily="34" charset="0"/>
              <a:buChar char="•"/>
            </a:pPr>
            <a:r>
              <a:rPr lang="en-US" sz="2000" b="1" dirty="0">
                <a:solidFill>
                  <a:srgbClr val="C00000"/>
                </a:solidFill>
              </a:rPr>
              <a:t>Here we have Grouped Duplicate values for column “Ind Captain” and replaced it with the correct value, for “</a:t>
            </a:r>
            <a:r>
              <a:rPr lang="en-US" sz="2000" b="1" dirty="0" err="1">
                <a:solidFill>
                  <a:srgbClr val="C00000"/>
                </a:solidFill>
              </a:rPr>
              <a:t>mohd</a:t>
            </a:r>
            <a:r>
              <a:rPr lang="en-US" sz="2000" b="1" dirty="0">
                <a:solidFill>
                  <a:srgbClr val="C00000"/>
                </a:solidFill>
              </a:rPr>
              <a:t>. Azharuddin” which is Replaced by “Mohd. Azharuddin”, “</a:t>
            </a:r>
            <a:r>
              <a:rPr lang="en-US" sz="2000" b="1" dirty="0" err="1">
                <a:solidFill>
                  <a:srgbClr val="C00000"/>
                </a:solidFill>
              </a:rPr>
              <a:t>michael</a:t>
            </a:r>
            <a:r>
              <a:rPr lang="en-US" sz="2000" b="1" dirty="0">
                <a:solidFill>
                  <a:srgbClr val="C00000"/>
                </a:solidFill>
              </a:rPr>
              <a:t> Kasprowicz” Replaced by “Michael Kasprowicz” and “</a:t>
            </a:r>
            <a:r>
              <a:rPr lang="en-US" sz="2000" b="1" dirty="0" err="1">
                <a:solidFill>
                  <a:srgbClr val="C00000"/>
                </a:solidFill>
              </a:rPr>
              <a:t>steve</a:t>
            </a:r>
            <a:r>
              <a:rPr lang="en-US" sz="2000" b="1" dirty="0">
                <a:solidFill>
                  <a:srgbClr val="C00000"/>
                </a:solidFill>
              </a:rPr>
              <a:t> Waugh” Replaced by “Steve Waugh”</a:t>
            </a:r>
          </a:p>
        </p:txBody>
      </p:sp>
      <p:sp>
        <p:nvSpPr>
          <p:cNvPr id="4" name="Rectangle 3">
            <a:extLst>
              <a:ext uri="{FF2B5EF4-FFF2-40B4-BE49-F238E27FC236}">
                <a16:creationId xmlns:a16="http://schemas.microsoft.com/office/drawing/2014/main" id="{B3C583FA-EA75-7CBE-B16D-1E130D2FAB81}"/>
              </a:ext>
            </a:extLst>
          </p:cNvPr>
          <p:cNvSpPr/>
          <p:nvPr/>
        </p:nvSpPr>
        <p:spPr>
          <a:xfrm>
            <a:off x="3249955" y="175546"/>
            <a:ext cx="5742431" cy="587141"/>
          </a:xfrm>
          <a:prstGeom prst="rect">
            <a:avLst/>
          </a:prstGeom>
          <a:solidFill>
            <a:schemeClr val="accent4">
              <a:lumMod val="60000"/>
              <a:lumOff val="40000"/>
            </a:schemeClr>
          </a:solidFill>
          <a:ln>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rgbClr val="C00000"/>
                </a:solidFill>
              </a:rPr>
              <a:t>Phase - 2 (</a:t>
            </a:r>
            <a:r>
              <a:rPr lang="en-US" sz="3200" b="1" dirty="0">
                <a:solidFill>
                  <a:srgbClr val="C00000"/>
                </a:solidFill>
              </a:rPr>
              <a:t>Option 2. ETL)</a:t>
            </a:r>
            <a:endParaRPr lang="en-IN" sz="3200" b="1" dirty="0">
              <a:solidFill>
                <a:srgbClr val="C00000"/>
              </a:solidFill>
            </a:endParaRPr>
          </a:p>
        </p:txBody>
      </p:sp>
    </p:spTree>
    <p:extLst>
      <p:ext uri="{BB962C8B-B14F-4D97-AF65-F5344CB8AC3E}">
        <p14:creationId xmlns:p14="http://schemas.microsoft.com/office/powerpoint/2010/main" val="3217787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616B0C5-5A09-72DF-4EB4-23896F268D5A}"/>
              </a:ext>
            </a:extLst>
          </p:cNvPr>
          <p:cNvSpPr/>
          <p:nvPr/>
        </p:nvSpPr>
        <p:spPr>
          <a:xfrm>
            <a:off x="542222" y="1107942"/>
            <a:ext cx="11107554" cy="5552740"/>
          </a:xfrm>
          <a:prstGeom prst="rect">
            <a:avLst/>
          </a:prstGeom>
          <a:solidFill>
            <a:schemeClr val="accent4">
              <a:lumMod val="60000"/>
              <a:lumOff val="40000"/>
            </a:schemeClr>
          </a:solidFill>
          <a:ln>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2"/>
            <a:endParaRPr lang="en-US" sz="2000" b="1" u="sng" dirty="0">
              <a:solidFill>
                <a:srgbClr val="C00000"/>
              </a:solidFill>
            </a:endParaRPr>
          </a:p>
          <a:p>
            <a:pPr marL="1257300" lvl="2" indent="-342900">
              <a:buFont typeface="Arial" panose="020B0604020202020204" pitchFamily="34" charset="0"/>
              <a:buChar char="•"/>
            </a:pPr>
            <a:r>
              <a:rPr lang="en-US" sz="2000" b="1" dirty="0">
                <a:solidFill>
                  <a:srgbClr val="C00000"/>
                </a:solidFill>
              </a:rPr>
              <a:t>“Team Total” column is Split into two Columns, “Runs Per Innings” &amp; “Wickets Fallen”</a:t>
            </a:r>
          </a:p>
          <a:p>
            <a:pPr marL="1257300" lvl="2" indent="-342900">
              <a:buFont typeface="Arial" panose="020B0604020202020204" pitchFamily="34" charset="0"/>
              <a:buChar char="•"/>
            </a:pPr>
            <a:r>
              <a:rPr lang="en-US" sz="2000" b="1" dirty="0">
                <a:solidFill>
                  <a:srgbClr val="C00000"/>
                </a:solidFill>
              </a:rPr>
              <a:t>Changing the Data types of “Runs Per Innings” &amp; “Wickets Fallen” Columns from String to Numeric</a:t>
            </a:r>
          </a:p>
          <a:p>
            <a:pPr marL="788988" lvl="2" indent="-342900">
              <a:buFont typeface="Wingdings" panose="05000000000000000000" pitchFamily="2" charset="2"/>
              <a:buChar char="Ø"/>
            </a:pPr>
            <a:endParaRPr lang="en-US" sz="2000" b="1" dirty="0">
              <a:solidFill>
                <a:srgbClr val="C00000"/>
              </a:solidFill>
            </a:endParaRPr>
          </a:p>
          <a:p>
            <a:pPr marL="788988" lvl="2" indent="-342900">
              <a:buFont typeface="Wingdings" panose="05000000000000000000" pitchFamily="2" charset="2"/>
              <a:buChar char="Ø"/>
            </a:pPr>
            <a:r>
              <a:rPr lang="en-US" sz="2000" b="1" u="sng" dirty="0">
                <a:solidFill>
                  <a:srgbClr val="C00000"/>
                </a:solidFill>
              </a:rPr>
              <a:t>Creating calculated fields:</a:t>
            </a:r>
            <a:r>
              <a:rPr lang="en-US" sz="2000" b="1" dirty="0">
                <a:solidFill>
                  <a:srgbClr val="C00000"/>
                </a:solidFill>
              </a:rPr>
              <a:t> This involves creating new columns of data by performing calculations on existing data. For Example:</a:t>
            </a:r>
          </a:p>
          <a:p>
            <a:pPr marL="1246188" lvl="3" indent="-342900">
              <a:buFont typeface="Wingdings" panose="05000000000000000000" pitchFamily="2" charset="2"/>
              <a:buChar char="Ø"/>
            </a:pPr>
            <a:endParaRPr lang="en-US" sz="2000" b="1" dirty="0">
              <a:solidFill>
                <a:srgbClr val="C00000"/>
              </a:solidFill>
            </a:endParaRPr>
          </a:p>
          <a:p>
            <a:pPr marL="1246188" lvl="3" indent="-342900">
              <a:buFont typeface="Arial" panose="020B0604020202020204" pitchFamily="34" charset="0"/>
              <a:buChar char="•"/>
            </a:pPr>
            <a:r>
              <a:rPr lang="en-US" sz="2000" b="1" dirty="0">
                <a:solidFill>
                  <a:srgbClr val="C00000"/>
                </a:solidFill>
              </a:rPr>
              <a:t>Here, the values “</a:t>
            </a:r>
            <a:r>
              <a:rPr lang="en-US" sz="2000" b="1" dirty="0" err="1">
                <a:solidFill>
                  <a:srgbClr val="C00000"/>
                </a:solidFill>
              </a:rPr>
              <a:t>ri</a:t>
            </a:r>
            <a:r>
              <a:rPr lang="en-US" sz="2000" b="1" dirty="0">
                <a:solidFill>
                  <a:srgbClr val="C00000"/>
                </a:solidFill>
              </a:rPr>
              <a:t>”, “r”, “w” is Replaced by “Runs + Innings”, “Runs” &amp; “Wickets” using calculated fields</a:t>
            </a:r>
          </a:p>
          <a:p>
            <a:pPr marL="903288" lvl="3"/>
            <a:endParaRPr lang="en-US" sz="2000" b="1" dirty="0">
              <a:solidFill>
                <a:srgbClr val="C00000"/>
              </a:solidFill>
            </a:endParaRPr>
          </a:p>
          <a:p>
            <a:pPr marL="788988" lvl="3" indent="-342900">
              <a:buFont typeface="Wingdings" panose="05000000000000000000" pitchFamily="2" charset="2"/>
              <a:buChar char="Ø"/>
            </a:pPr>
            <a:r>
              <a:rPr lang="en-US" sz="2000" b="1" u="sng" dirty="0">
                <a:solidFill>
                  <a:srgbClr val="C00000"/>
                </a:solidFill>
              </a:rPr>
              <a:t>Filtering data:</a:t>
            </a:r>
            <a:r>
              <a:rPr lang="en-US" sz="2000" b="1" dirty="0">
                <a:solidFill>
                  <a:srgbClr val="C00000"/>
                </a:solidFill>
              </a:rPr>
              <a:t> This involves selecting only specific rows of data that meet certain criteria. For example: </a:t>
            </a:r>
          </a:p>
          <a:p>
            <a:pPr marL="788988" lvl="3" indent="-342900">
              <a:buFont typeface="Wingdings" panose="05000000000000000000" pitchFamily="2" charset="2"/>
              <a:buChar char="Ø"/>
            </a:pPr>
            <a:endParaRPr lang="en-US" sz="2000" b="1" dirty="0">
              <a:solidFill>
                <a:srgbClr val="C00000"/>
              </a:solidFill>
            </a:endParaRPr>
          </a:p>
          <a:p>
            <a:pPr marL="1246188" lvl="4" indent="-342900">
              <a:buFont typeface="Arial" panose="020B0604020202020204" pitchFamily="34" charset="0"/>
              <a:buChar char="•"/>
            </a:pPr>
            <a:r>
              <a:rPr lang="en-US" sz="2000" b="1" dirty="0">
                <a:solidFill>
                  <a:srgbClr val="C00000"/>
                </a:solidFill>
              </a:rPr>
              <a:t>We filtered out Non-Null values from the column “Wickets by best bowler” as it won’t harm the data </a:t>
            </a:r>
          </a:p>
          <a:p>
            <a:pPr marL="1246188" lvl="4" indent="-342900">
              <a:buFont typeface="Arial" panose="020B0604020202020204" pitchFamily="34" charset="0"/>
              <a:buChar char="•"/>
            </a:pPr>
            <a:r>
              <a:rPr lang="en-US" sz="2000" b="1" dirty="0">
                <a:solidFill>
                  <a:srgbClr val="C00000"/>
                </a:solidFill>
              </a:rPr>
              <a:t>We then removed the column of “Team Total” as it was redundant data</a:t>
            </a:r>
          </a:p>
        </p:txBody>
      </p:sp>
      <p:sp>
        <p:nvSpPr>
          <p:cNvPr id="4" name="Rectangle 3">
            <a:extLst>
              <a:ext uri="{FF2B5EF4-FFF2-40B4-BE49-F238E27FC236}">
                <a16:creationId xmlns:a16="http://schemas.microsoft.com/office/drawing/2014/main" id="{9306D75F-F8F0-D0DB-3262-35D6FAA194AC}"/>
              </a:ext>
            </a:extLst>
          </p:cNvPr>
          <p:cNvSpPr/>
          <p:nvPr/>
        </p:nvSpPr>
        <p:spPr>
          <a:xfrm>
            <a:off x="3249955" y="175546"/>
            <a:ext cx="5742431" cy="587141"/>
          </a:xfrm>
          <a:prstGeom prst="rect">
            <a:avLst/>
          </a:prstGeom>
          <a:solidFill>
            <a:schemeClr val="accent4">
              <a:lumMod val="60000"/>
              <a:lumOff val="40000"/>
            </a:schemeClr>
          </a:solidFill>
          <a:ln>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rgbClr val="C00000"/>
                </a:solidFill>
              </a:rPr>
              <a:t>Phase - 2 (</a:t>
            </a:r>
            <a:r>
              <a:rPr lang="en-US" sz="3200" b="1" dirty="0">
                <a:solidFill>
                  <a:srgbClr val="C00000"/>
                </a:solidFill>
              </a:rPr>
              <a:t>Option 2. ETL)</a:t>
            </a:r>
            <a:endParaRPr lang="en-IN" sz="3200" b="1" dirty="0">
              <a:solidFill>
                <a:srgbClr val="C00000"/>
              </a:solidFill>
            </a:endParaRPr>
          </a:p>
        </p:txBody>
      </p:sp>
    </p:spTree>
    <p:extLst>
      <p:ext uri="{BB962C8B-B14F-4D97-AF65-F5344CB8AC3E}">
        <p14:creationId xmlns:p14="http://schemas.microsoft.com/office/powerpoint/2010/main" val="4246670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460EF9F-FA68-CBBF-594A-B9DF9B0B0723}"/>
              </a:ext>
            </a:extLst>
          </p:cNvPr>
          <p:cNvSpPr/>
          <p:nvPr/>
        </p:nvSpPr>
        <p:spPr>
          <a:xfrm>
            <a:off x="542222" y="1107942"/>
            <a:ext cx="11107554" cy="5552740"/>
          </a:xfrm>
          <a:prstGeom prst="rect">
            <a:avLst/>
          </a:prstGeom>
          <a:solidFill>
            <a:schemeClr val="accent4">
              <a:lumMod val="60000"/>
              <a:lumOff val="40000"/>
            </a:schemeClr>
          </a:solidFill>
          <a:ln>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2"/>
            <a:endParaRPr lang="en-US" sz="2000" b="1" u="sng" dirty="0">
              <a:solidFill>
                <a:srgbClr val="C00000"/>
              </a:solidFill>
            </a:endParaRPr>
          </a:p>
          <a:p>
            <a:pPr marL="1257300" lvl="2" indent="-342900">
              <a:buFont typeface="Arial" panose="020B0604020202020204" pitchFamily="34" charset="0"/>
              <a:buChar char="•"/>
            </a:pPr>
            <a:r>
              <a:rPr lang="en-US" sz="2000" b="1" dirty="0">
                <a:solidFill>
                  <a:srgbClr val="C00000"/>
                </a:solidFill>
              </a:rPr>
              <a:t>We filtered the “Winner” column and kept only “India” &amp; “Australia” Value</a:t>
            </a:r>
          </a:p>
          <a:p>
            <a:pPr marL="1257300" lvl="2" indent="-342900">
              <a:buFont typeface="Arial" panose="020B0604020202020204" pitchFamily="34" charset="0"/>
              <a:buChar char="•"/>
            </a:pPr>
            <a:r>
              <a:rPr lang="en-US" sz="2000" b="1" dirty="0">
                <a:solidFill>
                  <a:srgbClr val="C00000"/>
                </a:solidFill>
              </a:rPr>
              <a:t>We Excluded “Drawn” Value from the column “Series Victory”</a:t>
            </a:r>
          </a:p>
          <a:p>
            <a:pPr marL="1257300" lvl="2" indent="-342900">
              <a:buFont typeface="Arial" panose="020B0604020202020204" pitchFamily="34" charset="0"/>
              <a:buChar char="•"/>
            </a:pPr>
            <a:r>
              <a:rPr lang="en-US" sz="2000" b="1" dirty="0">
                <a:solidFill>
                  <a:srgbClr val="C00000"/>
                </a:solidFill>
              </a:rPr>
              <a:t>We removed two Calculations columns which we created for “Win Margin” and kept only single column named “Win Margin Descriptive”</a:t>
            </a:r>
          </a:p>
          <a:p>
            <a:pPr marL="1257300" lvl="2" indent="-342900">
              <a:buFont typeface="Arial" panose="020B0604020202020204" pitchFamily="34" charset="0"/>
              <a:buChar char="•"/>
            </a:pPr>
            <a:endParaRPr lang="en-US" sz="2000" b="1" dirty="0">
              <a:solidFill>
                <a:srgbClr val="C00000"/>
              </a:solidFill>
            </a:endParaRPr>
          </a:p>
          <a:p>
            <a:pPr marL="533400" lvl="2"/>
            <a:r>
              <a:rPr lang="en-US" sz="2000" b="1" dirty="0">
                <a:solidFill>
                  <a:srgbClr val="C00000"/>
                </a:solidFill>
              </a:rPr>
              <a:t>After all the Clean-ups and Filtering, we then divide our Dataset into 5 Different tables. “</a:t>
            </a:r>
            <a:r>
              <a:rPr lang="en-US" sz="2000" b="1" dirty="0">
                <a:solidFill>
                  <a:schemeClr val="accent1"/>
                </a:solidFill>
              </a:rPr>
              <a:t>Top Scorer</a:t>
            </a:r>
            <a:r>
              <a:rPr lang="en-US" sz="2000" b="1" dirty="0">
                <a:solidFill>
                  <a:srgbClr val="C00000"/>
                </a:solidFill>
              </a:rPr>
              <a:t>,” “</a:t>
            </a:r>
            <a:r>
              <a:rPr lang="en-US" sz="2000" b="1" dirty="0">
                <a:solidFill>
                  <a:schemeClr val="accent1"/>
                </a:solidFill>
              </a:rPr>
              <a:t>Innings Records</a:t>
            </a:r>
            <a:r>
              <a:rPr lang="en-US" sz="2000" b="1" dirty="0">
                <a:solidFill>
                  <a:srgbClr val="C00000"/>
                </a:solidFill>
              </a:rPr>
              <a:t>”, “</a:t>
            </a:r>
            <a:r>
              <a:rPr lang="en-US" sz="2000" b="1" dirty="0">
                <a:solidFill>
                  <a:schemeClr val="accent1"/>
                </a:solidFill>
              </a:rPr>
              <a:t>Streak Achievement</a:t>
            </a:r>
            <a:r>
              <a:rPr lang="en-US" sz="2000" b="1" dirty="0">
                <a:solidFill>
                  <a:srgbClr val="C00000"/>
                </a:solidFill>
              </a:rPr>
              <a:t>”, “</a:t>
            </a:r>
            <a:r>
              <a:rPr lang="en-US" sz="2000" b="1" dirty="0">
                <a:solidFill>
                  <a:schemeClr val="accent1"/>
                </a:solidFill>
              </a:rPr>
              <a:t>Match Narration</a:t>
            </a:r>
            <a:r>
              <a:rPr lang="en-US" sz="2000" b="1" dirty="0">
                <a:solidFill>
                  <a:srgbClr val="C00000"/>
                </a:solidFill>
              </a:rPr>
              <a:t>” &amp; “</a:t>
            </a:r>
            <a:r>
              <a:rPr lang="en-US" sz="2000" b="1" dirty="0">
                <a:solidFill>
                  <a:schemeClr val="accent1"/>
                </a:solidFill>
              </a:rPr>
              <a:t>Match Location</a:t>
            </a:r>
            <a:r>
              <a:rPr lang="en-US" sz="2000" b="1" dirty="0">
                <a:solidFill>
                  <a:srgbClr val="C00000"/>
                </a:solidFill>
              </a:rPr>
              <a:t>”</a:t>
            </a:r>
          </a:p>
          <a:p>
            <a:pPr marL="533400" lvl="2"/>
            <a:endParaRPr lang="en-US" sz="2000" b="1" dirty="0">
              <a:solidFill>
                <a:srgbClr val="C00000"/>
              </a:solidFill>
            </a:endParaRPr>
          </a:p>
          <a:p>
            <a:pPr marL="876300" lvl="2" indent="-342900">
              <a:buFont typeface="Wingdings" panose="05000000000000000000" pitchFamily="2" charset="2"/>
              <a:buChar char="Ø"/>
            </a:pPr>
            <a:r>
              <a:rPr lang="en-US" sz="2000" b="1" u="sng" dirty="0">
                <a:solidFill>
                  <a:srgbClr val="C00000"/>
                </a:solidFill>
              </a:rPr>
              <a:t>Top Scorer:</a:t>
            </a:r>
            <a:r>
              <a:rPr lang="en-US" sz="2000" b="1" dirty="0">
                <a:solidFill>
                  <a:srgbClr val="C00000"/>
                </a:solidFill>
              </a:rPr>
              <a:t> This table has columns named “</a:t>
            </a:r>
            <a:r>
              <a:rPr lang="en-US" sz="2000" b="1" dirty="0">
                <a:solidFill>
                  <a:schemeClr val="accent1"/>
                </a:solidFill>
              </a:rPr>
              <a:t>Highest Scorer</a:t>
            </a:r>
            <a:r>
              <a:rPr lang="en-US" sz="2000" b="1" dirty="0">
                <a:solidFill>
                  <a:srgbClr val="C00000"/>
                </a:solidFill>
              </a:rPr>
              <a:t>” &amp; “</a:t>
            </a:r>
            <a:r>
              <a:rPr lang="en-US" sz="2000" b="1" dirty="0">
                <a:solidFill>
                  <a:schemeClr val="accent1"/>
                </a:solidFill>
              </a:rPr>
              <a:t>Team</a:t>
            </a:r>
            <a:r>
              <a:rPr lang="en-US" sz="2000" b="1" dirty="0">
                <a:solidFill>
                  <a:srgbClr val="C00000"/>
                </a:solidFill>
              </a:rPr>
              <a:t>”</a:t>
            </a:r>
          </a:p>
          <a:p>
            <a:pPr marL="876300" lvl="2" indent="-342900">
              <a:buFont typeface="Wingdings" panose="05000000000000000000" pitchFamily="2" charset="2"/>
              <a:buChar char="Ø"/>
            </a:pPr>
            <a:r>
              <a:rPr lang="en-US" sz="2000" b="1" u="sng" dirty="0">
                <a:solidFill>
                  <a:srgbClr val="C00000"/>
                </a:solidFill>
              </a:rPr>
              <a:t>Innings Records:</a:t>
            </a:r>
            <a:r>
              <a:rPr lang="en-US" sz="2000" b="1" dirty="0">
                <a:solidFill>
                  <a:srgbClr val="C00000"/>
                </a:solidFill>
              </a:rPr>
              <a:t> This table has columns named “</a:t>
            </a:r>
            <a:r>
              <a:rPr lang="en-US" sz="2000" b="1" dirty="0">
                <a:solidFill>
                  <a:schemeClr val="accent1"/>
                </a:solidFill>
              </a:rPr>
              <a:t>Test Series Year</a:t>
            </a:r>
            <a:r>
              <a:rPr lang="en-US" sz="2000" b="1" dirty="0">
                <a:solidFill>
                  <a:srgbClr val="C00000"/>
                </a:solidFill>
              </a:rPr>
              <a:t>”, “</a:t>
            </a:r>
            <a:r>
              <a:rPr lang="en-US" sz="2000" b="1" dirty="0">
                <a:solidFill>
                  <a:schemeClr val="accent1"/>
                </a:solidFill>
              </a:rPr>
              <a:t>Test Number</a:t>
            </a:r>
            <a:r>
              <a:rPr lang="en-US" sz="2000" b="1" dirty="0">
                <a:solidFill>
                  <a:srgbClr val="C00000"/>
                </a:solidFill>
              </a:rPr>
              <a:t>”, “</a:t>
            </a:r>
            <a:r>
              <a:rPr lang="en-US" sz="2000" b="1" dirty="0">
                <a:solidFill>
                  <a:schemeClr val="accent1"/>
                </a:solidFill>
              </a:rPr>
              <a:t>Innings</a:t>
            </a:r>
            <a:r>
              <a:rPr lang="en-US" sz="2000" b="1" dirty="0">
                <a:solidFill>
                  <a:srgbClr val="C00000"/>
                </a:solidFill>
              </a:rPr>
              <a:t>”, “</a:t>
            </a:r>
            <a:r>
              <a:rPr lang="en-US" sz="2000" b="1" dirty="0">
                <a:solidFill>
                  <a:schemeClr val="accent1"/>
                </a:solidFill>
              </a:rPr>
              <a:t>Highest Scorer</a:t>
            </a:r>
            <a:r>
              <a:rPr lang="en-US" sz="2000" b="1" dirty="0">
                <a:solidFill>
                  <a:srgbClr val="C00000"/>
                </a:solidFill>
              </a:rPr>
              <a:t>”, “</a:t>
            </a:r>
            <a:r>
              <a:rPr lang="en-US" sz="2000" b="1" dirty="0">
                <a:solidFill>
                  <a:schemeClr val="accent1"/>
                </a:solidFill>
              </a:rPr>
              <a:t>Runs by Highest Scorer</a:t>
            </a:r>
            <a:r>
              <a:rPr lang="en-US" sz="2000" b="1" dirty="0">
                <a:solidFill>
                  <a:srgbClr val="C00000"/>
                </a:solidFill>
              </a:rPr>
              <a:t>”, “</a:t>
            </a:r>
            <a:r>
              <a:rPr lang="en-US" sz="2000" b="1" dirty="0">
                <a:solidFill>
                  <a:schemeClr val="accent1"/>
                </a:solidFill>
              </a:rPr>
              <a:t>Best Bowler</a:t>
            </a:r>
            <a:r>
              <a:rPr lang="en-US" sz="2000" b="1" dirty="0">
                <a:solidFill>
                  <a:srgbClr val="C00000"/>
                </a:solidFill>
              </a:rPr>
              <a:t>”, “</a:t>
            </a:r>
            <a:r>
              <a:rPr lang="en-US" sz="2000" b="1" dirty="0">
                <a:solidFill>
                  <a:schemeClr val="accent1"/>
                </a:solidFill>
              </a:rPr>
              <a:t>Wickets by Best Bowler</a:t>
            </a:r>
            <a:r>
              <a:rPr lang="en-US" sz="2000" b="1" dirty="0">
                <a:solidFill>
                  <a:srgbClr val="C00000"/>
                </a:solidFill>
              </a:rPr>
              <a:t>”, “</a:t>
            </a:r>
            <a:r>
              <a:rPr lang="en-US" sz="2000" b="1" dirty="0">
                <a:solidFill>
                  <a:schemeClr val="accent1"/>
                </a:solidFill>
              </a:rPr>
              <a:t>Runs per Innings</a:t>
            </a:r>
            <a:r>
              <a:rPr lang="en-US" sz="2000" b="1" dirty="0">
                <a:solidFill>
                  <a:srgbClr val="C00000"/>
                </a:solidFill>
              </a:rPr>
              <a:t>” &amp; “</a:t>
            </a:r>
            <a:r>
              <a:rPr lang="en-US" sz="2000" b="1" dirty="0">
                <a:solidFill>
                  <a:schemeClr val="accent1"/>
                </a:solidFill>
              </a:rPr>
              <a:t>Wickets Fallen</a:t>
            </a:r>
            <a:r>
              <a:rPr lang="en-US" sz="2000" b="1" dirty="0">
                <a:solidFill>
                  <a:srgbClr val="C00000"/>
                </a:solidFill>
              </a:rPr>
              <a:t>”</a:t>
            </a:r>
          </a:p>
          <a:p>
            <a:pPr marL="876300" lvl="2" indent="-342900">
              <a:buFont typeface="Wingdings" panose="05000000000000000000" pitchFamily="2" charset="2"/>
              <a:buChar char="Ø"/>
            </a:pPr>
            <a:r>
              <a:rPr lang="en-US" sz="2000" b="1" u="sng" dirty="0">
                <a:solidFill>
                  <a:srgbClr val="C00000"/>
                </a:solidFill>
              </a:rPr>
              <a:t>Streak Achievement:</a:t>
            </a:r>
            <a:r>
              <a:rPr lang="en-US" sz="2000" b="1" dirty="0">
                <a:solidFill>
                  <a:srgbClr val="C00000"/>
                </a:solidFill>
              </a:rPr>
              <a:t> This table has columns named “</a:t>
            </a:r>
            <a:r>
              <a:rPr lang="en-US" sz="2000" b="1" dirty="0">
                <a:solidFill>
                  <a:schemeClr val="accent1"/>
                </a:solidFill>
              </a:rPr>
              <a:t>Test Series Year</a:t>
            </a:r>
            <a:r>
              <a:rPr lang="en-US" sz="2000" b="1" dirty="0">
                <a:solidFill>
                  <a:srgbClr val="C00000"/>
                </a:solidFill>
              </a:rPr>
              <a:t>”, “</a:t>
            </a:r>
            <a:r>
              <a:rPr lang="en-US" sz="2000" b="1" dirty="0">
                <a:solidFill>
                  <a:schemeClr val="accent1"/>
                </a:solidFill>
              </a:rPr>
              <a:t>Man of the Series</a:t>
            </a:r>
            <a:r>
              <a:rPr lang="en-US" sz="2000" b="1" dirty="0">
                <a:solidFill>
                  <a:srgbClr val="C00000"/>
                </a:solidFill>
              </a:rPr>
              <a:t>” &amp; “</a:t>
            </a:r>
            <a:r>
              <a:rPr lang="en-US" sz="2000" b="1" dirty="0">
                <a:solidFill>
                  <a:schemeClr val="accent1"/>
                </a:solidFill>
              </a:rPr>
              <a:t>Series Victory</a:t>
            </a:r>
            <a:r>
              <a:rPr lang="en-US" sz="2000" b="1" dirty="0">
                <a:solidFill>
                  <a:srgbClr val="C00000"/>
                </a:solidFill>
              </a:rPr>
              <a:t>”</a:t>
            </a:r>
          </a:p>
          <a:p>
            <a:pPr marL="876300" lvl="2" indent="-342900">
              <a:buFont typeface="Wingdings" panose="05000000000000000000" pitchFamily="2" charset="2"/>
              <a:buChar char="Ø"/>
            </a:pPr>
            <a:r>
              <a:rPr lang="en-US" sz="2000" b="1" u="sng" dirty="0">
                <a:solidFill>
                  <a:srgbClr val="C00000"/>
                </a:solidFill>
              </a:rPr>
              <a:t>Match Narration:</a:t>
            </a:r>
            <a:r>
              <a:rPr lang="en-US" sz="2000" b="1" dirty="0">
                <a:solidFill>
                  <a:srgbClr val="C00000"/>
                </a:solidFill>
              </a:rPr>
              <a:t> This table has columns named “</a:t>
            </a:r>
            <a:r>
              <a:rPr lang="en-US" sz="2000" b="1" dirty="0">
                <a:solidFill>
                  <a:schemeClr val="accent1"/>
                </a:solidFill>
              </a:rPr>
              <a:t>Test Series Year</a:t>
            </a:r>
            <a:r>
              <a:rPr lang="en-US" sz="2000" b="1" dirty="0">
                <a:solidFill>
                  <a:srgbClr val="C00000"/>
                </a:solidFill>
              </a:rPr>
              <a:t>”, “</a:t>
            </a:r>
            <a:r>
              <a:rPr lang="en-US" sz="2000" b="1" dirty="0">
                <a:solidFill>
                  <a:schemeClr val="accent1"/>
                </a:solidFill>
              </a:rPr>
              <a:t>Test Number</a:t>
            </a:r>
            <a:r>
              <a:rPr lang="en-US" sz="2000" b="1" dirty="0">
                <a:solidFill>
                  <a:srgbClr val="C00000"/>
                </a:solidFill>
              </a:rPr>
              <a:t>”, “</a:t>
            </a:r>
            <a:r>
              <a:rPr lang="en-US" sz="2000" b="1" dirty="0">
                <a:solidFill>
                  <a:schemeClr val="accent1"/>
                </a:solidFill>
              </a:rPr>
              <a:t>Venue</a:t>
            </a:r>
            <a:r>
              <a:rPr lang="en-US" sz="2000" b="1" dirty="0">
                <a:solidFill>
                  <a:srgbClr val="C00000"/>
                </a:solidFill>
              </a:rPr>
              <a:t>”, “</a:t>
            </a:r>
            <a:r>
              <a:rPr lang="en-US" sz="2000" b="1" dirty="0">
                <a:solidFill>
                  <a:schemeClr val="accent1"/>
                </a:solidFill>
              </a:rPr>
              <a:t>Winner</a:t>
            </a:r>
            <a:r>
              <a:rPr lang="en-US" sz="2000" b="1" dirty="0">
                <a:solidFill>
                  <a:srgbClr val="C00000"/>
                </a:solidFill>
              </a:rPr>
              <a:t>”, “</a:t>
            </a:r>
            <a:r>
              <a:rPr lang="en-US" sz="2000" b="1" dirty="0">
                <a:solidFill>
                  <a:schemeClr val="accent1"/>
                </a:solidFill>
              </a:rPr>
              <a:t>Win Margin Descriptive</a:t>
            </a:r>
            <a:r>
              <a:rPr lang="en-US" sz="2000" b="1" dirty="0">
                <a:solidFill>
                  <a:srgbClr val="C00000"/>
                </a:solidFill>
              </a:rPr>
              <a:t>”, “</a:t>
            </a:r>
            <a:r>
              <a:rPr lang="en-US" sz="2000" b="1" dirty="0">
                <a:solidFill>
                  <a:schemeClr val="accent1"/>
                </a:solidFill>
              </a:rPr>
              <a:t>Man of the Match</a:t>
            </a:r>
            <a:r>
              <a:rPr lang="en-US" sz="2000" b="1" dirty="0">
                <a:solidFill>
                  <a:srgbClr val="C00000"/>
                </a:solidFill>
              </a:rPr>
              <a:t>”, “</a:t>
            </a:r>
            <a:r>
              <a:rPr lang="en-US" sz="2000" b="1" dirty="0">
                <a:solidFill>
                  <a:schemeClr val="accent1"/>
                </a:solidFill>
              </a:rPr>
              <a:t>Ind Captain</a:t>
            </a:r>
            <a:r>
              <a:rPr lang="en-US" sz="2000" b="1" dirty="0">
                <a:solidFill>
                  <a:srgbClr val="C00000"/>
                </a:solidFill>
              </a:rPr>
              <a:t>” &amp; “</a:t>
            </a:r>
            <a:r>
              <a:rPr lang="en-US" sz="2000" b="1" dirty="0" err="1">
                <a:solidFill>
                  <a:schemeClr val="accent1"/>
                </a:solidFill>
              </a:rPr>
              <a:t>Aus</a:t>
            </a:r>
            <a:r>
              <a:rPr lang="en-US" sz="2000" b="1" dirty="0">
                <a:solidFill>
                  <a:schemeClr val="accent1"/>
                </a:solidFill>
              </a:rPr>
              <a:t> Captain</a:t>
            </a:r>
            <a:r>
              <a:rPr lang="en-US" sz="2000" b="1" dirty="0">
                <a:solidFill>
                  <a:srgbClr val="C00000"/>
                </a:solidFill>
              </a:rPr>
              <a:t>”</a:t>
            </a:r>
          </a:p>
          <a:p>
            <a:pPr marL="876300" lvl="2" indent="-342900">
              <a:buFont typeface="Wingdings" panose="05000000000000000000" pitchFamily="2" charset="2"/>
              <a:buChar char="Ø"/>
            </a:pPr>
            <a:r>
              <a:rPr lang="en-US" sz="2000" b="1" u="sng" dirty="0">
                <a:solidFill>
                  <a:srgbClr val="C00000"/>
                </a:solidFill>
              </a:rPr>
              <a:t>Match Location:</a:t>
            </a:r>
            <a:r>
              <a:rPr lang="en-US" sz="2000" b="1" dirty="0">
                <a:solidFill>
                  <a:srgbClr val="C00000"/>
                </a:solidFill>
              </a:rPr>
              <a:t> This table has columns named “</a:t>
            </a:r>
            <a:r>
              <a:rPr lang="en-US" sz="2000" b="1" dirty="0">
                <a:solidFill>
                  <a:schemeClr val="accent1"/>
                </a:solidFill>
              </a:rPr>
              <a:t>Venue</a:t>
            </a:r>
            <a:r>
              <a:rPr lang="en-US" sz="2000" b="1" dirty="0">
                <a:solidFill>
                  <a:srgbClr val="C00000"/>
                </a:solidFill>
              </a:rPr>
              <a:t>” &amp; “</a:t>
            </a:r>
            <a:r>
              <a:rPr lang="en-US" sz="2000" b="1" dirty="0">
                <a:solidFill>
                  <a:schemeClr val="accent1"/>
                </a:solidFill>
              </a:rPr>
              <a:t>Host</a:t>
            </a:r>
            <a:r>
              <a:rPr lang="en-US" sz="2000" b="1" dirty="0">
                <a:solidFill>
                  <a:srgbClr val="C00000"/>
                </a:solidFill>
              </a:rPr>
              <a:t>”</a:t>
            </a:r>
          </a:p>
        </p:txBody>
      </p:sp>
      <p:sp>
        <p:nvSpPr>
          <p:cNvPr id="6" name="Rectangle 5">
            <a:extLst>
              <a:ext uri="{FF2B5EF4-FFF2-40B4-BE49-F238E27FC236}">
                <a16:creationId xmlns:a16="http://schemas.microsoft.com/office/drawing/2014/main" id="{2AA4D3A2-C453-B2F2-5F15-9E01223EB16F}"/>
              </a:ext>
            </a:extLst>
          </p:cNvPr>
          <p:cNvSpPr/>
          <p:nvPr/>
        </p:nvSpPr>
        <p:spPr>
          <a:xfrm>
            <a:off x="3249955" y="175546"/>
            <a:ext cx="5742431" cy="587141"/>
          </a:xfrm>
          <a:prstGeom prst="rect">
            <a:avLst/>
          </a:prstGeom>
          <a:solidFill>
            <a:schemeClr val="accent4">
              <a:lumMod val="60000"/>
              <a:lumOff val="40000"/>
            </a:schemeClr>
          </a:solidFill>
          <a:ln>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rgbClr val="C00000"/>
                </a:solidFill>
              </a:rPr>
              <a:t>Phase - 2 (</a:t>
            </a:r>
            <a:r>
              <a:rPr lang="en-US" sz="3200" b="1" dirty="0">
                <a:solidFill>
                  <a:srgbClr val="C00000"/>
                </a:solidFill>
              </a:rPr>
              <a:t>Option 2. ETL)</a:t>
            </a:r>
            <a:endParaRPr lang="en-IN" sz="3200" b="1" dirty="0">
              <a:solidFill>
                <a:srgbClr val="C00000"/>
              </a:solidFill>
            </a:endParaRPr>
          </a:p>
        </p:txBody>
      </p:sp>
    </p:spTree>
    <p:extLst>
      <p:ext uri="{BB962C8B-B14F-4D97-AF65-F5344CB8AC3E}">
        <p14:creationId xmlns:p14="http://schemas.microsoft.com/office/powerpoint/2010/main" val="1003060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D3D1393-695C-21B0-7352-F6141475068F}"/>
              </a:ext>
            </a:extLst>
          </p:cNvPr>
          <p:cNvSpPr/>
          <p:nvPr/>
        </p:nvSpPr>
        <p:spPr>
          <a:xfrm>
            <a:off x="542222" y="1107942"/>
            <a:ext cx="11107554" cy="5552740"/>
          </a:xfrm>
          <a:prstGeom prst="rect">
            <a:avLst/>
          </a:prstGeom>
          <a:solidFill>
            <a:schemeClr val="accent4">
              <a:lumMod val="60000"/>
              <a:lumOff val="40000"/>
            </a:schemeClr>
          </a:solidFill>
          <a:ln>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257300" lvl="2" indent="-342900">
              <a:buFont typeface="Arial" panose="020B0604020202020204" pitchFamily="34" charset="0"/>
              <a:buChar char="•"/>
            </a:pPr>
            <a:endParaRPr lang="en-US" sz="2000" b="1" dirty="0">
              <a:solidFill>
                <a:srgbClr val="C00000"/>
              </a:solidFill>
            </a:endParaRPr>
          </a:p>
          <a:p>
            <a:pPr marL="533400" lvl="2"/>
            <a:r>
              <a:rPr lang="en-US" sz="2000" b="1" dirty="0">
                <a:solidFill>
                  <a:srgbClr val="C00000"/>
                </a:solidFill>
              </a:rPr>
              <a:t>After division of 5 tables, we created aggregations for each of the 5 tables. By doing this we will have unique values in all the tables. These aggregated results can be used to export to other formats for further analysis such as SQL Server.</a:t>
            </a:r>
          </a:p>
          <a:p>
            <a:pPr marL="533400" lvl="2"/>
            <a:endParaRPr lang="en-US" sz="2000" b="1" dirty="0">
              <a:solidFill>
                <a:srgbClr val="C00000"/>
              </a:solidFill>
            </a:endParaRPr>
          </a:p>
          <a:p>
            <a:pPr marL="876300" lvl="2" indent="-342900">
              <a:buFont typeface="Wingdings" panose="05000000000000000000" pitchFamily="2" charset="2"/>
              <a:buChar char="Ø"/>
            </a:pPr>
            <a:r>
              <a:rPr lang="en-US" sz="2000" b="1" u="sng" dirty="0">
                <a:solidFill>
                  <a:srgbClr val="C00000"/>
                </a:solidFill>
              </a:rPr>
              <a:t>Connecting Data into SQL:</a:t>
            </a:r>
            <a:r>
              <a:rPr lang="en-US" sz="2000" b="1" dirty="0">
                <a:solidFill>
                  <a:srgbClr val="C00000"/>
                </a:solidFill>
              </a:rPr>
              <a:t> To connect to data in SQL, you need to establish a connection to a database server that hosts the data you want to access. The exact steps for connecting to data in SQL will depend on the specific database management system (DBMS) you are using. However, for this flow the following steps are:</a:t>
            </a:r>
          </a:p>
          <a:p>
            <a:pPr marL="533400" lvl="2"/>
            <a:endParaRPr lang="en-US" sz="2000" b="1" dirty="0">
              <a:solidFill>
                <a:srgbClr val="C00000"/>
              </a:solidFill>
            </a:endParaRPr>
          </a:p>
          <a:p>
            <a:pPr marL="1333500" lvl="3" indent="-342900">
              <a:buFont typeface="Arial" panose="020B0604020202020204" pitchFamily="34" charset="0"/>
              <a:buChar char="•"/>
            </a:pPr>
            <a:r>
              <a:rPr lang="en-US" sz="2000" b="1" dirty="0">
                <a:solidFill>
                  <a:srgbClr val="C00000"/>
                </a:solidFill>
              </a:rPr>
              <a:t>After the completion of the flow, select output and select the “save to Database” option</a:t>
            </a:r>
          </a:p>
          <a:p>
            <a:pPr marL="1333500" lvl="3" indent="-342900">
              <a:buFont typeface="Arial" panose="020B0604020202020204" pitchFamily="34" charset="0"/>
              <a:buChar char="•"/>
            </a:pPr>
            <a:r>
              <a:rPr lang="en-US" sz="2000" b="1" dirty="0">
                <a:solidFill>
                  <a:srgbClr val="C00000"/>
                </a:solidFill>
              </a:rPr>
              <a:t>On the settings menu under the option table, select the required table name</a:t>
            </a:r>
          </a:p>
          <a:p>
            <a:pPr marL="1333500" lvl="3" indent="-342900">
              <a:buFont typeface="Arial" panose="020B0604020202020204" pitchFamily="34" charset="0"/>
              <a:buChar char="•"/>
            </a:pPr>
            <a:r>
              <a:rPr lang="en-US" sz="2000" b="1" dirty="0">
                <a:solidFill>
                  <a:srgbClr val="C00000"/>
                </a:solidFill>
              </a:rPr>
              <a:t>Select an option to create or update your output table. Here you will find three options Create table, append to table, and Replace data</a:t>
            </a:r>
          </a:p>
          <a:p>
            <a:pPr marL="1333500" lvl="3" indent="-342900">
              <a:buFont typeface="Arial" panose="020B0604020202020204" pitchFamily="34" charset="0"/>
              <a:buChar char="•"/>
            </a:pPr>
            <a:r>
              <a:rPr lang="en-US" sz="2000" b="1" dirty="0">
                <a:solidFill>
                  <a:srgbClr val="C00000"/>
                </a:solidFill>
              </a:rPr>
              <a:t>Select append to table, it will add data to existing table. If the table does not exist, it will be created when we first run the flow from the Tableau Prep.</a:t>
            </a:r>
          </a:p>
          <a:p>
            <a:pPr marL="990600" lvl="3"/>
            <a:endParaRPr lang="en-US" sz="2000" b="1" dirty="0">
              <a:solidFill>
                <a:srgbClr val="C00000"/>
              </a:solidFill>
            </a:endParaRPr>
          </a:p>
          <a:p>
            <a:pPr marL="533400" lvl="3"/>
            <a:r>
              <a:rPr lang="en-US" sz="2000" b="1" u="sng" dirty="0">
                <a:solidFill>
                  <a:srgbClr val="C00000"/>
                </a:solidFill>
              </a:rPr>
              <a:t>Note:</a:t>
            </a:r>
            <a:r>
              <a:rPr lang="en-US" sz="2000" b="1" dirty="0">
                <a:solidFill>
                  <a:schemeClr val="accent1"/>
                </a:solidFill>
              </a:rPr>
              <a:t> We Repeated the above steps for all the 5 tables created</a:t>
            </a:r>
          </a:p>
        </p:txBody>
      </p:sp>
      <p:sp>
        <p:nvSpPr>
          <p:cNvPr id="6" name="Rectangle 5">
            <a:extLst>
              <a:ext uri="{FF2B5EF4-FFF2-40B4-BE49-F238E27FC236}">
                <a16:creationId xmlns:a16="http://schemas.microsoft.com/office/drawing/2014/main" id="{F1E6A4FF-F145-2DAC-6BCE-4682766EC734}"/>
              </a:ext>
            </a:extLst>
          </p:cNvPr>
          <p:cNvSpPr/>
          <p:nvPr/>
        </p:nvSpPr>
        <p:spPr>
          <a:xfrm>
            <a:off x="3249955" y="175546"/>
            <a:ext cx="5742431" cy="587141"/>
          </a:xfrm>
          <a:prstGeom prst="rect">
            <a:avLst/>
          </a:prstGeom>
          <a:solidFill>
            <a:schemeClr val="accent4">
              <a:lumMod val="60000"/>
              <a:lumOff val="40000"/>
            </a:schemeClr>
          </a:solidFill>
          <a:ln>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rgbClr val="C00000"/>
                </a:solidFill>
              </a:rPr>
              <a:t>Phase - 2 (</a:t>
            </a:r>
            <a:r>
              <a:rPr lang="en-US" sz="3200" b="1" dirty="0">
                <a:solidFill>
                  <a:srgbClr val="C00000"/>
                </a:solidFill>
              </a:rPr>
              <a:t>Option 2. ETL)</a:t>
            </a:r>
            <a:endParaRPr lang="en-IN" sz="3200" b="1" dirty="0">
              <a:solidFill>
                <a:srgbClr val="C00000"/>
              </a:solidFill>
            </a:endParaRPr>
          </a:p>
        </p:txBody>
      </p:sp>
    </p:spTree>
    <p:extLst>
      <p:ext uri="{BB962C8B-B14F-4D97-AF65-F5344CB8AC3E}">
        <p14:creationId xmlns:p14="http://schemas.microsoft.com/office/powerpoint/2010/main" val="2433484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C49BA1E-B3B3-07BF-6F67-A12F4D870776}"/>
              </a:ext>
            </a:extLst>
          </p:cNvPr>
          <p:cNvSpPr/>
          <p:nvPr/>
        </p:nvSpPr>
        <p:spPr>
          <a:xfrm>
            <a:off x="542222" y="1107942"/>
            <a:ext cx="11107554" cy="5552740"/>
          </a:xfrm>
          <a:prstGeom prst="rect">
            <a:avLst/>
          </a:prstGeom>
          <a:solidFill>
            <a:schemeClr val="accent4">
              <a:lumMod val="60000"/>
              <a:lumOff val="40000"/>
            </a:schemeClr>
          </a:solidFill>
          <a:ln>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257300" lvl="2" indent="-342900">
              <a:buFont typeface="Arial" panose="020B0604020202020204" pitchFamily="34" charset="0"/>
              <a:buChar char="•"/>
            </a:pPr>
            <a:endParaRPr lang="en-US" sz="2000" b="1" dirty="0">
              <a:solidFill>
                <a:srgbClr val="C00000"/>
              </a:solidFill>
            </a:endParaRPr>
          </a:p>
          <a:p>
            <a:pPr marL="533400" lvl="2"/>
            <a:r>
              <a:rPr lang="en-US" sz="2000" b="1" dirty="0">
                <a:solidFill>
                  <a:srgbClr val="C00000"/>
                </a:solidFill>
              </a:rPr>
              <a:t>Once the data is loaded into the SQL Server and the tables, we ran the “Select” Query to show few rows from the respective tables to check the data is loaded. The following tables are:</a:t>
            </a:r>
          </a:p>
          <a:p>
            <a:pPr marL="876300" lvl="2" indent="-342900">
              <a:buFont typeface="Wingdings" panose="05000000000000000000" pitchFamily="2" charset="2"/>
              <a:buChar char="Ø"/>
            </a:pPr>
            <a:endParaRPr lang="en-US" sz="2000" b="1" dirty="0">
              <a:solidFill>
                <a:srgbClr val="C00000"/>
              </a:solidFill>
            </a:endParaRPr>
          </a:p>
          <a:p>
            <a:pPr marL="876300" lvl="2" indent="-342900">
              <a:buFont typeface="Wingdings" panose="05000000000000000000" pitchFamily="2" charset="2"/>
              <a:buChar char="Ø"/>
            </a:pPr>
            <a:r>
              <a:rPr lang="en-US" sz="2000" b="1" dirty="0" err="1">
                <a:solidFill>
                  <a:schemeClr val="accent1"/>
                </a:solidFill>
              </a:rPr>
              <a:t>Innings_Records</a:t>
            </a:r>
            <a:endParaRPr lang="en-US" sz="2000" b="1" dirty="0">
              <a:solidFill>
                <a:schemeClr val="accent1"/>
              </a:solidFill>
            </a:endParaRPr>
          </a:p>
          <a:p>
            <a:pPr marL="876300" lvl="2" indent="-342900">
              <a:buFont typeface="Wingdings" panose="05000000000000000000" pitchFamily="2" charset="2"/>
              <a:buChar char="Ø"/>
            </a:pPr>
            <a:r>
              <a:rPr lang="en-US" sz="2000" b="1" dirty="0" err="1">
                <a:solidFill>
                  <a:schemeClr val="accent1"/>
                </a:solidFill>
              </a:rPr>
              <a:t>Match_Location</a:t>
            </a:r>
            <a:endParaRPr lang="en-US" sz="2000" b="1" dirty="0">
              <a:solidFill>
                <a:schemeClr val="accent1"/>
              </a:solidFill>
            </a:endParaRPr>
          </a:p>
          <a:p>
            <a:pPr marL="876300" lvl="2" indent="-342900">
              <a:buFont typeface="Wingdings" panose="05000000000000000000" pitchFamily="2" charset="2"/>
              <a:buChar char="Ø"/>
            </a:pPr>
            <a:r>
              <a:rPr lang="en-US" sz="2000" b="1" dirty="0" err="1">
                <a:solidFill>
                  <a:schemeClr val="accent1"/>
                </a:solidFill>
              </a:rPr>
              <a:t>Match_Narration</a:t>
            </a:r>
            <a:endParaRPr lang="en-US" sz="2000" b="1" dirty="0">
              <a:solidFill>
                <a:schemeClr val="accent1"/>
              </a:solidFill>
            </a:endParaRPr>
          </a:p>
          <a:p>
            <a:pPr marL="876300" lvl="2" indent="-342900">
              <a:buFont typeface="Wingdings" panose="05000000000000000000" pitchFamily="2" charset="2"/>
              <a:buChar char="Ø"/>
            </a:pPr>
            <a:r>
              <a:rPr lang="en-US" sz="2000" b="1" dirty="0" err="1">
                <a:solidFill>
                  <a:schemeClr val="accent1"/>
                </a:solidFill>
              </a:rPr>
              <a:t>Streak_Achievement</a:t>
            </a:r>
            <a:endParaRPr lang="en-US" sz="2000" b="1" dirty="0">
              <a:solidFill>
                <a:schemeClr val="accent1"/>
              </a:solidFill>
            </a:endParaRPr>
          </a:p>
          <a:p>
            <a:pPr marL="876300" lvl="2" indent="-342900">
              <a:buFont typeface="Wingdings" panose="05000000000000000000" pitchFamily="2" charset="2"/>
              <a:buChar char="Ø"/>
            </a:pPr>
            <a:r>
              <a:rPr lang="en-US" sz="2000" b="1" dirty="0" err="1">
                <a:solidFill>
                  <a:schemeClr val="accent1"/>
                </a:solidFill>
              </a:rPr>
              <a:t>Top_Scorer</a:t>
            </a:r>
            <a:endParaRPr lang="en-US" sz="2000" b="1" dirty="0">
              <a:solidFill>
                <a:schemeClr val="accent1"/>
              </a:solidFill>
            </a:endParaRPr>
          </a:p>
          <a:p>
            <a:pPr marL="533400" lvl="2"/>
            <a:endParaRPr lang="en-US" sz="2000" b="1" dirty="0">
              <a:solidFill>
                <a:schemeClr val="accent1"/>
              </a:solidFill>
            </a:endParaRPr>
          </a:p>
          <a:p>
            <a:pPr marL="533400" lvl="2"/>
            <a:r>
              <a:rPr lang="en-US" sz="2000" b="1" u="sng" dirty="0">
                <a:solidFill>
                  <a:srgbClr val="C00000"/>
                </a:solidFill>
              </a:rPr>
              <a:t>Note:</a:t>
            </a:r>
            <a:r>
              <a:rPr lang="en-US" sz="2000" b="1" dirty="0">
                <a:solidFill>
                  <a:srgbClr val="C00000"/>
                </a:solidFill>
              </a:rPr>
              <a:t> </a:t>
            </a:r>
            <a:r>
              <a:rPr lang="en-US" sz="2000" b="1" dirty="0">
                <a:solidFill>
                  <a:schemeClr val="accent1"/>
                </a:solidFill>
              </a:rPr>
              <a:t>The SQL files which are run for this are attached in the submission file.</a:t>
            </a:r>
          </a:p>
          <a:p>
            <a:pPr marL="533400" lvl="2"/>
            <a:endParaRPr lang="en-US" sz="2000" b="1" dirty="0">
              <a:solidFill>
                <a:srgbClr val="C00000"/>
              </a:solidFill>
            </a:endParaRPr>
          </a:p>
          <a:p>
            <a:pPr marL="533400" lvl="2"/>
            <a:endParaRPr lang="en-US" sz="2000" b="1" dirty="0">
              <a:solidFill>
                <a:srgbClr val="C00000"/>
              </a:solidFill>
            </a:endParaRPr>
          </a:p>
        </p:txBody>
      </p:sp>
      <p:sp>
        <p:nvSpPr>
          <p:cNvPr id="4" name="Rectangle 3">
            <a:extLst>
              <a:ext uri="{FF2B5EF4-FFF2-40B4-BE49-F238E27FC236}">
                <a16:creationId xmlns:a16="http://schemas.microsoft.com/office/drawing/2014/main" id="{EC8DE350-0CD8-AA2A-EA25-E64BD8A9886F}"/>
              </a:ext>
            </a:extLst>
          </p:cNvPr>
          <p:cNvSpPr/>
          <p:nvPr/>
        </p:nvSpPr>
        <p:spPr>
          <a:xfrm>
            <a:off x="3249955" y="175546"/>
            <a:ext cx="5742431" cy="587141"/>
          </a:xfrm>
          <a:prstGeom prst="rect">
            <a:avLst/>
          </a:prstGeom>
          <a:solidFill>
            <a:schemeClr val="accent4">
              <a:lumMod val="60000"/>
              <a:lumOff val="40000"/>
            </a:schemeClr>
          </a:solidFill>
          <a:ln>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rgbClr val="C00000"/>
                </a:solidFill>
              </a:rPr>
              <a:t>Phase - 2 (</a:t>
            </a:r>
            <a:r>
              <a:rPr lang="en-US" sz="3200" b="1" dirty="0">
                <a:solidFill>
                  <a:srgbClr val="C00000"/>
                </a:solidFill>
              </a:rPr>
              <a:t>Option 2. ETL)</a:t>
            </a:r>
            <a:endParaRPr lang="en-IN" sz="3200" b="1" dirty="0">
              <a:solidFill>
                <a:srgbClr val="C00000"/>
              </a:solidFill>
            </a:endParaRPr>
          </a:p>
        </p:txBody>
      </p:sp>
    </p:spTree>
    <p:extLst>
      <p:ext uri="{BB962C8B-B14F-4D97-AF65-F5344CB8AC3E}">
        <p14:creationId xmlns:p14="http://schemas.microsoft.com/office/powerpoint/2010/main" val="4294382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552FF88-2E3B-34A9-CA8D-DBC053692E99}"/>
              </a:ext>
            </a:extLst>
          </p:cNvPr>
          <p:cNvSpPr/>
          <p:nvPr/>
        </p:nvSpPr>
        <p:spPr>
          <a:xfrm>
            <a:off x="3249955" y="175546"/>
            <a:ext cx="5742431" cy="587141"/>
          </a:xfrm>
          <a:prstGeom prst="rect">
            <a:avLst/>
          </a:prstGeom>
          <a:solidFill>
            <a:schemeClr val="accent4">
              <a:lumMod val="60000"/>
              <a:lumOff val="40000"/>
            </a:schemeClr>
          </a:solidFill>
          <a:ln>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rgbClr val="C00000"/>
                </a:solidFill>
              </a:rPr>
              <a:t>Phase - 2 (</a:t>
            </a:r>
            <a:r>
              <a:rPr lang="en-US" sz="3200" b="1" dirty="0">
                <a:solidFill>
                  <a:srgbClr val="C00000"/>
                </a:solidFill>
              </a:rPr>
              <a:t>Option 2. ETL)</a:t>
            </a:r>
            <a:endParaRPr lang="en-IN" sz="3200" b="1" dirty="0">
              <a:solidFill>
                <a:srgbClr val="C00000"/>
              </a:solidFill>
            </a:endParaRPr>
          </a:p>
        </p:txBody>
      </p:sp>
      <p:sp>
        <p:nvSpPr>
          <p:cNvPr id="3" name="Rectangle 2">
            <a:extLst>
              <a:ext uri="{FF2B5EF4-FFF2-40B4-BE49-F238E27FC236}">
                <a16:creationId xmlns:a16="http://schemas.microsoft.com/office/drawing/2014/main" id="{0B05B235-6AD7-BE87-9050-C21653270A26}"/>
              </a:ext>
            </a:extLst>
          </p:cNvPr>
          <p:cNvSpPr/>
          <p:nvPr/>
        </p:nvSpPr>
        <p:spPr>
          <a:xfrm>
            <a:off x="542222" y="1107942"/>
            <a:ext cx="11107554" cy="5552740"/>
          </a:xfrm>
          <a:prstGeom prst="rect">
            <a:avLst/>
          </a:prstGeom>
          <a:solidFill>
            <a:schemeClr val="accent4">
              <a:lumMod val="60000"/>
              <a:lumOff val="40000"/>
            </a:schemeClr>
          </a:solidFill>
          <a:ln>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533400" lvl="2"/>
            <a:endParaRPr lang="en-US" sz="2000" b="1" dirty="0">
              <a:solidFill>
                <a:srgbClr val="C00000"/>
              </a:solidFill>
            </a:endParaRPr>
          </a:p>
          <a:p>
            <a:pPr marL="876300" lvl="2" indent="-342900">
              <a:buFont typeface="Wingdings" panose="05000000000000000000" pitchFamily="2" charset="2"/>
              <a:buChar char="Ø"/>
            </a:pPr>
            <a:r>
              <a:rPr lang="en-US" sz="2000" b="1" u="sng" dirty="0">
                <a:solidFill>
                  <a:srgbClr val="C00000"/>
                </a:solidFill>
              </a:rPr>
              <a:t>Physical Data Model with Entities Diagram:</a:t>
            </a:r>
          </a:p>
          <a:p>
            <a:pPr marL="876300" lvl="2" indent="-342900">
              <a:buFont typeface="Wingdings" panose="05000000000000000000" pitchFamily="2" charset="2"/>
              <a:buChar char="Ø"/>
            </a:pPr>
            <a:endParaRPr lang="en-US" sz="2000" b="1" u="sng" dirty="0">
              <a:solidFill>
                <a:srgbClr val="C00000"/>
              </a:solidFill>
            </a:endParaRPr>
          </a:p>
          <a:p>
            <a:pPr marL="876300" lvl="2" indent="-342900">
              <a:buFont typeface="Wingdings" panose="05000000000000000000" pitchFamily="2" charset="2"/>
              <a:buChar char="Ø"/>
            </a:pPr>
            <a:endParaRPr lang="en-US" sz="2000" b="1" u="sng" dirty="0">
              <a:solidFill>
                <a:srgbClr val="C00000"/>
              </a:solidFill>
            </a:endParaRPr>
          </a:p>
          <a:p>
            <a:pPr marL="876300" lvl="2" indent="-342900">
              <a:buFont typeface="Wingdings" panose="05000000000000000000" pitchFamily="2" charset="2"/>
              <a:buChar char="Ø"/>
            </a:pPr>
            <a:endParaRPr lang="en-US" sz="2000" b="1" u="sng" dirty="0">
              <a:solidFill>
                <a:srgbClr val="C00000"/>
              </a:solidFill>
            </a:endParaRPr>
          </a:p>
          <a:p>
            <a:pPr marL="876300" lvl="2" indent="-342900">
              <a:buFont typeface="Wingdings" panose="05000000000000000000" pitchFamily="2" charset="2"/>
              <a:buChar char="Ø"/>
            </a:pPr>
            <a:endParaRPr lang="en-US" sz="2000" b="1" u="sng" dirty="0">
              <a:solidFill>
                <a:srgbClr val="C00000"/>
              </a:solidFill>
            </a:endParaRPr>
          </a:p>
          <a:p>
            <a:pPr marL="876300" lvl="2" indent="-342900">
              <a:buFont typeface="Wingdings" panose="05000000000000000000" pitchFamily="2" charset="2"/>
              <a:buChar char="Ø"/>
            </a:pPr>
            <a:endParaRPr lang="en-US" sz="2000" b="1" u="sng" dirty="0">
              <a:solidFill>
                <a:srgbClr val="C00000"/>
              </a:solidFill>
            </a:endParaRPr>
          </a:p>
          <a:p>
            <a:pPr marL="876300" lvl="2" indent="-342900">
              <a:buFont typeface="Wingdings" panose="05000000000000000000" pitchFamily="2" charset="2"/>
              <a:buChar char="Ø"/>
            </a:pPr>
            <a:endParaRPr lang="en-US" sz="2000" b="1" u="sng" dirty="0">
              <a:solidFill>
                <a:srgbClr val="C00000"/>
              </a:solidFill>
            </a:endParaRPr>
          </a:p>
          <a:p>
            <a:pPr marL="876300" lvl="2" indent="-342900">
              <a:buFont typeface="Wingdings" panose="05000000000000000000" pitchFamily="2" charset="2"/>
              <a:buChar char="Ø"/>
            </a:pPr>
            <a:endParaRPr lang="en-US" sz="2000" b="1" u="sng" dirty="0">
              <a:solidFill>
                <a:srgbClr val="C00000"/>
              </a:solidFill>
            </a:endParaRPr>
          </a:p>
          <a:p>
            <a:pPr marL="876300" lvl="2" indent="-342900">
              <a:buFont typeface="Wingdings" panose="05000000000000000000" pitchFamily="2" charset="2"/>
              <a:buChar char="Ø"/>
            </a:pPr>
            <a:endParaRPr lang="en-US" sz="2000" b="1" u="sng" dirty="0">
              <a:solidFill>
                <a:srgbClr val="C00000"/>
              </a:solidFill>
            </a:endParaRPr>
          </a:p>
          <a:p>
            <a:pPr marL="876300" lvl="2" indent="-342900">
              <a:buFont typeface="Wingdings" panose="05000000000000000000" pitchFamily="2" charset="2"/>
              <a:buChar char="Ø"/>
            </a:pPr>
            <a:endParaRPr lang="en-US" sz="2000" b="1" u="sng" dirty="0">
              <a:solidFill>
                <a:srgbClr val="C00000"/>
              </a:solidFill>
            </a:endParaRPr>
          </a:p>
          <a:p>
            <a:pPr marL="876300" lvl="2" indent="-342900">
              <a:buFont typeface="Wingdings" panose="05000000000000000000" pitchFamily="2" charset="2"/>
              <a:buChar char="Ø"/>
            </a:pPr>
            <a:endParaRPr lang="en-US" sz="2000" b="1" u="sng" dirty="0">
              <a:solidFill>
                <a:srgbClr val="C00000"/>
              </a:solidFill>
            </a:endParaRPr>
          </a:p>
          <a:p>
            <a:pPr marL="876300" lvl="2" indent="-342900">
              <a:buFont typeface="Wingdings" panose="05000000000000000000" pitchFamily="2" charset="2"/>
              <a:buChar char="Ø"/>
            </a:pPr>
            <a:endParaRPr lang="en-US" sz="2000" b="1" u="sng" dirty="0">
              <a:solidFill>
                <a:srgbClr val="C00000"/>
              </a:solidFill>
            </a:endParaRPr>
          </a:p>
          <a:p>
            <a:pPr marL="876300" lvl="2" indent="-342900">
              <a:buFont typeface="Wingdings" panose="05000000000000000000" pitchFamily="2" charset="2"/>
              <a:buChar char="Ø"/>
            </a:pPr>
            <a:endParaRPr lang="en-US" sz="2000" b="1" u="sng" dirty="0">
              <a:solidFill>
                <a:srgbClr val="C00000"/>
              </a:solidFill>
            </a:endParaRPr>
          </a:p>
          <a:p>
            <a:pPr marL="876300" lvl="2" indent="-342900">
              <a:buFont typeface="Wingdings" panose="05000000000000000000" pitchFamily="2" charset="2"/>
              <a:buChar char="Ø"/>
            </a:pPr>
            <a:endParaRPr lang="en-US" sz="2000" b="1" u="sng" dirty="0">
              <a:solidFill>
                <a:srgbClr val="C00000"/>
              </a:solidFill>
            </a:endParaRPr>
          </a:p>
          <a:p>
            <a:pPr marL="533400" lvl="2"/>
            <a:endParaRPr lang="en-US" sz="2000" b="1" u="sng" dirty="0">
              <a:solidFill>
                <a:srgbClr val="C00000"/>
              </a:solidFill>
            </a:endParaRPr>
          </a:p>
          <a:p>
            <a:pPr marL="533400" lvl="2"/>
            <a:r>
              <a:rPr lang="en-US" sz="2000" b="1" dirty="0">
                <a:solidFill>
                  <a:srgbClr val="C00000"/>
                </a:solidFill>
              </a:rPr>
              <a:t>The above Diagram is the one before the Clean-up and Filtering Process was done.</a:t>
            </a:r>
          </a:p>
        </p:txBody>
      </p:sp>
      <p:pic>
        <p:nvPicPr>
          <p:cNvPr id="4" name="Picture 3">
            <a:extLst>
              <a:ext uri="{FF2B5EF4-FFF2-40B4-BE49-F238E27FC236}">
                <a16:creationId xmlns:a16="http://schemas.microsoft.com/office/drawing/2014/main" id="{8BBABFAF-0C3A-CE23-237C-B9A51ED15F4E}"/>
              </a:ext>
            </a:extLst>
          </p:cNvPr>
          <p:cNvPicPr>
            <a:picLocks noChangeAspect="1"/>
          </p:cNvPicPr>
          <p:nvPr/>
        </p:nvPicPr>
        <p:blipFill>
          <a:blip r:embed="rId2"/>
          <a:stretch>
            <a:fillRect/>
          </a:stretch>
        </p:blipFill>
        <p:spPr>
          <a:xfrm>
            <a:off x="2157641" y="1895276"/>
            <a:ext cx="7876718" cy="4022154"/>
          </a:xfrm>
          <a:prstGeom prst="rect">
            <a:avLst/>
          </a:prstGeom>
        </p:spPr>
      </p:pic>
    </p:spTree>
    <p:extLst>
      <p:ext uri="{BB962C8B-B14F-4D97-AF65-F5344CB8AC3E}">
        <p14:creationId xmlns:p14="http://schemas.microsoft.com/office/powerpoint/2010/main" val="480151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552FF88-2E3B-34A9-CA8D-DBC053692E99}"/>
              </a:ext>
            </a:extLst>
          </p:cNvPr>
          <p:cNvSpPr/>
          <p:nvPr/>
        </p:nvSpPr>
        <p:spPr>
          <a:xfrm>
            <a:off x="3249955" y="175546"/>
            <a:ext cx="5742431" cy="587141"/>
          </a:xfrm>
          <a:prstGeom prst="rect">
            <a:avLst/>
          </a:prstGeom>
          <a:solidFill>
            <a:schemeClr val="accent4">
              <a:lumMod val="60000"/>
              <a:lumOff val="40000"/>
            </a:schemeClr>
          </a:solidFill>
          <a:ln>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rgbClr val="C00000"/>
                </a:solidFill>
              </a:rPr>
              <a:t>Phase - 2 (</a:t>
            </a:r>
            <a:r>
              <a:rPr lang="en-US" sz="3200" b="1" dirty="0">
                <a:solidFill>
                  <a:srgbClr val="C00000"/>
                </a:solidFill>
              </a:rPr>
              <a:t>Option 2. ETL)</a:t>
            </a:r>
            <a:endParaRPr lang="en-IN" sz="3200" b="1" dirty="0">
              <a:solidFill>
                <a:srgbClr val="C00000"/>
              </a:solidFill>
            </a:endParaRPr>
          </a:p>
        </p:txBody>
      </p:sp>
      <p:sp>
        <p:nvSpPr>
          <p:cNvPr id="3" name="Rectangle 2">
            <a:extLst>
              <a:ext uri="{FF2B5EF4-FFF2-40B4-BE49-F238E27FC236}">
                <a16:creationId xmlns:a16="http://schemas.microsoft.com/office/drawing/2014/main" id="{0B05B235-6AD7-BE87-9050-C21653270A26}"/>
              </a:ext>
            </a:extLst>
          </p:cNvPr>
          <p:cNvSpPr/>
          <p:nvPr/>
        </p:nvSpPr>
        <p:spPr>
          <a:xfrm>
            <a:off x="542222" y="1107942"/>
            <a:ext cx="11107554" cy="5552740"/>
          </a:xfrm>
          <a:prstGeom prst="rect">
            <a:avLst/>
          </a:prstGeom>
          <a:solidFill>
            <a:schemeClr val="accent4">
              <a:lumMod val="60000"/>
              <a:lumOff val="40000"/>
            </a:schemeClr>
          </a:solidFill>
          <a:ln>
            <a:solidFill>
              <a:srgbClr val="C0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533400" lvl="2"/>
            <a:endParaRPr lang="en-US" sz="2000" b="1" dirty="0">
              <a:solidFill>
                <a:srgbClr val="C00000"/>
              </a:solidFill>
            </a:endParaRPr>
          </a:p>
          <a:p>
            <a:pPr marL="876300" lvl="2" indent="-342900">
              <a:buFont typeface="Wingdings" panose="05000000000000000000" pitchFamily="2" charset="2"/>
              <a:buChar char="Ø"/>
            </a:pPr>
            <a:r>
              <a:rPr lang="en-US" sz="2000" b="1" u="sng" dirty="0">
                <a:solidFill>
                  <a:srgbClr val="C00000"/>
                </a:solidFill>
              </a:rPr>
              <a:t>Physical Data Model with Entities Diagram:</a:t>
            </a:r>
          </a:p>
          <a:p>
            <a:pPr marL="876300" lvl="2" indent="-342900">
              <a:buFont typeface="Wingdings" panose="05000000000000000000" pitchFamily="2" charset="2"/>
              <a:buChar char="Ø"/>
            </a:pPr>
            <a:endParaRPr lang="en-US" sz="2000" b="1" u="sng" dirty="0">
              <a:solidFill>
                <a:srgbClr val="C00000"/>
              </a:solidFill>
            </a:endParaRPr>
          </a:p>
          <a:p>
            <a:pPr marL="876300" lvl="2" indent="-342900">
              <a:buFont typeface="Wingdings" panose="05000000000000000000" pitchFamily="2" charset="2"/>
              <a:buChar char="Ø"/>
            </a:pPr>
            <a:endParaRPr lang="en-US" sz="2000" b="1" u="sng" dirty="0">
              <a:solidFill>
                <a:srgbClr val="C00000"/>
              </a:solidFill>
            </a:endParaRPr>
          </a:p>
          <a:p>
            <a:pPr marL="876300" lvl="2" indent="-342900">
              <a:buFont typeface="Wingdings" panose="05000000000000000000" pitchFamily="2" charset="2"/>
              <a:buChar char="Ø"/>
            </a:pPr>
            <a:endParaRPr lang="en-US" sz="2000" b="1" u="sng" dirty="0">
              <a:solidFill>
                <a:srgbClr val="C00000"/>
              </a:solidFill>
            </a:endParaRPr>
          </a:p>
          <a:p>
            <a:pPr marL="876300" lvl="2" indent="-342900">
              <a:buFont typeface="Wingdings" panose="05000000000000000000" pitchFamily="2" charset="2"/>
              <a:buChar char="Ø"/>
            </a:pPr>
            <a:endParaRPr lang="en-US" sz="2000" b="1" u="sng" dirty="0">
              <a:solidFill>
                <a:srgbClr val="C00000"/>
              </a:solidFill>
            </a:endParaRPr>
          </a:p>
          <a:p>
            <a:pPr marL="876300" lvl="2" indent="-342900">
              <a:buFont typeface="Wingdings" panose="05000000000000000000" pitchFamily="2" charset="2"/>
              <a:buChar char="Ø"/>
            </a:pPr>
            <a:endParaRPr lang="en-US" sz="2000" b="1" u="sng" dirty="0">
              <a:solidFill>
                <a:srgbClr val="C00000"/>
              </a:solidFill>
            </a:endParaRPr>
          </a:p>
          <a:p>
            <a:pPr marL="876300" lvl="2" indent="-342900">
              <a:buFont typeface="Wingdings" panose="05000000000000000000" pitchFamily="2" charset="2"/>
              <a:buChar char="Ø"/>
            </a:pPr>
            <a:endParaRPr lang="en-US" sz="2000" b="1" u="sng" dirty="0">
              <a:solidFill>
                <a:srgbClr val="C00000"/>
              </a:solidFill>
            </a:endParaRPr>
          </a:p>
          <a:p>
            <a:pPr marL="876300" lvl="2" indent="-342900">
              <a:buFont typeface="Wingdings" panose="05000000000000000000" pitchFamily="2" charset="2"/>
              <a:buChar char="Ø"/>
            </a:pPr>
            <a:endParaRPr lang="en-US" sz="2000" b="1" u="sng" dirty="0">
              <a:solidFill>
                <a:srgbClr val="C00000"/>
              </a:solidFill>
            </a:endParaRPr>
          </a:p>
          <a:p>
            <a:pPr marL="876300" lvl="2" indent="-342900">
              <a:buFont typeface="Wingdings" panose="05000000000000000000" pitchFamily="2" charset="2"/>
              <a:buChar char="Ø"/>
            </a:pPr>
            <a:endParaRPr lang="en-US" sz="2000" b="1" u="sng" dirty="0">
              <a:solidFill>
                <a:srgbClr val="C00000"/>
              </a:solidFill>
            </a:endParaRPr>
          </a:p>
          <a:p>
            <a:pPr marL="876300" lvl="2" indent="-342900">
              <a:buFont typeface="Wingdings" panose="05000000000000000000" pitchFamily="2" charset="2"/>
              <a:buChar char="Ø"/>
            </a:pPr>
            <a:endParaRPr lang="en-US" sz="2000" b="1" u="sng" dirty="0">
              <a:solidFill>
                <a:srgbClr val="C00000"/>
              </a:solidFill>
            </a:endParaRPr>
          </a:p>
          <a:p>
            <a:pPr marL="876300" lvl="2" indent="-342900">
              <a:buFont typeface="Wingdings" panose="05000000000000000000" pitchFamily="2" charset="2"/>
              <a:buChar char="Ø"/>
            </a:pPr>
            <a:endParaRPr lang="en-US" sz="2000" b="1" u="sng" dirty="0">
              <a:solidFill>
                <a:srgbClr val="C00000"/>
              </a:solidFill>
            </a:endParaRPr>
          </a:p>
          <a:p>
            <a:pPr marL="876300" lvl="2" indent="-342900">
              <a:buFont typeface="Wingdings" panose="05000000000000000000" pitchFamily="2" charset="2"/>
              <a:buChar char="Ø"/>
            </a:pPr>
            <a:endParaRPr lang="en-US" sz="2000" b="1" u="sng" dirty="0">
              <a:solidFill>
                <a:srgbClr val="C00000"/>
              </a:solidFill>
            </a:endParaRPr>
          </a:p>
          <a:p>
            <a:pPr marL="876300" lvl="2" indent="-342900">
              <a:buFont typeface="Wingdings" panose="05000000000000000000" pitchFamily="2" charset="2"/>
              <a:buChar char="Ø"/>
            </a:pPr>
            <a:endParaRPr lang="en-US" sz="2000" b="1" u="sng" dirty="0">
              <a:solidFill>
                <a:srgbClr val="C00000"/>
              </a:solidFill>
            </a:endParaRPr>
          </a:p>
          <a:p>
            <a:pPr marL="876300" lvl="2" indent="-342900">
              <a:buFont typeface="Wingdings" panose="05000000000000000000" pitchFamily="2" charset="2"/>
              <a:buChar char="Ø"/>
            </a:pPr>
            <a:endParaRPr lang="en-US" sz="2000" b="1" u="sng" dirty="0">
              <a:solidFill>
                <a:srgbClr val="C00000"/>
              </a:solidFill>
            </a:endParaRPr>
          </a:p>
          <a:p>
            <a:pPr marL="533400" lvl="2"/>
            <a:endParaRPr lang="en-US" sz="2000" b="1" u="sng" dirty="0">
              <a:solidFill>
                <a:srgbClr val="C00000"/>
              </a:solidFill>
            </a:endParaRPr>
          </a:p>
          <a:p>
            <a:pPr marL="533400" lvl="2"/>
            <a:r>
              <a:rPr lang="en-US" sz="2000" b="1" dirty="0">
                <a:solidFill>
                  <a:srgbClr val="C00000"/>
                </a:solidFill>
              </a:rPr>
              <a:t>This Diagram is the one after we did all the Clean-ups, Filtering, and loading process.</a:t>
            </a:r>
          </a:p>
        </p:txBody>
      </p:sp>
      <p:pic>
        <p:nvPicPr>
          <p:cNvPr id="5" name="Picture 4">
            <a:extLst>
              <a:ext uri="{FF2B5EF4-FFF2-40B4-BE49-F238E27FC236}">
                <a16:creationId xmlns:a16="http://schemas.microsoft.com/office/drawing/2014/main" id="{F66D53FA-6250-B95C-C8E9-91835B323C2B}"/>
              </a:ext>
            </a:extLst>
          </p:cNvPr>
          <p:cNvPicPr>
            <a:picLocks noChangeAspect="1"/>
          </p:cNvPicPr>
          <p:nvPr/>
        </p:nvPicPr>
        <p:blipFill>
          <a:blip r:embed="rId2"/>
          <a:stretch>
            <a:fillRect/>
          </a:stretch>
        </p:blipFill>
        <p:spPr>
          <a:xfrm>
            <a:off x="2157640" y="1873235"/>
            <a:ext cx="7876718" cy="4022154"/>
          </a:xfrm>
          <a:prstGeom prst="rect">
            <a:avLst/>
          </a:prstGeom>
        </p:spPr>
      </p:pic>
    </p:spTree>
    <p:extLst>
      <p:ext uri="{BB962C8B-B14F-4D97-AF65-F5344CB8AC3E}">
        <p14:creationId xmlns:p14="http://schemas.microsoft.com/office/powerpoint/2010/main" val="30368887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60</TotalTime>
  <Words>1502</Words>
  <Application>Microsoft Office PowerPoint</Application>
  <PresentationFormat>Widescreen</PresentationFormat>
  <Paragraphs>131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Gohel, Vatsal Rameshbhai</dc:creator>
  <cp:lastModifiedBy>Dixit Davey</cp:lastModifiedBy>
  <cp:revision>45</cp:revision>
  <dcterms:created xsi:type="dcterms:W3CDTF">2023-04-09T01:09:44Z</dcterms:created>
  <dcterms:modified xsi:type="dcterms:W3CDTF">2023-04-09T03:29:14Z</dcterms:modified>
</cp:coreProperties>
</file>