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7" r:id="rId10"/>
    <p:sldId id="264"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12E2-39C6-4389-039A-C4CBC7C20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14D50-90A5-34D0-3398-2712542F9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2404A8-A7CA-F782-F626-368E8386DB7A}"/>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F0CA83E3-798C-5031-4392-95586CB2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F849A-BAA5-5B09-DD7C-71992D27E47D}"/>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0980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C84D-54E0-978E-9EB0-E59C4350E1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E34D6-1B9A-BFF5-89CB-18CADD8D2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F901F-43A3-3E3F-E338-C3F5CF2D8D5D}"/>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D4C699CC-135C-ECFE-C9B7-968664D2B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62F13-7998-0974-77CC-4AC79CDFB36D}"/>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37251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36EA1-24F3-3B0E-C3A0-285F2C8B7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632213-6E40-55AD-4E99-77FB2947B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75C8D-6C01-9894-62D3-25CD1D239BF0}"/>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B0BF08DD-BF6D-6F1A-4D07-9543792B1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71CC1-2004-BE5B-517B-4B41C817246E}"/>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30007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AA79-4D52-1174-F159-B0E9797CEE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F989B-8BBD-F43B-B832-02936A499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F0EDE-D14A-B1D8-35BC-918E041A37C9}"/>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3A5C6741-E4A5-C5B1-80DE-B77817846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1AF1C-4D49-4FB1-8E2C-412E3DD6B54E}"/>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22397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BC79-6F3D-ED5F-ECAA-6B4160B03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2BF76-B06B-500E-05C2-CF31ADC40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5EEB2-BB57-50ED-BD6D-A0A36670A1A7}"/>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3A23B164-B30A-08A5-4FC4-E31833FEB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8298C-370E-87E5-A7DE-C6CA8725FEAB}"/>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68979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E38B-35FD-4B12-42C1-B5EED635E3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19F435-2857-D53F-2549-46CF7F5CE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62F031-9499-A5DF-8B93-34DF8D217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784F31-369C-3907-3A22-C69A0CB8EF25}"/>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6" name="Footer Placeholder 5">
            <a:extLst>
              <a:ext uri="{FF2B5EF4-FFF2-40B4-BE49-F238E27FC236}">
                <a16:creationId xmlns:a16="http://schemas.microsoft.com/office/drawing/2014/main" id="{CE7AF0D8-8DF9-C911-A68E-6706AC38F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51AEAD-6E8F-B46F-803C-53899B1E89C4}"/>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383788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AC5-802E-24F9-4B00-DA6D3CBE95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86C1E-32E6-AA3A-E52D-D11A0648B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3AFF2-C1E5-CF27-16AE-F4183E99E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66B9EB-74DE-9536-3ED5-502519665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F1A3B-0947-62E1-F6B8-188C248CF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DDAFE-7FA4-CC7A-902C-51EDF3B596AA}"/>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8" name="Footer Placeholder 7">
            <a:extLst>
              <a:ext uri="{FF2B5EF4-FFF2-40B4-BE49-F238E27FC236}">
                <a16:creationId xmlns:a16="http://schemas.microsoft.com/office/drawing/2014/main" id="{5CEF2770-2340-4FC6-1316-671CB2FD3B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FFEEC6-E3E7-6AFE-7AE0-E1E280F98247}"/>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4468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A301-1354-479A-77BD-E7B07812CB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B2736-6877-EDB0-B0C9-812553BE8B4C}"/>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4" name="Footer Placeholder 3">
            <a:extLst>
              <a:ext uri="{FF2B5EF4-FFF2-40B4-BE49-F238E27FC236}">
                <a16:creationId xmlns:a16="http://schemas.microsoft.com/office/drawing/2014/main" id="{2B110757-9962-F02B-8777-A99708847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835EC2-CE73-9CAC-644F-A1DF58F2D914}"/>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165322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BF9E3-A57C-2443-B5D1-AECC589F369D}"/>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3" name="Footer Placeholder 2">
            <a:extLst>
              <a:ext uri="{FF2B5EF4-FFF2-40B4-BE49-F238E27FC236}">
                <a16:creationId xmlns:a16="http://schemas.microsoft.com/office/drawing/2014/main" id="{64F239F6-392F-C6F7-5717-E2C4CC6CD8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36A1B9-E9CD-D602-01FD-97979CB6B858}"/>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821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5D62-2CA0-C41E-A398-EF27D5DF9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9AD96C-D227-36A1-9116-FE1E1A424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6A1CF1-A4BD-7FCE-E0EA-CA9BAAB74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238BC-F154-4FAA-07FF-ABC89A6F3132}"/>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6" name="Footer Placeholder 5">
            <a:extLst>
              <a:ext uri="{FF2B5EF4-FFF2-40B4-BE49-F238E27FC236}">
                <a16:creationId xmlns:a16="http://schemas.microsoft.com/office/drawing/2014/main" id="{6BF8FEED-99D1-F3E3-FD73-C94A5F816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7B814-2D48-1CC2-1157-FAB7D1A8DCC3}"/>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325344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96C2-F242-8F7E-52E8-110DB7FE8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8B271E-BC48-951E-29FA-C07B490C4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9147C3-806C-2964-1A98-68610B97A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78E9C-6606-5CB7-B2DA-C2DDD7A198A4}"/>
              </a:ext>
            </a:extLst>
          </p:cNvPr>
          <p:cNvSpPr>
            <a:spLocks noGrp="1"/>
          </p:cNvSpPr>
          <p:nvPr>
            <p:ph type="dt" sz="half" idx="10"/>
          </p:nvPr>
        </p:nvSpPr>
        <p:spPr/>
        <p:txBody>
          <a:bodyPr/>
          <a:lstStyle/>
          <a:p>
            <a:fld id="{8A8A25A0-DA61-4E26-866B-F8544A707FF2}" type="datetimeFigureOut">
              <a:rPr lang="en-IN" smtClean="0"/>
              <a:t>23-04-2023</a:t>
            </a:fld>
            <a:endParaRPr lang="en-IN"/>
          </a:p>
        </p:txBody>
      </p:sp>
      <p:sp>
        <p:nvSpPr>
          <p:cNvPr id="6" name="Footer Placeholder 5">
            <a:extLst>
              <a:ext uri="{FF2B5EF4-FFF2-40B4-BE49-F238E27FC236}">
                <a16:creationId xmlns:a16="http://schemas.microsoft.com/office/drawing/2014/main" id="{F4253FD5-6EA9-C64B-9CCF-0E2598222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EF235-454D-4DF6-EB2F-967C63E586B7}"/>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9316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12768-39D5-83FF-1B85-0E89122BF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46212C-24D0-C2F8-9977-3CCDF0E62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6A55C-22D9-E4F3-8AE0-A4AABE3DC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A25A0-DA61-4E26-866B-F8544A707FF2}" type="datetimeFigureOut">
              <a:rPr lang="en-IN" smtClean="0"/>
              <a:t>23-04-2023</a:t>
            </a:fld>
            <a:endParaRPr lang="en-IN"/>
          </a:p>
        </p:txBody>
      </p:sp>
      <p:sp>
        <p:nvSpPr>
          <p:cNvPr id="5" name="Footer Placeholder 4">
            <a:extLst>
              <a:ext uri="{FF2B5EF4-FFF2-40B4-BE49-F238E27FC236}">
                <a16:creationId xmlns:a16="http://schemas.microsoft.com/office/drawing/2014/main" id="{92806DBD-40A2-C2F6-26B8-1B1BA3E60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ACBDFE-EAB0-BB9C-660E-3BD5A3E77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F58F2-A296-4867-86B3-738CA695470D}" type="slidenum">
              <a:rPr lang="en-IN" smtClean="0"/>
              <a:t>‹#›</a:t>
            </a:fld>
            <a:endParaRPr lang="en-IN"/>
          </a:p>
        </p:txBody>
      </p:sp>
    </p:spTree>
    <p:extLst>
      <p:ext uri="{BB962C8B-B14F-4D97-AF65-F5344CB8AC3E}">
        <p14:creationId xmlns:p14="http://schemas.microsoft.com/office/powerpoint/2010/main" val="399047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4630C9-4A4B-E08A-E90B-DEF360921B77}"/>
              </a:ext>
            </a:extLst>
          </p:cNvPr>
          <p:cNvSpPr/>
          <p:nvPr/>
        </p:nvSpPr>
        <p:spPr>
          <a:xfrm>
            <a:off x="3249955" y="197318"/>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5" name="Rectangle 4">
            <a:extLst>
              <a:ext uri="{FF2B5EF4-FFF2-40B4-BE49-F238E27FC236}">
                <a16:creationId xmlns:a16="http://schemas.microsoft.com/office/drawing/2014/main" id="{77E51B31-5F6A-A866-E525-37B3DB1512FC}"/>
              </a:ext>
            </a:extLst>
          </p:cNvPr>
          <p:cNvSpPr/>
          <p:nvPr/>
        </p:nvSpPr>
        <p:spPr>
          <a:xfrm>
            <a:off x="567394"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endParaRPr lang="en-US" sz="2000" b="1" dirty="0">
              <a:solidFill>
                <a:srgbClr val="C00000"/>
              </a:solidFill>
            </a:endParaRPr>
          </a:p>
          <a:p>
            <a:pPr lvl="1"/>
            <a:r>
              <a:rPr lang="en-US" sz="2000" b="1" u="sng" dirty="0">
                <a:solidFill>
                  <a:srgbClr val="C00000"/>
                </a:solidFill>
              </a:rPr>
              <a:t>Phase 3. Tableau Dashboard</a:t>
            </a:r>
          </a:p>
          <a:p>
            <a:pPr marL="800100" lvl="1" indent="-342900">
              <a:buFont typeface="Wingdings" panose="05000000000000000000" pitchFamily="2" charset="2"/>
              <a:buChar char="Ø"/>
            </a:pPr>
            <a:r>
              <a:rPr lang="en-IN" sz="2000" b="1" dirty="0">
                <a:solidFill>
                  <a:srgbClr val="C00000"/>
                </a:solidFill>
              </a:rPr>
              <a:t>Use Tableau to create dashboard (deliverable 3)</a:t>
            </a:r>
          </a:p>
          <a:p>
            <a:pPr marL="800100" lvl="1" indent="-342900">
              <a:buFont typeface="Wingdings" panose="05000000000000000000" pitchFamily="2" charset="2"/>
              <a:buChar char="Ø"/>
            </a:pPr>
            <a:r>
              <a:rPr lang="en-US" sz="2000" b="1" dirty="0">
                <a:solidFill>
                  <a:srgbClr val="C00000"/>
                </a:solidFill>
              </a:rPr>
              <a:t>Dashboard should have 3+ graphs</a:t>
            </a:r>
          </a:p>
          <a:p>
            <a:pPr marL="1257300" lvl="2" indent="-342900">
              <a:buFont typeface="Arial" panose="020B0604020202020204" pitchFamily="34" charset="0"/>
              <a:buChar char="•"/>
            </a:pPr>
            <a:r>
              <a:rPr lang="en-US" b="1" dirty="0">
                <a:solidFill>
                  <a:srgbClr val="C00000"/>
                </a:solidFill>
              </a:rPr>
              <a:t>One Pie Chart</a:t>
            </a:r>
          </a:p>
          <a:p>
            <a:pPr marL="1257300" lvl="2" indent="-342900">
              <a:buFont typeface="Arial" panose="020B0604020202020204" pitchFamily="34" charset="0"/>
              <a:buChar char="•"/>
            </a:pPr>
            <a:r>
              <a:rPr lang="en-US" b="1" dirty="0">
                <a:solidFill>
                  <a:srgbClr val="C00000"/>
                </a:solidFill>
              </a:rPr>
              <a:t>One Bar Graph</a:t>
            </a:r>
          </a:p>
          <a:p>
            <a:pPr marL="1257300" lvl="2" indent="-342900">
              <a:buFont typeface="Arial" panose="020B0604020202020204" pitchFamily="34" charset="0"/>
              <a:buChar char="•"/>
            </a:pPr>
            <a:r>
              <a:rPr lang="en-US" b="1" dirty="0">
                <a:solidFill>
                  <a:srgbClr val="C00000"/>
                </a:solidFill>
              </a:rPr>
              <a:t>One Table</a:t>
            </a:r>
          </a:p>
          <a:p>
            <a:pPr marL="800100" lvl="1" indent="-342900">
              <a:buFont typeface="Wingdings" panose="05000000000000000000" pitchFamily="2" charset="2"/>
              <a:buChar char="Ø"/>
            </a:pPr>
            <a:r>
              <a:rPr lang="en-IN" sz="2000" b="1" dirty="0">
                <a:solidFill>
                  <a:srgbClr val="C00000"/>
                </a:solidFill>
              </a:rPr>
              <a:t>Show examples of creating Calculated Fields.</a:t>
            </a:r>
          </a:p>
          <a:p>
            <a:pPr marL="800100" lvl="1" indent="-342900">
              <a:buFont typeface="Wingdings" panose="05000000000000000000" pitchFamily="2" charset="2"/>
              <a:buChar char="Ø"/>
            </a:pPr>
            <a:r>
              <a:rPr lang="en-IN" sz="2000" b="1" dirty="0">
                <a:solidFill>
                  <a:srgbClr val="C00000"/>
                </a:solidFill>
              </a:rPr>
              <a:t>Show examples of creating Filters.</a:t>
            </a:r>
          </a:p>
          <a:p>
            <a:pPr marL="800100" lvl="1" indent="-342900">
              <a:buFont typeface="Wingdings" panose="05000000000000000000" pitchFamily="2" charset="2"/>
              <a:buChar char="Ø"/>
            </a:pPr>
            <a:r>
              <a:rPr lang="en-IN" sz="2000" b="1" dirty="0">
                <a:solidFill>
                  <a:srgbClr val="C00000"/>
                </a:solidFill>
              </a:rPr>
              <a:t>Show examples of using filter actions based on selection on graph.</a:t>
            </a:r>
          </a:p>
          <a:p>
            <a:pPr marL="800100" lvl="1" indent="-342900">
              <a:buFont typeface="Wingdings" panose="05000000000000000000" pitchFamily="2" charset="2"/>
              <a:buChar char="Ø"/>
            </a:pPr>
            <a:r>
              <a:rPr lang="en-IN" sz="2000" b="1" dirty="0">
                <a:solidFill>
                  <a:srgbClr val="C00000"/>
                </a:solidFill>
              </a:rPr>
              <a:t>Show examples of using Formatting.</a:t>
            </a:r>
          </a:p>
          <a:p>
            <a:pPr marL="800100" lvl="1" indent="-342900">
              <a:buFont typeface="Wingdings" panose="05000000000000000000" pitchFamily="2" charset="2"/>
              <a:buChar char="Ø"/>
            </a:pPr>
            <a:endParaRPr lang="en-IN" sz="2000" b="1" dirty="0">
              <a:solidFill>
                <a:srgbClr val="C00000"/>
              </a:solidFill>
            </a:endParaRPr>
          </a:p>
        </p:txBody>
      </p:sp>
    </p:spTree>
    <p:extLst>
      <p:ext uri="{BB962C8B-B14F-4D97-AF65-F5344CB8AC3E}">
        <p14:creationId xmlns:p14="http://schemas.microsoft.com/office/powerpoint/2010/main" val="296525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DBDE4-EF83-AE43-DA44-27CFDA5C97E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E8DA2BF-FA19-A236-479F-EE725BB20BC1}"/>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Example of Filter Actions:</a:t>
            </a:r>
          </a:p>
          <a:p>
            <a:pPr marL="876300" lvl="2" indent="-342900">
              <a:buFont typeface="Wingdings" panose="05000000000000000000" pitchFamily="2" charset="2"/>
              <a:buChar char="Ø"/>
            </a:pPr>
            <a:endParaRPr lang="en-US" sz="2000" b="1" dirty="0">
              <a:solidFill>
                <a:srgbClr val="C00000"/>
              </a:solidFill>
            </a:endParaRPr>
          </a:p>
          <a:p>
            <a:pPr marL="533400" lvl="2">
              <a:lnSpc>
                <a:spcPct val="107000"/>
              </a:lnSpc>
              <a:spcAft>
                <a:spcPts val="800"/>
              </a:spcAft>
            </a:pPr>
            <a:r>
              <a:rPr lang="en-IN" sz="2000" b="1" dirty="0">
                <a:solidFill>
                  <a:srgbClr val="C00000"/>
                </a:solidFill>
              </a:rPr>
              <a:t>Filter actions send information between worksheets. Typically, a filter action sends information from a selected mark to another sheet showing related information.</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Here, we have used “Test series year” Filter for Bar chart and Tree Map.</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“Test Number” for Bar chart, Tree Map and Table.</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And “Innings” also for Bar chart, Tree Map and Table.</a:t>
            </a:r>
          </a:p>
          <a:p>
            <a:pPr marL="533400" lvl="2"/>
            <a:endParaRPr lang="en-US" sz="2000" b="1" dirty="0">
              <a:solidFill>
                <a:srgbClr val="C00000"/>
              </a:solidFill>
            </a:endParaRPr>
          </a:p>
        </p:txBody>
      </p:sp>
    </p:spTree>
    <p:extLst>
      <p:ext uri="{BB962C8B-B14F-4D97-AF65-F5344CB8AC3E}">
        <p14:creationId xmlns:p14="http://schemas.microsoft.com/office/powerpoint/2010/main" val="185008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DBDE4-EF83-AE43-DA44-27CFDA5C97E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E8DA2BF-FA19-A236-479F-EE725BB20BC1}"/>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Example of using Formatting:</a:t>
            </a:r>
          </a:p>
          <a:p>
            <a:pPr marL="876300" lvl="2" indent="-342900">
              <a:buFont typeface="Wingdings" panose="05000000000000000000" pitchFamily="2" charset="2"/>
              <a:buChar char="Ø"/>
            </a:pPr>
            <a:endParaRPr lang="en-US" sz="2000" b="1" dirty="0">
              <a:solidFill>
                <a:srgbClr val="C00000"/>
              </a:solidFill>
            </a:endParaRPr>
          </a:p>
          <a:p>
            <a:pPr marL="533400" lvl="2"/>
            <a:r>
              <a:rPr lang="en-IN" sz="2000" b="1" dirty="0">
                <a:solidFill>
                  <a:srgbClr val="C00000"/>
                </a:solidFill>
              </a:rPr>
              <a:t>We can format settings for fonts, alignment, shading, borders, lines and tooltips at the worksheet level. We have used formatting for all the charts we have created. </a:t>
            </a:r>
          </a:p>
          <a:p>
            <a:pPr marL="533400" lvl="2"/>
            <a:endParaRPr lang="en-IN" sz="2000" b="1" dirty="0">
              <a:solidFill>
                <a:srgbClr val="C00000"/>
              </a:solidFill>
            </a:endParaRPr>
          </a:p>
          <a:p>
            <a:pPr marL="533400" lvl="2"/>
            <a:r>
              <a:rPr lang="en-IN" sz="2000" b="1" u="sng" dirty="0">
                <a:solidFill>
                  <a:srgbClr val="C00000"/>
                </a:solidFill>
              </a:rPr>
              <a:t>Example:</a:t>
            </a:r>
            <a:r>
              <a:rPr lang="en-IN" sz="2000" b="1" dirty="0">
                <a:solidFill>
                  <a:srgbClr val="C00000"/>
                </a:solidFill>
              </a:rPr>
              <a:t> for all the charts we have used colour formatting along with different font and colour for the title of the charts. We have even formatted the size of some charts according to the needs </a:t>
            </a:r>
            <a:r>
              <a:rPr lang="en-IN" sz="2000" b="1" u="sng" dirty="0">
                <a:solidFill>
                  <a:srgbClr val="C00000"/>
                </a:solidFill>
              </a:rPr>
              <a:t>Example:</a:t>
            </a:r>
            <a:r>
              <a:rPr lang="en-IN" sz="2000" b="1" dirty="0">
                <a:solidFill>
                  <a:srgbClr val="C00000"/>
                </a:solidFill>
              </a:rPr>
              <a:t> Pie chart.</a:t>
            </a:r>
          </a:p>
          <a:p>
            <a:pPr marL="533400" lvl="2"/>
            <a:endParaRPr lang="en-US" sz="2000" b="1" dirty="0">
              <a:solidFill>
                <a:srgbClr val="C00000"/>
              </a:solidFill>
            </a:endParaRPr>
          </a:p>
        </p:txBody>
      </p:sp>
    </p:spTree>
    <p:extLst>
      <p:ext uri="{BB962C8B-B14F-4D97-AF65-F5344CB8AC3E}">
        <p14:creationId xmlns:p14="http://schemas.microsoft.com/office/powerpoint/2010/main" val="312858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DBDE4-EF83-AE43-DA44-27CFDA5C97E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E8DA2BF-FA19-A236-479F-EE725BB20BC1}"/>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Creating a Dashboard:</a:t>
            </a:r>
          </a:p>
          <a:p>
            <a:pPr marL="876300" lvl="2" indent="-342900">
              <a:buFont typeface="Wingdings" panose="05000000000000000000" pitchFamily="2" charset="2"/>
              <a:buChar char="Ø"/>
            </a:pPr>
            <a:endParaRPr lang="en-US" sz="2000" b="1" dirty="0">
              <a:solidFill>
                <a:srgbClr val="C00000"/>
              </a:solidFill>
            </a:endParaRPr>
          </a:p>
          <a:p>
            <a:pPr marL="533400" lvl="2">
              <a:lnSpc>
                <a:spcPct val="107000"/>
              </a:lnSpc>
              <a:spcAft>
                <a:spcPts val="800"/>
              </a:spcAft>
            </a:pPr>
            <a:r>
              <a:rPr lang="en-IN" sz="2000" b="1" dirty="0">
                <a:solidFill>
                  <a:srgbClr val="C00000"/>
                </a:solidFill>
              </a:rPr>
              <a:t>Finally, a Dashboard is created using all the charts we have prepared.</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Pie Chart</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Bar Chart</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Tree Map</a:t>
            </a:r>
          </a:p>
          <a:p>
            <a:pPr marL="876300" lvl="2" indent="-342900">
              <a:lnSpc>
                <a:spcPct val="107000"/>
              </a:lnSpc>
              <a:spcAft>
                <a:spcPts val="800"/>
              </a:spcAft>
              <a:buFont typeface="Arial" panose="020B0604020202020204" pitchFamily="34" charset="0"/>
              <a:buChar char="•"/>
            </a:pPr>
            <a:r>
              <a:rPr lang="en-IN" sz="2000" b="1" dirty="0">
                <a:solidFill>
                  <a:srgbClr val="C00000"/>
                </a:solidFill>
              </a:rPr>
              <a:t>Table</a:t>
            </a:r>
          </a:p>
          <a:p>
            <a:pPr>
              <a:lnSpc>
                <a:spcPct val="107000"/>
              </a:lnSpc>
              <a:spcAft>
                <a:spcPts val="800"/>
              </a:spcAft>
            </a:pPr>
            <a:r>
              <a:rPr lang="en-IN" sz="2000" b="1" dirty="0">
                <a:solidFill>
                  <a:srgbClr val="C00000"/>
                </a:solidFill>
              </a:rPr>
              <a:t>The above charts are inserted in the dashboard and we have kept 4 filters to apply in the dashboard namely “Host”, “Test Series Year”, “Test Number” &amp; “Innings”.</a:t>
            </a:r>
          </a:p>
          <a:p>
            <a:pPr>
              <a:lnSpc>
                <a:spcPct val="107000"/>
              </a:lnSpc>
              <a:spcAft>
                <a:spcPts val="800"/>
              </a:spcAft>
            </a:pPr>
            <a:r>
              <a:rPr lang="en-IN" sz="2000" b="1" dirty="0">
                <a:solidFill>
                  <a:srgbClr val="C00000"/>
                </a:solidFill>
              </a:rPr>
              <a:t>“Host” Filter is applied for Pie chart.</a:t>
            </a:r>
          </a:p>
          <a:p>
            <a:pPr>
              <a:lnSpc>
                <a:spcPct val="107000"/>
              </a:lnSpc>
              <a:spcAft>
                <a:spcPts val="800"/>
              </a:spcAft>
            </a:pPr>
            <a:r>
              <a:rPr lang="en-IN" sz="2000" b="1" dirty="0">
                <a:solidFill>
                  <a:srgbClr val="C00000"/>
                </a:solidFill>
              </a:rPr>
              <a:t>“Test Series Year” Filter is applied for Bar chart and Tree Map.</a:t>
            </a:r>
          </a:p>
          <a:p>
            <a:pPr>
              <a:lnSpc>
                <a:spcPct val="107000"/>
              </a:lnSpc>
              <a:spcAft>
                <a:spcPts val="800"/>
              </a:spcAft>
            </a:pPr>
            <a:r>
              <a:rPr lang="en-IN" sz="2000" b="1" dirty="0">
                <a:solidFill>
                  <a:srgbClr val="C00000"/>
                </a:solidFill>
              </a:rPr>
              <a:t>“Test Number” Filter is applied for Bar chart, Tree Map and Table.</a:t>
            </a:r>
          </a:p>
          <a:p>
            <a:pPr>
              <a:lnSpc>
                <a:spcPct val="107000"/>
              </a:lnSpc>
              <a:spcAft>
                <a:spcPts val="800"/>
              </a:spcAft>
            </a:pPr>
            <a:r>
              <a:rPr lang="en-IN" sz="2000" b="1" dirty="0">
                <a:solidFill>
                  <a:srgbClr val="C00000"/>
                </a:solidFill>
              </a:rPr>
              <a:t>And “Innings” Filter is also applied for Bar chart, Tree Map and Table.</a:t>
            </a:r>
          </a:p>
          <a:p>
            <a:pPr marL="533400" lvl="2"/>
            <a:endParaRPr lang="en-US" sz="2000" b="1" dirty="0">
              <a:solidFill>
                <a:srgbClr val="C00000"/>
              </a:solidFill>
            </a:endParaRPr>
          </a:p>
        </p:txBody>
      </p:sp>
    </p:spTree>
    <p:extLst>
      <p:ext uri="{BB962C8B-B14F-4D97-AF65-F5344CB8AC3E}">
        <p14:creationId xmlns:p14="http://schemas.microsoft.com/office/powerpoint/2010/main" val="117062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DBDE4-EF83-AE43-DA44-27CFDA5C97E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E8DA2BF-FA19-A236-479F-EE725BB20BC1}"/>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Final Dashboard:</a:t>
            </a:r>
          </a:p>
          <a:p>
            <a:pPr marL="876300" lvl="2" indent="-342900">
              <a:buFont typeface="Wingdings" panose="05000000000000000000" pitchFamily="2" charset="2"/>
              <a:buChar char="Ø"/>
            </a:pPr>
            <a:endParaRPr lang="en-US" sz="2000" b="1" dirty="0">
              <a:solidFill>
                <a:srgbClr val="C00000"/>
              </a:solidFill>
            </a:endParaRPr>
          </a:p>
          <a:p>
            <a:pPr marL="533400" lvl="2"/>
            <a:endParaRPr lang="en-US" sz="2000" b="1" dirty="0">
              <a:solidFill>
                <a:srgbClr val="C00000"/>
              </a:solidFill>
            </a:endParaRPr>
          </a:p>
        </p:txBody>
      </p:sp>
      <p:pic>
        <p:nvPicPr>
          <p:cNvPr id="5" name="Picture 4">
            <a:extLst>
              <a:ext uri="{FF2B5EF4-FFF2-40B4-BE49-F238E27FC236}">
                <a16:creationId xmlns:a16="http://schemas.microsoft.com/office/drawing/2014/main" id="{B14DD9C2-498B-C03B-AB2D-86E31E97247B}"/>
              </a:ext>
            </a:extLst>
          </p:cNvPr>
          <p:cNvPicPr>
            <a:picLocks noChangeAspect="1"/>
          </p:cNvPicPr>
          <p:nvPr/>
        </p:nvPicPr>
        <p:blipFill>
          <a:blip r:embed="rId2"/>
          <a:stretch>
            <a:fillRect/>
          </a:stretch>
        </p:blipFill>
        <p:spPr>
          <a:xfrm>
            <a:off x="1798711" y="1997974"/>
            <a:ext cx="8594578" cy="4440533"/>
          </a:xfrm>
          <a:prstGeom prst="rect">
            <a:avLst/>
          </a:prstGeom>
        </p:spPr>
      </p:pic>
    </p:spTree>
    <p:extLst>
      <p:ext uri="{BB962C8B-B14F-4D97-AF65-F5344CB8AC3E}">
        <p14:creationId xmlns:p14="http://schemas.microsoft.com/office/powerpoint/2010/main" val="99087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7D03F-19E1-6816-2A04-BF4E9930B0F6}"/>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4" name="Rectangle 3">
            <a:extLst>
              <a:ext uri="{FF2B5EF4-FFF2-40B4-BE49-F238E27FC236}">
                <a16:creationId xmlns:a16="http://schemas.microsoft.com/office/drawing/2014/main" id="{4F17278F-E7BF-CB6B-2A58-E458C59A1D18}"/>
              </a:ext>
            </a:extLst>
          </p:cNvPr>
          <p:cNvSpPr/>
          <p:nvPr/>
        </p:nvSpPr>
        <p:spPr>
          <a:xfrm>
            <a:off x="567394"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endParaRPr lang="en-US" sz="2000" b="1" dirty="0">
              <a:solidFill>
                <a:srgbClr val="C00000"/>
              </a:solidFill>
            </a:endParaRPr>
          </a:p>
          <a:p>
            <a:pPr lvl="1"/>
            <a:r>
              <a:rPr lang="en-US" sz="2000" b="1" dirty="0">
                <a:solidFill>
                  <a:srgbClr val="C00000"/>
                </a:solidFill>
              </a:rPr>
              <a:t>Steps followed in the creation of Phase 3:</a:t>
            </a:r>
          </a:p>
          <a:p>
            <a:pPr marL="800100" lvl="1" indent="-342900">
              <a:buFont typeface="Wingdings" panose="05000000000000000000" pitchFamily="2" charset="2"/>
              <a:buChar char="Ø"/>
            </a:pPr>
            <a:endParaRPr lang="en-US" sz="2000" b="1" dirty="0">
              <a:solidFill>
                <a:srgbClr val="C00000"/>
              </a:solidFill>
            </a:endParaRPr>
          </a:p>
          <a:p>
            <a:pPr marL="800100" lvl="1" indent="-342900" algn="just">
              <a:buFont typeface="Wingdings" panose="05000000000000000000" pitchFamily="2" charset="2"/>
              <a:buChar char="Ø"/>
            </a:pPr>
            <a:r>
              <a:rPr lang="en-US" sz="2000" b="1" dirty="0">
                <a:solidFill>
                  <a:srgbClr val="C00000"/>
                </a:solidFill>
              </a:rPr>
              <a:t>First and Foremost, </a:t>
            </a:r>
            <a:r>
              <a:rPr lang="en-IN" sz="2000" b="1" dirty="0">
                <a:solidFill>
                  <a:srgbClr val="C00000"/>
                </a:solidFill>
              </a:rPr>
              <a:t>all the normalised data done in phase 2 is loaded in tableau desktop.</a:t>
            </a:r>
            <a:endParaRPr lang="en-US" sz="2000" b="1" dirty="0">
              <a:solidFill>
                <a:srgbClr val="C00000"/>
              </a:solidFill>
            </a:endParaRPr>
          </a:p>
          <a:p>
            <a:pPr marL="800100" lvl="1" indent="-342900" algn="just">
              <a:buFont typeface="Wingdings" panose="05000000000000000000" pitchFamily="2" charset="2"/>
              <a:buChar char="Ø"/>
            </a:pPr>
            <a:r>
              <a:rPr lang="en-US" sz="2000" b="1" dirty="0">
                <a:solidFill>
                  <a:srgbClr val="C00000"/>
                </a:solidFill>
              </a:rPr>
              <a:t>Then, </a:t>
            </a:r>
            <a:r>
              <a:rPr lang="en-IN" sz="2000" b="1" dirty="0">
                <a:solidFill>
                  <a:srgbClr val="C00000"/>
                </a:solidFill>
              </a:rPr>
              <a:t>we have connected all the tables together.</a:t>
            </a:r>
          </a:p>
          <a:p>
            <a:pPr marL="800100" lvl="1" indent="-342900" algn="just">
              <a:buFont typeface="Wingdings" panose="05000000000000000000" pitchFamily="2" charset="2"/>
              <a:buChar char="Ø"/>
            </a:pPr>
            <a:r>
              <a:rPr lang="en-IN" sz="2000" b="1" dirty="0">
                <a:solidFill>
                  <a:srgbClr val="C00000"/>
                </a:solidFill>
              </a:rPr>
              <a:t>By default, the connection will be live we’ve changed it to Extract.</a:t>
            </a:r>
          </a:p>
          <a:p>
            <a:pPr marL="800100" lvl="1" indent="-342900" algn="just">
              <a:buFont typeface="Wingdings" panose="05000000000000000000" pitchFamily="2" charset="2"/>
              <a:buChar char="Ø"/>
            </a:pPr>
            <a:endParaRPr lang="en-US" sz="2000" b="1" dirty="0">
              <a:solidFill>
                <a:srgbClr val="C00000"/>
              </a:solidFill>
            </a:endParaRPr>
          </a:p>
        </p:txBody>
      </p:sp>
    </p:spTree>
    <p:extLst>
      <p:ext uri="{BB962C8B-B14F-4D97-AF65-F5344CB8AC3E}">
        <p14:creationId xmlns:p14="http://schemas.microsoft.com/office/powerpoint/2010/main" val="129730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5F57A-DC4F-AD75-D1CE-A6E0A10F1DF3}"/>
              </a:ext>
            </a:extLst>
          </p:cNvPr>
          <p:cNvSpPr/>
          <p:nvPr/>
        </p:nvSpPr>
        <p:spPr>
          <a:xfrm>
            <a:off x="567394" y="895546"/>
            <a:ext cx="11107554" cy="576513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2000" b="1" dirty="0">
              <a:solidFill>
                <a:srgbClr val="C00000"/>
              </a:solidFill>
            </a:endParaRPr>
          </a:p>
          <a:p>
            <a:pPr lvl="1"/>
            <a:r>
              <a:rPr lang="en-US" sz="2000" b="1" u="sng" dirty="0">
                <a:solidFill>
                  <a:srgbClr val="C00000"/>
                </a:solidFill>
              </a:rPr>
              <a:t>Charts Preparation:</a:t>
            </a:r>
            <a:endParaRPr lang="en-US" sz="2000" b="1" dirty="0">
              <a:solidFill>
                <a:srgbClr val="C00000"/>
              </a:solidFill>
            </a:endParaRPr>
          </a:p>
          <a:p>
            <a:pPr lvl="1"/>
            <a:endParaRPr lang="en-US" sz="2000" b="1" dirty="0">
              <a:solidFill>
                <a:srgbClr val="C00000"/>
              </a:solidFill>
            </a:endParaRPr>
          </a:p>
          <a:p>
            <a:pPr marL="800100" lvl="1" indent="-342900">
              <a:buFont typeface="Wingdings" panose="05000000000000000000" pitchFamily="2" charset="2"/>
              <a:buChar char="Ø"/>
            </a:pPr>
            <a:r>
              <a:rPr lang="en-US" sz="2000" b="1" u="sng" dirty="0">
                <a:solidFill>
                  <a:srgbClr val="C00000"/>
                </a:solidFill>
              </a:rPr>
              <a:t>Pie Chart:</a:t>
            </a:r>
          </a:p>
          <a:p>
            <a:pPr marL="1257300" lvl="2" indent="-342900">
              <a:buFont typeface="Arial" panose="020B0604020202020204" pitchFamily="34" charset="0"/>
              <a:buChar char="•"/>
            </a:pPr>
            <a:endParaRPr lang="en-US" sz="2000" b="1" dirty="0">
              <a:solidFill>
                <a:srgbClr val="C00000"/>
              </a:solidFill>
            </a:endParaRPr>
          </a:p>
          <a:p>
            <a:pPr marL="1257300" lvl="2" indent="-342900">
              <a:buFont typeface="Arial" panose="020B0604020202020204" pitchFamily="34" charset="0"/>
              <a:buChar char="•"/>
            </a:pPr>
            <a:r>
              <a:rPr lang="en-IN" b="1" dirty="0">
                <a:solidFill>
                  <a:srgbClr val="C00000"/>
                </a:solidFill>
              </a:rPr>
              <a:t>In this chart, “Host”, “Test Series Year”, “Test Number” &amp; “Innings” are used as Filters and “Venue” is used as both “colour” Marks and “Label” Marks which helps us show different types of venues using different colours and Label mark helps us to identify which colour represents which venue. We have then used “Host” &amp; “Test Series Year” for “Details” Marks as well which will show us the country of the host by year.</a:t>
            </a:r>
          </a:p>
          <a:p>
            <a:pPr lvl="2"/>
            <a:endParaRPr lang="en-US" sz="2000" b="1" u="sng" dirty="0">
              <a:solidFill>
                <a:srgbClr val="C00000"/>
              </a:solidFill>
            </a:endParaRPr>
          </a:p>
          <a:p>
            <a:pPr marL="800100" lvl="1" indent="-342900">
              <a:buFont typeface="Wingdings" panose="05000000000000000000" pitchFamily="2" charset="2"/>
              <a:buChar char="Ø"/>
            </a:pPr>
            <a:r>
              <a:rPr lang="en-US" sz="2000" b="1" u="sng" dirty="0">
                <a:solidFill>
                  <a:srgbClr val="C00000"/>
                </a:solidFill>
              </a:rPr>
              <a:t>Bar Chart:</a:t>
            </a:r>
            <a:endParaRPr lang="en-US" sz="2000" b="1" dirty="0">
              <a:solidFill>
                <a:srgbClr val="C00000"/>
              </a:solidFill>
            </a:endParaRPr>
          </a:p>
          <a:p>
            <a:pPr marL="1257300" lvl="2" indent="-342900">
              <a:buFont typeface="Wingdings" panose="05000000000000000000" pitchFamily="2" charset="2"/>
              <a:buChar char="Ø"/>
            </a:pPr>
            <a:endParaRPr lang="en-US" sz="2000" b="1" u="sng" dirty="0">
              <a:solidFill>
                <a:srgbClr val="C00000"/>
              </a:solidFill>
            </a:endParaRPr>
          </a:p>
          <a:p>
            <a:pPr marL="1257300" lvl="2" indent="-342900">
              <a:buFont typeface="Arial" panose="020B0604020202020204" pitchFamily="34" charset="0"/>
              <a:buChar char="•"/>
            </a:pPr>
            <a:r>
              <a:rPr lang="en-IN" b="1" dirty="0">
                <a:solidFill>
                  <a:srgbClr val="C00000"/>
                </a:solidFill>
              </a:rPr>
              <a:t>To create the Bar chart, we used “Highest Scorer” in Columns and “Runs by highest scorer” (as SUM) in Rows. This will create the bars representing all the players. Further, we have used “Test Series Year”, “Test Number” &amp; “Innings” as Filters using which we can view specific year, test number &amp; innings according to our requirement. Further, we have used “Highest Scorer” in “Colour” Marks which will help us identify each player uniquely with different colours assigned to them and used “Team” in “Detail” Marks to show which player represents which team.</a:t>
            </a:r>
            <a:endParaRPr lang="en-US" b="1" dirty="0">
              <a:solidFill>
                <a:srgbClr val="C00000"/>
              </a:solidFill>
            </a:endParaRPr>
          </a:p>
        </p:txBody>
      </p:sp>
      <p:sp>
        <p:nvSpPr>
          <p:cNvPr id="4" name="Rectangle 3">
            <a:extLst>
              <a:ext uri="{FF2B5EF4-FFF2-40B4-BE49-F238E27FC236}">
                <a16:creationId xmlns:a16="http://schemas.microsoft.com/office/drawing/2014/main" id="{B3C583FA-EA75-7CBE-B16D-1E130D2FAB81}"/>
              </a:ext>
            </a:extLst>
          </p:cNvPr>
          <p:cNvSpPr/>
          <p:nvPr/>
        </p:nvSpPr>
        <p:spPr>
          <a:xfrm>
            <a:off x="3249955" y="197318"/>
            <a:ext cx="5742431" cy="52854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Tree>
    <p:extLst>
      <p:ext uri="{BB962C8B-B14F-4D97-AF65-F5344CB8AC3E}">
        <p14:creationId xmlns:p14="http://schemas.microsoft.com/office/powerpoint/2010/main" val="321778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6B0C5-5A09-72DF-4EB4-23896F268D5A}"/>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2"/>
            <a:endParaRPr lang="en-US" sz="2000" b="1" u="sng" dirty="0">
              <a:solidFill>
                <a:srgbClr val="C00000"/>
              </a:solidFill>
            </a:endParaRPr>
          </a:p>
          <a:p>
            <a:pPr marL="788988" lvl="2" indent="-342900">
              <a:buFont typeface="Wingdings" panose="05000000000000000000" pitchFamily="2" charset="2"/>
              <a:buChar char="Ø"/>
            </a:pPr>
            <a:r>
              <a:rPr lang="en-US" sz="2000" b="1" u="sng" dirty="0">
                <a:solidFill>
                  <a:srgbClr val="C00000"/>
                </a:solidFill>
              </a:rPr>
              <a:t>Tree Map:</a:t>
            </a:r>
          </a:p>
          <a:p>
            <a:pPr marL="788988" lvl="2" indent="-342900">
              <a:buFont typeface="Wingdings" panose="05000000000000000000" pitchFamily="2" charset="2"/>
              <a:buChar char="Ø"/>
            </a:pPr>
            <a:endParaRPr lang="en-US" sz="2000" b="1" dirty="0">
              <a:solidFill>
                <a:srgbClr val="C00000"/>
              </a:solidFill>
            </a:endParaRPr>
          </a:p>
          <a:p>
            <a:pPr marL="1246188" lvl="3" indent="-342900">
              <a:buFont typeface="Arial" panose="020B0604020202020204" pitchFamily="34" charset="0"/>
              <a:buChar char="•"/>
            </a:pPr>
            <a:r>
              <a:rPr lang="en-IN" sz="2000" b="1" dirty="0">
                <a:solidFill>
                  <a:srgbClr val="C00000"/>
                </a:solidFill>
              </a:rPr>
              <a:t>In this chart, “Test Series Year”, “Test Number” &amp; “Innings” are used as Filters using which we can view specific year, test number &amp; innings according to our requirement. Further, we have used “Wickets by Best Bowler” (as SUM) for both “Size” &amp; “Colour” Marks. Size indicates the size of a tree block according to the wickets and colour shade represents the wickets from highest to lowest. Both “Team” &amp; “Best Bowler” is used in “Label” Marks to display the team and best bowler’s name.</a:t>
            </a:r>
          </a:p>
          <a:p>
            <a:pPr marL="903288" lvl="3"/>
            <a:endParaRPr lang="en-US" sz="2000" b="1" dirty="0">
              <a:solidFill>
                <a:srgbClr val="C00000"/>
              </a:solidFill>
            </a:endParaRPr>
          </a:p>
          <a:p>
            <a:pPr marL="788988" lvl="3" indent="-342900">
              <a:buFont typeface="Wingdings" panose="05000000000000000000" pitchFamily="2" charset="2"/>
              <a:buChar char="Ø"/>
            </a:pPr>
            <a:r>
              <a:rPr lang="en-US" sz="2000" b="1" u="sng" dirty="0">
                <a:solidFill>
                  <a:srgbClr val="C00000"/>
                </a:solidFill>
              </a:rPr>
              <a:t>Table:</a:t>
            </a:r>
            <a:r>
              <a:rPr lang="en-US" sz="2000" b="1" dirty="0">
                <a:solidFill>
                  <a:srgbClr val="C00000"/>
                </a:solidFill>
              </a:rPr>
              <a:t> </a:t>
            </a:r>
          </a:p>
          <a:p>
            <a:pPr marL="788988" lvl="3" indent="-342900">
              <a:buFont typeface="Wingdings" panose="05000000000000000000" pitchFamily="2" charset="2"/>
              <a:buChar char="Ø"/>
            </a:pPr>
            <a:endParaRPr lang="en-US" sz="2000" b="1" dirty="0">
              <a:solidFill>
                <a:srgbClr val="C00000"/>
              </a:solidFill>
            </a:endParaRPr>
          </a:p>
          <a:p>
            <a:pPr marL="1246188" lvl="3" indent="-342900">
              <a:buFont typeface="Arial" panose="020B0604020202020204" pitchFamily="34" charset="0"/>
              <a:buChar char="•"/>
            </a:pPr>
            <a:r>
              <a:rPr lang="en-IN" sz="2000" b="1" dirty="0">
                <a:solidFill>
                  <a:srgbClr val="C00000"/>
                </a:solidFill>
              </a:rPr>
              <a:t>Here, to create a table, we have put “Test Series Year”, “Man of the Match”, “Winner” &amp; “Team Total” in Rows. Further, we used “Test Series Year”, “Test Number” &amp; “Innings” as Filters using which we can view specific year, test number &amp; innings according to our requirement.</a:t>
            </a:r>
            <a:endParaRPr lang="en-US" sz="2000" b="1" dirty="0">
              <a:solidFill>
                <a:srgbClr val="C00000"/>
              </a:solidFill>
            </a:endParaRPr>
          </a:p>
        </p:txBody>
      </p:sp>
      <p:sp>
        <p:nvSpPr>
          <p:cNvPr id="4" name="Rectangle 3">
            <a:extLst>
              <a:ext uri="{FF2B5EF4-FFF2-40B4-BE49-F238E27FC236}">
                <a16:creationId xmlns:a16="http://schemas.microsoft.com/office/drawing/2014/main" id="{9306D75F-F8F0-D0DB-3262-35D6FAA194AC}"/>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Tree>
    <p:extLst>
      <p:ext uri="{BB962C8B-B14F-4D97-AF65-F5344CB8AC3E}">
        <p14:creationId xmlns:p14="http://schemas.microsoft.com/office/powerpoint/2010/main" val="42466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60EF9F-FA68-CBBF-594A-B9DF9B0B0723}"/>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2"/>
            <a:endParaRPr lang="en-US" sz="2000" b="1" u="sng" dirty="0">
              <a:solidFill>
                <a:srgbClr val="C00000"/>
              </a:solidFill>
            </a:endParaRPr>
          </a:p>
          <a:p>
            <a:pPr marL="533400" lvl="2"/>
            <a:r>
              <a:rPr lang="en-US" sz="2000" b="1" u="sng" dirty="0">
                <a:solidFill>
                  <a:srgbClr val="C00000"/>
                </a:solidFill>
              </a:rPr>
              <a:t>Example of Creating Calculated Fields:</a:t>
            </a:r>
          </a:p>
          <a:p>
            <a:pPr marL="533400" lvl="2"/>
            <a:endParaRPr lang="en-US" sz="2000" b="1" u="sng" dirty="0">
              <a:solidFill>
                <a:srgbClr val="C00000"/>
              </a:solidFill>
            </a:endParaRPr>
          </a:p>
          <a:p>
            <a:pPr marL="533400" lvl="2"/>
            <a:r>
              <a:rPr lang="en-IN" b="1" dirty="0">
                <a:solidFill>
                  <a:srgbClr val="C00000"/>
                </a:solidFill>
              </a:rPr>
              <a:t>Here, we have created calculated field for “Team Total” to show team runs and wickets together in a same column. Example:</a:t>
            </a: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endParaRPr lang="en-US" sz="2000" b="1" dirty="0">
              <a:solidFill>
                <a:srgbClr val="C00000"/>
              </a:solidFill>
            </a:endParaRPr>
          </a:p>
          <a:p>
            <a:pPr marL="533400" lvl="2"/>
            <a:r>
              <a:rPr lang="en-US" sz="2000" b="1" dirty="0">
                <a:solidFill>
                  <a:srgbClr val="C00000"/>
                </a:solidFill>
              </a:rPr>
              <a:t>The above Calculated Field will give you the following result.</a:t>
            </a:r>
          </a:p>
        </p:txBody>
      </p:sp>
      <p:sp>
        <p:nvSpPr>
          <p:cNvPr id="6" name="Rectangle 5">
            <a:extLst>
              <a:ext uri="{FF2B5EF4-FFF2-40B4-BE49-F238E27FC236}">
                <a16:creationId xmlns:a16="http://schemas.microsoft.com/office/drawing/2014/main" id="{2AA4D3A2-C453-B2F2-5F15-9E01223EB16F}"/>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pic>
        <p:nvPicPr>
          <p:cNvPr id="3" name="Picture 2">
            <a:extLst>
              <a:ext uri="{FF2B5EF4-FFF2-40B4-BE49-F238E27FC236}">
                <a16:creationId xmlns:a16="http://schemas.microsoft.com/office/drawing/2014/main" id="{DF221E29-B1E9-A015-03E6-73543B3F5855}"/>
              </a:ext>
            </a:extLst>
          </p:cNvPr>
          <p:cNvPicPr>
            <a:picLocks noChangeAspect="1"/>
          </p:cNvPicPr>
          <p:nvPr/>
        </p:nvPicPr>
        <p:blipFill>
          <a:blip r:embed="rId2"/>
          <a:stretch>
            <a:fillRect/>
          </a:stretch>
        </p:blipFill>
        <p:spPr>
          <a:xfrm>
            <a:off x="1229130" y="2907798"/>
            <a:ext cx="4892040" cy="2842260"/>
          </a:xfrm>
          <a:prstGeom prst="rect">
            <a:avLst/>
          </a:prstGeom>
        </p:spPr>
      </p:pic>
      <p:pic>
        <p:nvPicPr>
          <p:cNvPr id="4" name="Picture 3">
            <a:extLst>
              <a:ext uri="{FF2B5EF4-FFF2-40B4-BE49-F238E27FC236}">
                <a16:creationId xmlns:a16="http://schemas.microsoft.com/office/drawing/2014/main" id="{D7C92A92-D506-C76E-9F35-7992A2FF9A1D}"/>
              </a:ext>
            </a:extLst>
          </p:cNvPr>
          <p:cNvPicPr>
            <a:picLocks noChangeAspect="1"/>
          </p:cNvPicPr>
          <p:nvPr/>
        </p:nvPicPr>
        <p:blipFill>
          <a:blip r:embed="rId3"/>
          <a:stretch>
            <a:fillRect/>
          </a:stretch>
        </p:blipFill>
        <p:spPr>
          <a:xfrm>
            <a:off x="8201320" y="2907798"/>
            <a:ext cx="1370186" cy="2796540"/>
          </a:xfrm>
          <a:prstGeom prst="rect">
            <a:avLst/>
          </a:prstGeom>
        </p:spPr>
      </p:pic>
    </p:spTree>
    <p:extLst>
      <p:ext uri="{BB962C8B-B14F-4D97-AF65-F5344CB8AC3E}">
        <p14:creationId xmlns:p14="http://schemas.microsoft.com/office/powerpoint/2010/main" val="100306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3D1393-695C-21B0-7352-F6141475068F}"/>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533400" lvl="2"/>
            <a:r>
              <a:rPr lang="en-US" b="1" u="sng" dirty="0">
                <a:solidFill>
                  <a:srgbClr val="C00000"/>
                </a:solidFill>
              </a:rPr>
              <a:t>Example of Creating Filters:</a:t>
            </a:r>
          </a:p>
          <a:p>
            <a:pPr marL="533400" lvl="2"/>
            <a:endParaRPr lang="en-US" b="1" dirty="0">
              <a:solidFill>
                <a:srgbClr val="C00000"/>
              </a:solidFill>
            </a:endParaRPr>
          </a:p>
          <a:p>
            <a:pPr marL="533400" lvl="2"/>
            <a:r>
              <a:rPr lang="en-IN" b="1" dirty="0">
                <a:solidFill>
                  <a:srgbClr val="C00000"/>
                </a:solidFill>
              </a:rPr>
              <a:t>We have used filters in all the charts prepared as it is one of the important aspects of creating a functional chart. For Example:</a:t>
            </a:r>
          </a:p>
          <a:p>
            <a:pPr marL="533400" lvl="2"/>
            <a:endParaRPr lang="en-IN" b="1" dirty="0">
              <a:solidFill>
                <a:srgbClr val="C00000"/>
              </a:solidFill>
            </a:endParaRPr>
          </a:p>
          <a:p>
            <a:pPr marL="533400" lvl="2"/>
            <a:r>
              <a:rPr lang="en-IN" b="1" u="sng" dirty="0">
                <a:solidFill>
                  <a:srgbClr val="C00000"/>
                </a:solidFill>
              </a:rPr>
              <a:t>Pie Chart:</a:t>
            </a:r>
            <a:r>
              <a:rPr lang="en-IN" b="1" dirty="0">
                <a:solidFill>
                  <a:srgbClr val="C00000"/>
                </a:solidFill>
              </a:rPr>
              <a:t> We have created below filters for pie chart.</a:t>
            </a:r>
          </a:p>
          <a:p>
            <a:pPr marL="533400" lvl="2"/>
            <a:endParaRPr lang="en-IN" sz="2000" b="1" dirty="0">
              <a:solidFill>
                <a:srgbClr val="C00000"/>
              </a:solidFill>
            </a:endParaRPr>
          </a:p>
          <a:p>
            <a:pPr marL="533400" lvl="2"/>
            <a:endParaRPr lang="en-US" sz="2000" b="1" dirty="0">
              <a:solidFill>
                <a:srgbClr val="C00000"/>
              </a:solidFill>
            </a:endParaRPr>
          </a:p>
        </p:txBody>
      </p:sp>
      <p:sp>
        <p:nvSpPr>
          <p:cNvPr id="6" name="Rectangle 5">
            <a:extLst>
              <a:ext uri="{FF2B5EF4-FFF2-40B4-BE49-F238E27FC236}">
                <a16:creationId xmlns:a16="http://schemas.microsoft.com/office/drawing/2014/main" id="{F1E6A4FF-F145-2DAC-6BCE-4682766EC734}"/>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pic>
        <p:nvPicPr>
          <p:cNvPr id="3" name="Picture 2">
            <a:extLst>
              <a:ext uri="{FF2B5EF4-FFF2-40B4-BE49-F238E27FC236}">
                <a16:creationId xmlns:a16="http://schemas.microsoft.com/office/drawing/2014/main" id="{5FB6E74A-C620-3969-E49C-045084EF551D}"/>
              </a:ext>
            </a:extLst>
          </p:cNvPr>
          <p:cNvPicPr>
            <a:picLocks noChangeAspect="1"/>
          </p:cNvPicPr>
          <p:nvPr/>
        </p:nvPicPr>
        <p:blipFill>
          <a:blip r:embed="rId2"/>
          <a:stretch>
            <a:fillRect/>
          </a:stretch>
        </p:blipFill>
        <p:spPr>
          <a:xfrm>
            <a:off x="2979295" y="3297025"/>
            <a:ext cx="6233410" cy="3193556"/>
          </a:xfrm>
          <a:prstGeom prst="rect">
            <a:avLst/>
          </a:prstGeom>
        </p:spPr>
      </p:pic>
    </p:spTree>
    <p:extLst>
      <p:ext uri="{BB962C8B-B14F-4D97-AF65-F5344CB8AC3E}">
        <p14:creationId xmlns:p14="http://schemas.microsoft.com/office/powerpoint/2010/main" val="243348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49BA1E-B3B3-07BF-6F67-A12F4D87077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533400" lvl="2"/>
            <a:r>
              <a:rPr lang="en-IN" sz="2000" b="1" u="sng" dirty="0">
                <a:solidFill>
                  <a:srgbClr val="C00000"/>
                </a:solidFill>
              </a:rPr>
              <a:t>Bar Chart:</a:t>
            </a:r>
            <a:r>
              <a:rPr lang="en-IN" sz="2000" b="1" dirty="0">
                <a:solidFill>
                  <a:srgbClr val="C00000"/>
                </a:solidFill>
              </a:rPr>
              <a:t> We have created below filters for Bar chart.</a:t>
            </a:r>
          </a:p>
          <a:p>
            <a:pPr marL="533400" lvl="2"/>
            <a:endParaRPr lang="en-US" sz="2000" b="1" dirty="0">
              <a:solidFill>
                <a:srgbClr val="C00000"/>
              </a:solidFill>
            </a:endParaRPr>
          </a:p>
          <a:p>
            <a:pPr marL="533400" lvl="2"/>
            <a:endParaRPr lang="en-US" sz="2000" b="1" dirty="0">
              <a:solidFill>
                <a:srgbClr val="C00000"/>
              </a:solidFill>
            </a:endParaRPr>
          </a:p>
        </p:txBody>
      </p:sp>
      <p:sp>
        <p:nvSpPr>
          <p:cNvPr id="4" name="Rectangle 3">
            <a:extLst>
              <a:ext uri="{FF2B5EF4-FFF2-40B4-BE49-F238E27FC236}">
                <a16:creationId xmlns:a16="http://schemas.microsoft.com/office/drawing/2014/main" id="{EC8DE350-0CD8-AA2A-EA25-E64BD8A9886F}"/>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pic>
        <p:nvPicPr>
          <p:cNvPr id="5" name="Picture 4">
            <a:extLst>
              <a:ext uri="{FF2B5EF4-FFF2-40B4-BE49-F238E27FC236}">
                <a16:creationId xmlns:a16="http://schemas.microsoft.com/office/drawing/2014/main" id="{1B1D611E-3C28-0D27-7272-40CABF310824}"/>
              </a:ext>
            </a:extLst>
          </p:cNvPr>
          <p:cNvPicPr>
            <a:picLocks noChangeAspect="1"/>
          </p:cNvPicPr>
          <p:nvPr/>
        </p:nvPicPr>
        <p:blipFill>
          <a:blip r:embed="rId2"/>
          <a:stretch>
            <a:fillRect/>
          </a:stretch>
        </p:blipFill>
        <p:spPr>
          <a:xfrm>
            <a:off x="1747865" y="1953134"/>
            <a:ext cx="8696269" cy="4544814"/>
          </a:xfrm>
          <a:prstGeom prst="rect">
            <a:avLst/>
          </a:prstGeom>
        </p:spPr>
      </p:pic>
    </p:spTree>
    <p:extLst>
      <p:ext uri="{BB962C8B-B14F-4D97-AF65-F5344CB8AC3E}">
        <p14:creationId xmlns:p14="http://schemas.microsoft.com/office/powerpoint/2010/main" val="42943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2FF88-2E3B-34A9-CA8D-DBC053692E99}"/>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B05B235-6AD7-BE87-9050-C21653270A2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IN" sz="2000" b="1" u="sng" dirty="0">
              <a:solidFill>
                <a:srgbClr val="C00000"/>
              </a:solidFill>
            </a:endParaRPr>
          </a:p>
          <a:p>
            <a:pPr marL="533400" lvl="2"/>
            <a:r>
              <a:rPr lang="en-IN" sz="2000" b="1" u="sng" dirty="0">
                <a:solidFill>
                  <a:srgbClr val="C00000"/>
                </a:solidFill>
              </a:rPr>
              <a:t>Tree Map:</a:t>
            </a:r>
            <a:r>
              <a:rPr lang="en-IN" sz="2000" b="1" dirty="0">
                <a:solidFill>
                  <a:srgbClr val="C00000"/>
                </a:solidFill>
              </a:rPr>
              <a:t> We have created below filters for Tree Map.</a:t>
            </a:r>
            <a:endParaRPr lang="en-US" sz="2000" b="1" dirty="0">
              <a:solidFill>
                <a:srgbClr val="C00000"/>
              </a:solidFill>
            </a:endParaRPr>
          </a:p>
        </p:txBody>
      </p:sp>
      <p:pic>
        <p:nvPicPr>
          <p:cNvPr id="6" name="Picture 5">
            <a:extLst>
              <a:ext uri="{FF2B5EF4-FFF2-40B4-BE49-F238E27FC236}">
                <a16:creationId xmlns:a16="http://schemas.microsoft.com/office/drawing/2014/main" id="{DF2276A4-FCAD-98A8-4709-400446F6A1F8}"/>
              </a:ext>
            </a:extLst>
          </p:cNvPr>
          <p:cNvPicPr>
            <a:picLocks noChangeAspect="1"/>
          </p:cNvPicPr>
          <p:nvPr/>
        </p:nvPicPr>
        <p:blipFill>
          <a:blip r:embed="rId2"/>
          <a:stretch>
            <a:fillRect/>
          </a:stretch>
        </p:blipFill>
        <p:spPr>
          <a:xfrm>
            <a:off x="1886153" y="1904214"/>
            <a:ext cx="8470033" cy="4589703"/>
          </a:xfrm>
          <a:prstGeom prst="rect">
            <a:avLst/>
          </a:prstGeom>
        </p:spPr>
      </p:pic>
    </p:spTree>
    <p:extLst>
      <p:ext uri="{BB962C8B-B14F-4D97-AF65-F5344CB8AC3E}">
        <p14:creationId xmlns:p14="http://schemas.microsoft.com/office/powerpoint/2010/main" val="4801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2FF88-2E3B-34A9-CA8D-DBC053692E99}"/>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- 3</a:t>
            </a:r>
          </a:p>
        </p:txBody>
      </p:sp>
      <p:sp>
        <p:nvSpPr>
          <p:cNvPr id="3" name="Rectangle 2">
            <a:extLst>
              <a:ext uri="{FF2B5EF4-FFF2-40B4-BE49-F238E27FC236}">
                <a16:creationId xmlns:a16="http://schemas.microsoft.com/office/drawing/2014/main" id="{0B05B235-6AD7-BE87-9050-C21653270A2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533400" lvl="2"/>
            <a:r>
              <a:rPr lang="en-IN" sz="2000" b="1" u="sng" dirty="0">
                <a:solidFill>
                  <a:srgbClr val="C00000"/>
                </a:solidFill>
              </a:rPr>
              <a:t>Table:</a:t>
            </a:r>
            <a:r>
              <a:rPr lang="en-IN" sz="2000" b="1" dirty="0">
                <a:solidFill>
                  <a:srgbClr val="C00000"/>
                </a:solidFill>
              </a:rPr>
              <a:t> We have created below filters for Table.</a:t>
            </a:r>
            <a:endParaRPr lang="en-US" sz="2000" b="1" dirty="0">
              <a:solidFill>
                <a:srgbClr val="C00000"/>
              </a:solidFill>
            </a:endParaRPr>
          </a:p>
        </p:txBody>
      </p:sp>
      <p:pic>
        <p:nvPicPr>
          <p:cNvPr id="6" name="Picture 5">
            <a:extLst>
              <a:ext uri="{FF2B5EF4-FFF2-40B4-BE49-F238E27FC236}">
                <a16:creationId xmlns:a16="http://schemas.microsoft.com/office/drawing/2014/main" id="{0D1B22CE-00C1-9352-3C09-CBBDF74F67FD}"/>
              </a:ext>
            </a:extLst>
          </p:cNvPr>
          <p:cNvPicPr>
            <a:picLocks noChangeAspect="1"/>
          </p:cNvPicPr>
          <p:nvPr/>
        </p:nvPicPr>
        <p:blipFill>
          <a:blip r:embed="rId2"/>
          <a:stretch>
            <a:fillRect/>
          </a:stretch>
        </p:blipFill>
        <p:spPr>
          <a:xfrm>
            <a:off x="1586877" y="2286788"/>
            <a:ext cx="9068586" cy="3566469"/>
          </a:xfrm>
          <a:prstGeom prst="rect">
            <a:avLst/>
          </a:prstGeom>
        </p:spPr>
      </p:pic>
    </p:spTree>
    <p:extLst>
      <p:ext uri="{BB962C8B-B14F-4D97-AF65-F5344CB8AC3E}">
        <p14:creationId xmlns:p14="http://schemas.microsoft.com/office/powerpoint/2010/main" val="303688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101</TotalTime>
  <Words>958</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Gohel, Vatsal Rameshbhai</dc:creator>
  <cp:lastModifiedBy>Gohel, Vatsal Rameshbhai</cp:lastModifiedBy>
  <cp:revision>48</cp:revision>
  <dcterms:created xsi:type="dcterms:W3CDTF">2023-04-09T01:09:44Z</dcterms:created>
  <dcterms:modified xsi:type="dcterms:W3CDTF">2023-04-23T20:11:31Z</dcterms:modified>
</cp:coreProperties>
</file>