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5" r:id="rId4"/>
  </p:sldMasterIdLst>
  <p:notesMasterIdLst>
    <p:notesMasterId r:id="rId21"/>
  </p:notesMasterIdLst>
  <p:sldIdLst>
    <p:sldId id="256"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TSAL GOHEL" initials="VG" lastIdx="1" clrIdx="0">
    <p:extLst>
      <p:ext uri="{19B8F6BF-5375-455C-9EA6-DF929625EA0E}">
        <p15:presenceInfo xmlns:p15="http://schemas.microsoft.com/office/powerpoint/2012/main" userId="db08917bc2670e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4B4B4"/>
    <a:srgbClr val="D9D9D9"/>
    <a:srgbClr val="F7F7F7"/>
    <a:srgbClr val="D5F0FF"/>
    <a:srgbClr val="E1FFD5"/>
    <a:srgbClr val="0C526E"/>
    <a:srgbClr val="FF20AB"/>
    <a:srgbClr val="000089"/>
    <a:srgbClr val="062D3C"/>
    <a:srgbClr val="94F1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9/16/2022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750590-9F9A-443B-9295-A3931D8194B1}" type="datetime1">
              <a:rPr lang="en-US" smtClean="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7447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75627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38110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678677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78342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359126-4846-4E88-BDD9-5585CC877E47}" type="datetime1">
              <a:rPr lang="en-US" smtClean="0"/>
              <a:t>9/16/2022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13617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359126-4846-4E88-BDD9-5585CC877E47}" type="datetime1">
              <a:rPr lang="en-US" smtClean="0"/>
              <a:t>9/16/2022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950150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59126-4846-4E88-BDD9-5585CC877E47}" type="datetime1">
              <a:rPr lang="en-US" smtClean="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003826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59126-4846-4E88-BDD9-5585CC877E47}" type="datetime1">
              <a:rPr lang="en-US" smtClean="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238201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59126-4846-4E88-BDD9-5585CC877E47}" type="datetime1">
              <a:rPr lang="en-US" smtClean="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090184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808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359126-4846-4E88-BDD9-5585CC877E47}" type="datetime1">
              <a:rPr lang="en-US" smtClean="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40480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359126-4846-4E88-BDD9-5585CC877E47}" type="datetime1">
              <a:rPr lang="en-US" smtClean="0"/>
              <a:t>9/16/2022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02954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9/16/2022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1042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912F5CD-23D0-4DD1-85B1-71F1825FB3EC}" type="datetime1">
              <a:rPr lang="en-US" smtClean="0"/>
              <a:t>9/16/2022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8308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19388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085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4B4B4">
            <a:alpha val="58000"/>
          </a:srgbClr>
        </a:soli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9359126-4846-4E88-BDD9-5585CC877E47}" type="datetime1">
              <a:rPr lang="en-US" smtClean="0"/>
              <a:t>9/16/2022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1256837"/>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 id="2147483972"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C4537A-BF76-9B45-D9F9-89E76247A53E}"/>
              </a:ext>
            </a:extLst>
          </p:cNvPr>
          <p:cNvSpPr/>
          <p:nvPr/>
        </p:nvSpPr>
        <p:spPr>
          <a:xfrm>
            <a:off x="185283" y="1164659"/>
            <a:ext cx="7483645" cy="1222408"/>
          </a:xfrm>
          <a:prstGeom prst="rect">
            <a:avLst/>
          </a:prstGeom>
          <a:no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b="1" dirty="0">
                <a:solidFill>
                  <a:srgbClr val="0C526E"/>
                </a:solidFill>
                <a:latin typeface="Arial" panose="020B0604020202020204" pitchFamily="34" charset="0"/>
                <a:cs typeface="Arial" panose="020B0604020202020204" pitchFamily="34" charset="0"/>
              </a:rPr>
              <a:t>Lead Scoring Case Study</a:t>
            </a:r>
          </a:p>
        </p:txBody>
      </p:sp>
      <p:sp>
        <p:nvSpPr>
          <p:cNvPr id="8" name="Rectangle 7">
            <a:extLst>
              <a:ext uri="{FF2B5EF4-FFF2-40B4-BE49-F238E27FC236}">
                <a16:creationId xmlns:a16="http://schemas.microsoft.com/office/drawing/2014/main" id="{F53967F4-B924-CFA6-9BB0-5223E9A47F31}"/>
              </a:ext>
            </a:extLst>
          </p:cNvPr>
          <p:cNvSpPr/>
          <p:nvPr/>
        </p:nvSpPr>
        <p:spPr>
          <a:xfrm>
            <a:off x="4552748" y="4304899"/>
            <a:ext cx="4631354" cy="1222408"/>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IN" sz="2400" b="1" dirty="0">
                <a:solidFill>
                  <a:srgbClr val="0C526E"/>
                </a:solidFill>
                <a:latin typeface="Arial" panose="020B0604020202020204" pitchFamily="34" charset="0"/>
                <a:cs typeface="Arial" panose="020B0604020202020204" pitchFamily="34" charset="0"/>
              </a:rPr>
              <a:t>Presented By</a:t>
            </a:r>
            <a:r>
              <a:rPr lang="en-IN" sz="2800" b="1" dirty="0">
                <a:solidFill>
                  <a:srgbClr val="0C526E"/>
                </a:solidFill>
                <a:latin typeface="Arial" panose="020B0604020202020204" pitchFamily="34" charset="0"/>
                <a:cs typeface="Arial" panose="020B0604020202020204" pitchFamily="34" charset="0"/>
              </a:rPr>
              <a:t> </a:t>
            </a:r>
          </a:p>
          <a:p>
            <a:r>
              <a:rPr lang="en-IN" sz="2800" b="1" dirty="0">
                <a:solidFill>
                  <a:srgbClr val="0C526E"/>
                </a:solidFill>
                <a:latin typeface="Arial" panose="020B0604020202020204" pitchFamily="34" charset="0"/>
                <a:cs typeface="Arial" panose="020B0604020202020204" pitchFamily="34" charset="0"/>
              </a:rPr>
              <a:t>     </a:t>
            </a:r>
            <a:r>
              <a:rPr lang="en-IN" sz="2400" b="1" dirty="0">
                <a:solidFill>
                  <a:srgbClr val="0C526E"/>
                </a:solidFill>
                <a:latin typeface="Arial" panose="020B0604020202020204" pitchFamily="34" charset="0"/>
                <a:cs typeface="Arial" panose="020B0604020202020204" pitchFamily="34" charset="0"/>
              </a:rPr>
              <a:t>Vatsal Gohel &amp; Sai Charan</a:t>
            </a:r>
          </a:p>
        </p:txBody>
      </p:sp>
      <p:sp>
        <p:nvSpPr>
          <p:cNvPr id="13" name="TextBox 12">
            <a:extLst>
              <a:ext uri="{FF2B5EF4-FFF2-40B4-BE49-F238E27FC236}">
                <a16:creationId xmlns:a16="http://schemas.microsoft.com/office/drawing/2014/main" id="{1DF471AC-831C-E038-5BC3-EF1A34100594}"/>
              </a:ext>
            </a:extLst>
          </p:cNvPr>
          <p:cNvSpPr txBox="1"/>
          <p:nvPr/>
        </p:nvSpPr>
        <p:spPr>
          <a:xfrm>
            <a:off x="548639" y="2235253"/>
            <a:ext cx="6756935" cy="769441"/>
          </a:xfrm>
          <a:prstGeom prst="rect">
            <a:avLst/>
          </a:prstGeom>
          <a:noFill/>
          <a:ln>
            <a:noFill/>
          </a:ln>
          <a:effectLst>
            <a:outerShdw blurRad="50800" dist="38100" dir="5400000" algn="t" rotWithShape="0">
              <a:prstClr val="black">
                <a:alpha val="40000"/>
              </a:prstClr>
            </a:outerShdw>
          </a:effectLst>
        </p:spPr>
        <p:txBody>
          <a:bodyPr wrap="square">
            <a:spAutoFit/>
          </a:bodyPr>
          <a:lstStyle/>
          <a:p>
            <a:r>
              <a:rPr lang="en-US" sz="2200" b="1" dirty="0">
                <a:solidFill>
                  <a:srgbClr val="0C526E"/>
                </a:solidFill>
                <a:latin typeface="Arial" panose="020B0604020202020204" pitchFamily="34" charset="0"/>
                <a:cs typeface="Arial" panose="020B0604020202020204" pitchFamily="34" charset="0"/>
              </a:rPr>
              <a:t>Building predictive models for filtering out leads most likely to convert from data sets.</a:t>
            </a:r>
            <a:endParaRPr lang="en-IN" sz="2200" b="1" dirty="0">
              <a:solidFill>
                <a:srgbClr val="0C526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466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B9D445-92BE-DA3A-1B99-903D32944C14}"/>
              </a:ext>
            </a:extLst>
          </p:cNvPr>
          <p:cNvPicPr>
            <a:picLocks noChangeAspect="1"/>
          </p:cNvPicPr>
          <p:nvPr/>
        </p:nvPicPr>
        <p:blipFill>
          <a:blip r:embed="rId2"/>
          <a:stretch>
            <a:fillRect/>
          </a:stretch>
        </p:blipFill>
        <p:spPr>
          <a:xfrm>
            <a:off x="6564425" y="4032983"/>
            <a:ext cx="4918512" cy="1790298"/>
          </a:xfrm>
          <a:prstGeom prst="rect">
            <a:avLst/>
          </a:prstGeom>
          <a:solidFill>
            <a:schemeClr val="bg1"/>
          </a:solidFill>
          <a:ln w="28575">
            <a:solidFill>
              <a:schemeClr val="tx1"/>
            </a:solidFill>
          </a:ln>
        </p:spPr>
      </p:pic>
      <p:pic>
        <p:nvPicPr>
          <p:cNvPr id="4" name="Picture 3">
            <a:extLst>
              <a:ext uri="{FF2B5EF4-FFF2-40B4-BE49-F238E27FC236}">
                <a16:creationId xmlns:a16="http://schemas.microsoft.com/office/drawing/2014/main" id="{0C79729F-3A60-133D-9062-9647507D8B1F}"/>
              </a:ext>
            </a:extLst>
          </p:cNvPr>
          <p:cNvPicPr>
            <a:picLocks noChangeAspect="1"/>
          </p:cNvPicPr>
          <p:nvPr/>
        </p:nvPicPr>
        <p:blipFill>
          <a:blip r:embed="rId3"/>
          <a:stretch>
            <a:fillRect/>
          </a:stretch>
        </p:blipFill>
        <p:spPr>
          <a:xfrm>
            <a:off x="6564425" y="1771047"/>
            <a:ext cx="4918512" cy="2011681"/>
          </a:xfrm>
          <a:prstGeom prst="rect">
            <a:avLst/>
          </a:prstGeom>
          <a:solidFill>
            <a:schemeClr val="bg1"/>
          </a:solidFill>
          <a:ln w="28575">
            <a:solidFill>
              <a:schemeClr val="tx1"/>
            </a:solidFill>
          </a:ln>
        </p:spPr>
      </p:pic>
      <p:sp>
        <p:nvSpPr>
          <p:cNvPr id="2" name="Rectangle 1">
            <a:extLst>
              <a:ext uri="{FF2B5EF4-FFF2-40B4-BE49-F238E27FC236}">
                <a16:creationId xmlns:a16="http://schemas.microsoft.com/office/drawing/2014/main" id="{B37407CE-A3E8-0B20-4959-976C15DD3A3D}"/>
              </a:ext>
            </a:extLst>
          </p:cNvPr>
          <p:cNvSpPr/>
          <p:nvPr/>
        </p:nvSpPr>
        <p:spPr>
          <a:xfrm>
            <a:off x="875900" y="1003429"/>
            <a:ext cx="5220099"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IN" sz="2400" b="1" dirty="0">
                <a:solidFill>
                  <a:srgbClr val="0C526E"/>
                </a:solidFill>
                <a:latin typeface="Arial" panose="020B0604020202020204" pitchFamily="34" charset="0"/>
                <a:cs typeface="Arial" panose="020B0604020202020204" pitchFamily="34" charset="0"/>
              </a:rPr>
              <a:t>Exploratory Data Analysis (EDA):</a:t>
            </a:r>
          </a:p>
        </p:txBody>
      </p:sp>
      <p:sp>
        <p:nvSpPr>
          <p:cNvPr id="3" name="Rectangle 2">
            <a:extLst>
              <a:ext uri="{FF2B5EF4-FFF2-40B4-BE49-F238E27FC236}">
                <a16:creationId xmlns:a16="http://schemas.microsoft.com/office/drawing/2014/main" id="{9FF0EB97-8B85-CCB1-980C-543B9096835B}"/>
              </a:ext>
            </a:extLst>
          </p:cNvPr>
          <p:cNvSpPr/>
          <p:nvPr/>
        </p:nvSpPr>
        <p:spPr>
          <a:xfrm>
            <a:off x="596767" y="1626665"/>
            <a:ext cx="5727031" cy="42928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b="1" dirty="0">
                <a:solidFill>
                  <a:srgbClr val="0C526E"/>
                </a:solidFill>
                <a:latin typeface="Arial" panose="020B0604020202020204" pitchFamily="34" charset="0"/>
                <a:cs typeface="Arial" panose="020B0604020202020204" pitchFamily="34" charset="0"/>
              </a:rPr>
              <a:t>‘Last Activity’ column</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we can say that Leads are most likely to have opened their email as their last activity.</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Highest conversion rate is seen in </a:t>
            </a:r>
            <a:r>
              <a:rPr lang="en-US" sz="1600" b="1" dirty="0">
                <a:solidFill>
                  <a:srgbClr val="0C526E"/>
                </a:solidFill>
                <a:latin typeface="Arial" panose="020B0604020202020204" pitchFamily="34" charset="0"/>
                <a:cs typeface="Arial" panose="020B0604020202020204" pitchFamily="34" charset="0"/>
              </a:rPr>
              <a:t>'</a:t>
            </a:r>
            <a:r>
              <a:rPr lang="en-US" sz="1600" b="1" dirty="0" err="1">
                <a:solidFill>
                  <a:srgbClr val="0C526E"/>
                </a:solidFill>
                <a:latin typeface="Arial" panose="020B0604020202020204" pitchFamily="34" charset="0"/>
                <a:cs typeface="Arial" panose="020B0604020202020204" pitchFamily="34" charset="0"/>
              </a:rPr>
              <a:t>sms</a:t>
            </a:r>
            <a:r>
              <a:rPr lang="en-US" sz="1600" b="1" dirty="0">
                <a:solidFill>
                  <a:srgbClr val="0C526E"/>
                </a:solidFill>
                <a:latin typeface="Arial" panose="020B0604020202020204" pitchFamily="34" charset="0"/>
                <a:cs typeface="Arial" panose="020B0604020202020204" pitchFamily="34" charset="0"/>
              </a:rPr>
              <a:t> sent'</a:t>
            </a:r>
            <a:r>
              <a:rPr lang="en-US" sz="1600" dirty="0">
                <a:solidFill>
                  <a:srgbClr val="0C526E"/>
                </a:solidFill>
                <a:latin typeface="Arial" panose="020B0604020202020204" pitchFamily="34" charset="0"/>
                <a:cs typeface="Arial" panose="020B0604020202020204" pitchFamily="34" charset="0"/>
              </a:rPr>
              <a:t>.</a:t>
            </a:r>
          </a:p>
          <a:p>
            <a:pPr marL="742950" lvl="1" indent="-285750">
              <a:lnSpc>
                <a:spcPct val="150000"/>
              </a:lnSpc>
              <a:buFont typeface="Wingdings" panose="05000000000000000000" pitchFamily="2" charset="2"/>
              <a:buChar char="§"/>
            </a:pPr>
            <a:endParaRPr lang="en-US" sz="1600" b="1" dirty="0">
              <a:solidFill>
                <a:srgbClr val="0C526E"/>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b="1" dirty="0">
                <a:solidFill>
                  <a:srgbClr val="0C526E"/>
                </a:solidFill>
                <a:latin typeface="Arial" panose="020B0604020202020204" pitchFamily="34" charset="0"/>
                <a:cs typeface="Arial" panose="020B0604020202020204" pitchFamily="34" charset="0"/>
              </a:rPr>
              <a:t>‘Last Notable Activity’ column</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The number of non-converted leads from </a:t>
            </a:r>
            <a:r>
              <a:rPr lang="en-US" sz="1600" b="1" dirty="0">
                <a:solidFill>
                  <a:srgbClr val="0C526E"/>
                </a:solidFill>
                <a:latin typeface="Arial" panose="020B0604020202020204" pitchFamily="34" charset="0"/>
                <a:cs typeface="Arial" panose="020B0604020202020204" pitchFamily="34" charset="0"/>
              </a:rPr>
              <a:t>'</a:t>
            </a:r>
            <a:r>
              <a:rPr lang="en-US" sz="1600" b="1" dirty="0" err="1">
                <a:solidFill>
                  <a:srgbClr val="0C526E"/>
                </a:solidFill>
                <a:latin typeface="Arial" panose="020B0604020202020204" pitchFamily="34" charset="0"/>
                <a:cs typeface="Arial" panose="020B0604020202020204" pitchFamily="34" charset="0"/>
              </a:rPr>
              <a:t>sms</a:t>
            </a:r>
            <a:r>
              <a:rPr lang="en-US" sz="1600" b="1" dirty="0">
                <a:solidFill>
                  <a:srgbClr val="0C526E"/>
                </a:solidFill>
                <a:latin typeface="Arial" panose="020B0604020202020204" pitchFamily="34" charset="0"/>
                <a:cs typeface="Arial" panose="020B0604020202020204" pitchFamily="34" charset="0"/>
              </a:rPr>
              <a:t> sent'</a:t>
            </a:r>
            <a:r>
              <a:rPr lang="en-US" sz="1600" dirty="0">
                <a:solidFill>
                  <a:srgbClr val="0C526E"/>
                </a:solidFill>
                <a:latin typeface="Arial" panose="020B0604020202020204" pitchFamily="34" charset="0"/>
                <a:cs typeface="Arial" panose="020B0604020202020204" pitchFamily="34" charset="0"/>
              </a:rPr>
              <a:t> is considerably lower as compared to </a:t>
            </a:r>
            <a:r>
              <a:rPr lang="en-US" sz="1600" b="1" dirty="0">
                <a:solidFill>
                  <a:srgbClr val="0C526E"/>
                </a:solidFill>
                <a:latin typeface="Arial" panose="020B0604020202020204" pitchFamily="34" charset="0"/>
                <a:cs typeface="Arial" panose="020B0604020202020204" pitchFamily="34" charset="0"/>
              </a:rPr>
              <a:t>'e-mail Opened'</a:t>
            </a:r>
            <a:r>
              <a:rPr lang="en-US" sz="1600" dirty="0">
                <a:solidFill>
                  <a:srgbClr val="0C526E"/>
                </a:solidFill>
                <a:latin typeface="Arial" panose="020B0604020202020204" pitchFamily="34" charset="0"/>
                <a:cs typeface="Arial" panose="020B0604020202020204" pitchFamily="34" charset="0"/>
              </a:rPr>
              <a:t> and </a:t>
            </a:r>
            <a:r>
              <a:rPr lang="en-US" sz="1600" b="1" dirty="0">
                <a:solidFill>
                  <a:srgbClr val="0C526E"/>
                </a:solidFill>
                <a:latin typeface="Arial" panose="020B0604020202020204" pitchFamily="34" charset="0"/>
                <a:cs typeface="Arial" panose="020B0604020202020204" pitchFamily="34" charset="0"/>
              </a:rPr>
              <a:t>'modified'</a:t>
            </a:r>
            <a:r>
              <a:rPr lang="en-US" sz="1600" dirty="0">
                <a:solidFill>
                  <a:srgbClr val="0C526E"/>
                </a:solidFill>
                <a:latin typeface="Arial" panose="020B0604020202020204" pitchFamily="34" charset="0"/>
                <a:cs typeface="Arial" panose="020B0604020202020204" pitchFamily="34" charset="0"/>
              </a:rPr>
              <a:t>.</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Most converted leads are from the </a:t>
            </a:r>
            <a:r>
              <a:rPr lang="en-US" sz="1600" b="1" dirty="0">
                <a:solidFill>
                  <a:srgbClr val="0C526E"/>
                </a:solidFill>
                <a:latin typeface="Arial" panose="020B0604020202020204" pitchFamily="34" charset="0"/>
                <a:cs typeface="Arial" panose="020B0604020202020204" pitchFamily="34" charset="0"/>
              </a:rPr>
              <a:t>'</a:t>
            </a:r>
            <a:r>
              <a:rPr lang="en-US" sz="1600" b="1" dirty="0" err="1">
                <a:solidFill>
                  <a:srgbClr val="0C526E"/>
                </a:solidFill>
                <a:latin typeface="Arial" panose="020B0604020202020204" pitchFamily="34" charset="0"/>
                <a:cs typeface="Arial" panose="020B0604020202020204" pitchFamily="34" charset="0"/>
              </a:rPr>
              <a:t>sms</a:t>
            </a:r>
            <a:r>
              <a:rPr lang="en-US" sz="1600" b="1" dirty="0">
                <a:solidFill>
                  <a:srgbClr val="0C526E"/>
                </a:solidFill>
                <a:latin typeface="Arial" panose="020B0604020202020204" pitchFamily="34" charset="0"/>
                <a:cs typeface="Arial" panose="020B0604020202020204" pitchFamily="34" charset="0"/>
              </a:rPr>
              <a:t> sent'</a:t>
            </a:r>
            <a:r>
              <a:rPr lang="en-US" sz="1600" dirty="0">
                <a:solidFill>
                  <a:srgbClr val="0C526E"/>
                </a:solidFill>
                <a:latin typeface="Arial" panose="020B0604020202020204" pitchFamily="34" charset="0"/>
                <a:cs typeface="Arial" panose="020B0604020202020204" pitchFamily="34" charset="0"/>
              </a:rPr>
              <a:t> followed by </a:t>
            </a:r>
            <a:r>
              <a:rPr lang="en-US" sz="1600" b="1" dirty="0">
                <a:solidFill>
                  <a:srgbClr val="0C526E"/>
                </a:solidFill>
                <a:latin typeface="Arial" panose="020B0604020202020204" pitchFamily="34" charset="0"/>
                <a:cs typeface="Arial" panose="020B0604020202020204" pitchFamily="34" charset="0"/>
              </a:rPr>
              <a:t>'e-mail opened'</a:t>
            </a:r>
            <a:r>
              <a:rPr lang="en-US" sz="1600" dirty="0">
                <a:solidFill>
                  <a:srgbClr val="0C526E"/>
                </a:solidFill>
                <a:latin typeface="Arial" panose="020B0604020202020204" pitchFamily="34" charset="0"/>
                <a:cs typeface="Arial" panose="020B0604020202020204" pitchFamily="34" charset="0"/>
              </a:rPr>
              <a:t> and then </a:t>
            </a:r>
            <a:r>
              <a:rPr lang="en-US" sz="1600" b="1" dirty="0">
                <a:solidFill>
                  <a:srgbClr val="0C526E"/>
                </a:solidFill>
                <a:latin typeface="Arial" panose="020B0604020202020204" pitchFamily="34" charset="0"/>
                <a:cs typeface="Arial" panose="020B0604020202020204" pitchFamily="34" charset="0"/>
              </a:rPr>
              <a:t>'modified'</a:t>
            </a:r>
            <a:r>
              <a:rPr lang="en-US" sz="1600" dirty="0">
                <a:solidFill>
                  <a:srgbClr val="0C526E"/>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4742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3A00F-73D6-6D82-5C22-F445257E65AD}"/>
              </a:ext>
            </a:extLst>
          </p:cNvPr>
          <p:cNvSpPr/>
          <p:nvPr/>
        </p:nvSpPr>
        <p:spPr>
          <a:xfrm>
            <a:off x="875900" y="1003429"/>
            <a:ext cx="5476774"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IN" sz="2400" b="1" dirty="0">
                <a:solidFill>
                  <a:srgbClr val="0C526E"/>
                </a:solidFill>
                <a:latin typeface="Arial" panose="020B0604020202020204" pitchFamily="34" charset="0"/>
                <a:cs typeface="Arial" panose="020B0604020202020204" pitchFamily="34" charset="0"/>
              </a:rPr>
              <a:t>Dummy Variables:</a:t>
            </a:r>
          </a:p>
        </p:txBody>
      </p:sp>
      <p:sp>
        <p:nvSpPr>
          <p:cNvPr id="3" name="Rectangle 2">
            <a:extLst>
              <a:ext uri="{FF2B5EF4-FFF2-40B4-BE49-F238E27FC236}">
                <a16:creationId xmlns:a16="http://schemas.microsoft.com/office/drawing/2014/main" id="{467C36CD-CD10-EE66-5E4E-6BB11D82EB65}"/>
              </a:ext>
            </a:extLst>
          </p:cNvPr>
          <p:cNvSpPr/>
          <p:nvPr/>
        </p:nvSpPr>
        <p:spPr>
          <a:xfrm>
            <a:off x="596768" y="1626665"/>
            <a:ext cx="8807114" cy="129941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First we will create a dummy variable for the categorical variables. </a:t>
            </a:r>
          </a:p>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Later, after creating a dummies we will merge those variables with the original data frame.</a:t>
            </a:r>
          </a:p>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Dropping the unnecessary columns as we have already created dummy variables out of it.</a:t>
            </a:r>
          </a:p>
          <a:p>
            <a:pPr marL="285750" indent="-285750">
              <a:lnSpc>
                <a:spcPct val="150000"/>
              </a:lnSpc>
              <a:buFont typeface="Wingdings" panose="05000000000000000000" pitchFamily="2" charset="2"/>
              <a:buChar char="Ø"/>
            </a:pPr>
            <a:endParaRPr lang="en-US" sz="1600" dirty="0">
              <a:solidFill>
                <a:srgbClr val="0C526E"/>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65ECE730-6627-BEE8-6354-0525C7961FDA}"/>
              </a:ext>
            </a:extLst>
          </p:cNvPr>
          <p:cNvSpPr/>
          <p:nvPr/>
        </p:nvSpPr>
        <p:spPr>
          <a:xfrm>
            <a:off x="875899" y="2926080"/>
            <a:ext cx="7093819"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2400" b="1" dirty="0">
                <a:solidFill>
                  <a:srgbClr val="0C526E"/>
                </a:solidFill>
                <a:latin typeface="Arial" panose="020B0604020202020204" pitchFamily="34" charset="0"/>
                <a:cs typeface="Arial" panose="020B0604020202020204" pitchFamily="34" charset="0"/>
              </a:rPr>
              <a:t>Splitting the data into Test and Train dataset</a:t>
            </a:r>
            <a:r>
              <a:rPr lang="en-IN" sz="2400" b="1" dirty="0">
                <a:solidFill>
                  <a:srgbClr val="0C526E"/>
                </a:solidFill>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25FB037D-896C-C276-4AB3-404DF9C674C8}"/>
              </a:ext>
            </a:extLst>
          </p:cNvPr>
          <p:cNvSpPr/>
          <p:nvPr/>
        </p:nvSpPr>
        <p:spPr>
          <a:xfrm>
            <a:off x="596768" y="3549316"/>
            <a:ext cx="8807114" cy="129941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We will split the data set into train and test data with a ratio of 70-30%.</a:t>
            </a:r>
          </a:p>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After splitting, we will build a model on train data set and later test it on the test data set.</a:t>
            </a:r>
          </a:p>
        </p:txBody>
      </p:sp>
      <p:sp>
        <p:nvSpPr>
          <p:cNvPr id="6" name="Rectangle 5">
            <a:extLst>
              <a:ext uri="{FF2B5EF4-FFF2-40B4-BE49-F238E27FC236}">
                <a16:creationId xmlns:a16="http://schemas.microsoft.com/office/drawing/2014/main" id="{5BA4D335-7EB7-00E6-ABC5-94BD3D3E7350}"/>
              </a:ext>
            </a:extLst>
          </p:cNvPr>
          <p:cNvSpPr/>
          <p:nvPr/>
        </p:nvSpPr>
        <p:spPr>
          <a:xfrm>
            <a:off x="875899" y="4416391"/>
            <a:ext cx="7093819"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2400" b="1" dirty="0">
                <a:solidFill>
                  <a:srgbClr val="0C526E"/>
                </a:solidFill>
                <a:latin typeface="Arial" panose="020B0604020202020204" pitchFamily="34" charset="0"/>
                <a:cs typeface="Arial" panose="020B0604020202020204" pitchFamily="34" charset="0"/>
              </a:rPr>
              <a:t>Feature Scaling</a:t>
            </a:r>
            <a:r>
              <a:rPr lang="en-IN" sz="2400" b="1" dirty="0">
                <a:solidFill>
                  <a:srgbClr val="0C526E"/>
                </a:solidFill>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8850918B-4487-8DA5-A597-36230B9B385F}"/>
              </a:ext>
            </a:extLst>
          </p:cNvPr>
          <p:cNvSpPr/>
          <p:nvPr/>
        </p:nvSpPr>
        <p:spPr>
          <a:xfrm>
            <a:off x="596768" y="5039627"/>
            <a:ext cx="8807114" cy="129941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We used the StandardScaler to scale the original numerical variables.</a:t>
            </a:r>
          </a:p>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Using the stats model, we created our initial model, which gave us a complete statistical view of each parameter.</a:t>
            </a:r>
          </a:p>
        </p:txBody>
      </p:sp>
    </p:spTree>
    <p:extLst>
      <p:ext uri="{BB962C8B-B14F-4D97-AF65-F5344CB8AC3E}">
        <p14:creationId xmlns:p14="http://schemas.microsoft.com/office/powerpoint/2010/main" val="361131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139B1C-D570-DF35-B062-49D6FB15BEB4}"/>
              </a:ext>
            </a:extLst>
          </p:cNvPr>
          <p:cNvSpPr/>
          <p:nvPr/>
        </p:nvSpPr>
        <p:spPr>
          <a:xfrm>
            <a:off x="875899" y="1003430"/>
            <a:ext cx="5755906"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2400" b="1" dirty="0">
                <a:solidFill>
                  <a:srgbClr val="0C526E"/>
                </a:solidFill>
                <a:latin typeface="Arial" panose="020B0604020202020204" pitchFamily="34" charset="0"/>
                <a:cs typeface="Arial" panose="020B0604020202020204" pitchFamily="34" charset="0"/>
              </a:rPr>
              <a:t>Building a logistic Regression model:</a:t>
            </a:r>
            <a:endParaRPr lang="en-IN" sz="2400" b="1" dirty="0">
              <a:solidFill>
                <a:srgbClr val="0C526E"/>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E283126-3F48-8F34-9C26-05BB4926DC59}"/>
              </a:ext>
            </a:extLst>
          </p:cNvPr>
          <p:cNvSpPr/>
          <p:nvPr/>
        </p:nvSpPr>
        <p:spPr>
          <a:xfrm>
            <a:off x="596768" y="1626666"/>
            <a:ext cx="8807114" cy="227236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The next step is to create X and y train dataset for building a model.</a:t>
            </a:r>
          </a:p>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We will use the Logistic Regression function from the Scikit learn for making it suitable with Recursive Feature Elimination (RFE).</a:t>
            </a:r>
          </a:p>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The 15 top features were selected based on the RFE.</a:t>
            </a:r>
          </a:p>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Based on the VIF values and p-values (VIF &lt; 5 and p-value &lt; 0.05 were kept), the variables that were not significant were manually removed.</a:t>
            </a:r>
          </a:p>
        </p:txBody>
      </p:sp>
      <p:sp>
        <p:nvSpPr>
          <p:cNvPr id="10" name="Rectangle 9">
            <a:extLst>
              <a:ext uri="{FF2B5EF4-FFF2-40B4-BE49-F238E27FC236}">
                <a16:creationId xmlns:a16="http://schemas.microsoft.com/office/drawing/2014/main" id="{6F879E57-9D37-DFB6-8628-721345F21F72}"/>
              </a:ext>
            </a:extLst>
          </p:cNvPr>
          <p:cNvSpPr/>
          <p:nvPr/>
        </p:nvSpPr>
        <p:spPr>
          <a:xfrm>
            <a:off x="875899" y="3899029"/>
            <a:ext cx="9817767"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2400" b="1" dirty="0">
                <a:solidFill>
                  <a:srgbClr val="0C526E"/>
                </a:solidFill>
                <a:latin typeface="Arial" panose="020B0604020202020204" pitchFamily="34" charset="0"/>
                <a:cs typeface="Arial" panose="020B0604020202020204" pitchFamily="34" charset="0"/>
              </a:rPr>
              <a:t>Evaluating the model by using different metrics:</a:t>
            </a:r>
          </a:p>
        </p:txBody>
      </p:sp>
      <p:sp>
        <p:nvSpPr>
          <p:cNvPr id="11" name="Rectangle 10">
            <a:extLst>
              <a:ext uri="{FF2B5EF4-FFF2-40B4-BE49-F238E27FC236}">
                <a16:creationId xmlns:a16="http://schemas.microsoft.com/office/drawing/2014/main" id="{35FFE285-BBAA-576A-051F-2B84ADDAB660}"/>
              </a:ext>
            </a:extLst>
          </p:cNvPr>
          <p:cNvSpPr/>
          <p:nvPr/>
        </p:nvSpPr>
        <p:spPr>
          <a:xfrm>
            <a:off x="596768" y="4397137"/>
            <a:ext cx="8807114" cy="227236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Using Final Model, we will create the column </a:t>
            </a:r>
            <a:r>
              <a:rPr lang="en-US" sz="1600" b="1" dirty="0">
                <a:solidFill>
                  <a:srgbClr val="0C526E"/>
                </a:solidFill>
                <a:latin typeface="Arial" panose="020B0604020202020204" pitchFamily="34" charset="0"/>
                <a:cs typeface="Arial" panose="020B0604020202020204" pitchFamily="34" charset="0"/>
              </a:rPr>
              <a:t>‘Predicated’ </a:t>
            </a:r>
            <a:r>
              <a:rPr lang="en-US" sz="1600" dirty="0">
                <a:solidFill>
                  <a:srgbClr val="0C526E"/>
                </a:solidFill>
                <a:latin typeface="Arial" panose="020B0604020202020204" pitchFamily="34" charset="0"/>
                <a:cs typeface="Arial" panose="020B0604020202020204" pitchFamily="34" charset="0"/>
              </a:rPr>
              <a:t>with probability cutoff of 0.5.</a:t>
            </a:r>
          </a:p>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We derived the Confusion Metrics and calculated the model's overall Accuracy based on the above assumptions.</a:t>
            </a:r>
          </a:p>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We could observe the values of the </a:t>
            </a:r>
            <a:r>
              <a:rPr lang="en-US" sz="1600" b="1" dirty="0">
                <a:solidFill>
                  <a:srgbClr val="0C526E"/>
                </a:solidFill>
                <a:latin typeface="Arial" panose="020B0604020202020204" pitchFamily="34" charset="0"/>
                <a:cs typeface="Arial" panose="020B0604020202020204" pitchFamily="34" charset="0"/>
              </a:rPr>
              <a:t>Accuracy = 79.3%</a:t>
            </a:r>
            <a:r>
              <a:rPr lang="en-US" sz="1600" dirty="0">
                <a:solidFill>
                  <a:srgbClr val="0C526E"/>
                </a:solidFill>
                <a:latin typeface="Arial" panose="020B0604020202020204" pitchFamily="34" charset="0"/>
                <a:cs typeface="Arial" panose="020B0604020202020204" pitchFamily="34" charset="0"/>
              </a:rPr>
              <a:t>, </a:t>
            </a:r>
            <a:r>
              <a:rPr lang="en-US" sz="1600" b="1" dirty="0">
                <a:solidFill>
                  <a:srgbClr val="0C526E"/>
                </a:solidFill>
                <a:latin typeface="Arial" panose="020B0604020202020204" pitchFamily="34" charset="0"/>
                <a:cs typeface="Arial" panose="020B0604020202020204" pitchFamily="34" charset="0"/>
              </a:rPr>
              <a:t>Sensitivity = 67.1%</a:t>
            </a:r>
            <a:r>
              <a:rPr lang="en-US" sz="1600" dirty="0">
                <a:solidFill>
                  <a:srgbClr val="0C526E"/>
                </a:solidFill>
                <a:latin typeface="Arial" panose="020B0604020202020204" pitchFamily="34" charset="0"/>
                <a:cs typeface="Arial" panose="020B0604020202020204" pitchFamily="34" charset="0"/>
              </a:rPr>
              <a:t>, </a:t>
            </a:r>
            <a:r>
              <a:rPr lang="en-US" sz="1600" b="1" dirty="0">
                <a:solidFill>
                  <a:srgbClr val="0C526E"/>
                </a:solidFill>
                <a:latin typeface="Arial" panose="020B0604020202020204" pitchFamily="34" charset="0"/>
                <a:cs typeface="Arial" panose="020B0604020202020204" pitchFamily="34" charset="0"/>
              </a:rPr>
              <a:t>Specificity = 87.0%</a:t>
            </a:r>
            <a:r>
              <a:rPr lang="en-US" sz="1600" dirty="0">
                <a:solidFill>
                  <a:srgbClr val="0C526E"/>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9756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14E354-334F-BEBC-963F-7CBDE5C4AB77}"/>
              </a:ext>
            </a:extLst>
          </p:cNvPr>
          <p:cNvSpPr/>
          <p:nvPr/>
        </p:nvSpPr>
        <p:spPr>
          <a:xfrm>
            <a:off x="596768" y="1626665"/>
            <a:ext cx="5727030" cy="42928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150000"/>
              </a:lnSpc>
              <a:buFont typeface="Wingdings" panose="05000000000000000000" pitchFamily="2" charset="2"/>
              <a:buChar char="v"/>
            </a:pPr>
            <a:r>
              <a:rPr lang="en-US" sz="2000" b="1" u="sng" dirty="0">
                <a:solidFill>
                  <a:srgbClr val="0C526E"/>
                </a:solidFill>
                <a:latin typeface="Arial" panose="020B0604020202020204" pitchFamily="34" charset="0"/>
                <a:cs typeface="Arial" panose="020B0604020202020204" pitchFamily="34" charset="0"/>
              </a:rPr>
              <a:t>Roc Curve:</a:t>
            </a:r>
          </a:p>
          <a:p>
            <a:pPr marL="800100" lvl="1" indent="-34290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We plotted the ROC curve for the features, which showed a good area coverage of 86%, further solidifying our model.</a:t>
            </a:r>
          </a:p>
          <a:p>
            <a:pPr marL="285750" indent="-285750">
              <a:lnSpc>
                <a:spcPct val="150000"/>
              </a:lnSpc>
              <a:buFont typeface="Wingdings" panose="05000000000000000000" pitchFamily="2" charset="2"/>
              <a:buChar char="v"/>
            </a:pPr>
            <a:r>
              <a:rPr lang="en-US" sz="2000" b="1" u="sng" dirty="0">
                <a:solidFill>
                  <a:srgbClr val="0C526E"/>
                </a:solidFill>
                <a:latin typeface="Arial" panose="020B0604020202020204" pitchFamily="34" charset="0"/>
                <a:cs typeface="Arial" panose="020B0604020202020204" pitchFamily="34" charset="0"/>
              </a:rPr>
              <a:t>Optimal Cut-off Point:</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We plotted the probability graph for </a:t>
            </a:r>
            <a:r>
              <a:rPr lang="en-US" sz="1600" b="1" dirty="0">
                <a:solidFill>
                  <a:srgbClr val="0C526E"/>
                </a:solidFill>
                <a:latin typeface="Arial" panose="020B0604020202020204" pitchFamily="34" charset="0"/>
                <a:cs typeface="Arial" panose="020B0604020202020204" pitchFamily="34" charset="0"/>
              </a:rPr>
              <a:t>Accuracy</a:t>
            </a:r>
            <a:r>
              <a:rPr lang="en-US" sz="1600" dirty="0">
                <a:solidFill>
                  <a:srgbClr val="0C526E"/>
                </a:solidFill>
                <a:latin typeface="Arial" panose="020B0604020202020204" pitchFamily="34" charset="0"/>
                <a:cs typeface="Arial" panose="020B0604020202020204" pitchFamily="34" charset="0"/>
              </a:rPr>
              <a:t>, </a:t>
            </a:r>
            <a:r>
              <a:rPr lang="en-US" sz="1600" b="1" dirty="0">
                <a:solidFill>
                  <a:srgbClr val="0C526E"/>
                </a:solidFill>
                <a:latin typeface="Arial" panose="020B0604020202020204" pitchFamily="34" charset="0"/>
                <a:cs typeface="Arial" panose="020B0604020202020204" pitchFamily="34" charset="0"/>
              </a:rPr>
              <a:t>Sensitivity</a:t>
            </a:r>
            <a:r>
              <a:rPr lang="en-US" sz="1600" dirty="0">
                <a:solidFill>
                  <a:srgbClr val="0C526E"/>
                </a:solidFill>
                <a:latin typeface="Arial" panose="020B0604020202020204" pitchFamily="34" charset="0"/>
                <a:cs typeface="Arial" panose="020B0604020202020204" pitchFamily="34" charset="0"/>
              </a:rPr>
              <a:t>, and </a:t>
            </a:r>
            <a:r>
              <a:rPr lang="en-US" sz="1600" b="1" dirty="0">
                <a:solidFill>
                  <a:srgbClr val="0C526E"/>
                </a:solidFill>
                <a:latin typeface="Arial" panose="020B0604020202020204" pitchFamily="34" charset="0"/>
                <a:cs typeface="Arial" panose="020B0604020202020204" pitchFamily="34" charset="0"/>
              </a:rPr>
              <a:t>Specificity</a:t>
            </a:r>
            <a:r>
              <a:rPr lang="en-US" sz="1600" dirty="0">
                <a:solidFill>
                  <a:srgbClr val="0C526E"/>
                </a:solidFill>
                <a:latin typeface="Arial" panose="020B0604020202020204" pitchFamily="34" charset="0"/>
                <a:cs typeface="Arial" panose="020B0604020202020204" pitchFamily="34" charset="0"/>
              </a:rPr>
              <a:t> for different probabilities and intersection was considered as </a:t>
            </a:r>
            <a:r>
              <a:rPr lang="en-US" sz="1600" b="1" dirty="0">
                <a:solidFill>
                  <a:srgbClr val="0C526E"/>
                </a:solidFill>
                <a:latin typeface="Arial" panose="020B0604020202020204" pitchFamily="34" charset="0"/>
                <a:cs typeface="Arial" panose="020B0604020202020204" pitchFamily="34" charset="0"/>
              </a:rPr>
              <a:t>optimal probability cut-off point</a:t>
            </a:r>
            <a:r>
              <a:rPr lang="en-US" sz="1600" dirty="0">
                <a:solidFill>
                  <a:srgbClr val="0C526E"/>
                </a:solidFill>
                <a:latin typeface="Arial" panose="020B0604020202020204" pitchFamily="34" charset="0"/>
                <a:cs typeface="Arial" panose="020B0604020202020204" pitchFamily="34" charset="0"/>
              </a:rPr>
              <a:t>.</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Based on a cut-off value of 0.37, we use 0.4 as the model estimate. </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We could also observe the values of the </a:t>
            </a:r>
            <a:r>
              <a:rPr lang="en-US" sz="1600" b="1" dirty="0">
                <a:solidFill>
                  <a:srgbClr val="0C526E"/>
                </a:solidFill>
                <a:latin typeface="Arial" panose="020B0604020202020204" pitchFamily="34" charset="0"/>
                <a:cs typeface="Arial" panose="020B0604020202020204" pitchFamily="34" charset="0"/>
              </a:rPr>
              <a:t>Accuracy = 79.1%</a:t>
            </a:r>
            <a:r>
              <a:rPr lang="en-US" sz="1600" dirty="0">
                <a:solidFill>
                  <a:srgbClr val="0C526E"/>
                </a:solidFill>
                <a:latin typeface="Arial" panose="020B0604020202020204" pitchFamily="34" charset="0"/>
                <a:cs typeface="Arial" panose="020B0604020202020204" pitchFamily="34" charset="0"/>
              </a:rPr>
              <a:t>, </a:t>
            </a:r>
            <a:r>
              <a:rPr lang="en-US" sz="1600" b="1" dirty="0">
                <a:solidFill>
                  <a:srgbClr val="0C526E"/>
                </a:solidFill>
                <a:latin typeface="Arial" panose="020B0604020202020204" pitchFamily="34" charset="0"/>
                <a:cs typeface="Arial" panose="020B0604020202020204" pitchFamily="34" charset="0"/>
              </a:rPr>
              <a:t>Sensitivity = 75.0%</a:t>
            </a:r>
            <a:r>
              <a:rPr lang="en-US" sz="1600" dirty="0">
                <a:solidFill>
                  <a:srgbClr val="0C526E"/>
                </a:solidFill>
                <a:latin typeface="Arial" panose="020B0604020202020204" pitchFamily="34" charset="0"/>
                <a:cs typeface="Arial" panose="020B0604020202020204" pitchFamily="34" charset="0"/>
              </a:rPr>
              <a:t>, </a:t>
            </a:r>
            <a:r>
              <a:rPr lang="en-US" sz="1600" b="1" dirty="0">
                <a:solidFill>
                  <a:srgbClr val="0C526E"/>
                </a:solidFill>
                <a:latin typeface="Arial" panose="020B0604020202020204" pitchFamily="34" charset="0"/>
                <a:cs typeface="Arial" panose="020B0604020202020204" pitchFamily="34" charset="0"/>
              </a:rPr>
              <a:t>Specificity = 81.6%</a:t>
            </a:r>
            <a:r>
              <a:rPr lang="en-US" sz="1600" dirty="0">
                <a:solidFill>
                  <a:srgbClr val="0C526E"/>
                </a:solidFill>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5003460B-9F1C-BC53-FF7E-89F2F04D24EC}"/>
              </a:ext>
            </a:extLst>
          </p:cNvPr>
          <p:cNvPicPr>
            <a:picLocks noChangeAspect="1"/>
          </p:cNvPicPr>
          <p:nvPr/>
        </p:nvPicPr>
        <p:blipFill>
          <a:blip r:embed="rId2"/>
          <a:stretch>
            <a:fillRect/>
          </a:stretch>
        </p:blipFill>
        <p:spPr>
          <a:xfrm>
            <a:off x="9042211" y="4032983"/>
            <a:ext cx="2440728" cy="1790299"/>
          </a:xfrm>
          <a:prstGeom prst="rect">
            <a:avLst/>
          </a:prstGeom>
          <a:solidFill>
            <a:schemeClr val="bg1"/>
          </a:solidFill>
          <a:ln w="28575">
            <a:solidFill>
              <a:schemeClr val="tx1"/>
            </a:solidFill>
          </a:ln>
        </p:spPr>
      </p:pic>
      <p:sp>
        <p:nvSpPr>
          <p:cNvPr id="3" name="Rectangle 2">
            <a:extLst>
              <a:ext uri="{FF2B5EF4-FFF2-40B4-BE49-F238E27FC236}">
                <a16:creationId xmlns:a16="http://schemas.microsoft.com/office/drawing/2014/main" id="{D64480D4-969A-6BB7-7155-3A7711D6AD46}"/>
              </a:ext>
            </a:extLst>
          </p:cNvPr>
          <p:cNvSpPr/>
          <p:nvPr/>
        </p:nvSpPr>
        <p:spPr>
          <a:xfrm>
            <a:off x="875899" y="1003429"/>
            <a:ext cx="7334449"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2400" b="1" dirty="0">
                <a:solidFill>
                  <a:srgbClr val="0C526E"/>
                </a:solidFill>
                <a:latin typeface="Arial" panose="020B0604020202020204" pitchFamily="34" charset="0"/>
                <a:cs typeface="Arial" panose="020B0604020202020204" pitchFamily="34" charset="0"/>
              </a:rPr>
              <a:t>Evaluating the model by using different metrics:</a:t>
            </a:r>
          </a:p>
        </p:txBody>
      </p:sp>
      <p:pic>
        <p:nvPicPr>
          <p:cNvPr id="5" name="Picture 4">
            <a:extLst>
              <a:ext uri="{FF2B5EF4-FFF2-40B4-BE49-F238E27FC236}">
                <a16:creationId xmlns:a16="http://schemas.microsoft.com/office/drawing/2014/main" id="{E3A753A3-7670-645A-2A2C-1C97772FCCE1}"/>
              </a:ext>
            </a:extLst>
          </p:cNvPr>
          <p:cNvPicPr>
            <a:picLocks noChangeAspect="1"/>
          </p:cNvPicPr>
          <p:nvPr/>
        </p:nvPicPr>
        <p:blipFill>
          <a:blip r:embed="rId3"/>
          <a:stretch>
            <a:fillRect/>
          </a:stretch>
        </p:blipFill>
        <p:spPr>
          <a:xfrm>
            <a:off x="6558890" y="1771048"/>
            <a:ext cx="2483320" cy="2011680"/>
          </a:xfrm>
          <a:prstGeom prst="rect">
            <a:avLst/>
          </a:prstGeom>
          <a:solidFill>
            <a:schemeClr val="bg1"/>
          </a:solidFill>
          <a:ln w="28575">
            <a:solidFill>
              <a:schemeClr val="tx1"/>
            </a:solidFill>
          </a:ln>
        </p:spPr>
      </p:pic>
      <p:pic>
        <p:nvPicPr>
          <p:cNvPr id="10" name="Picture 9">
            <a:extLst>
              <a:ext uri="{FF2B5EF4-FFF2-40B4-BE49-F238E27FC236}">
                <a16:creationId xmlns:a16="http://schemas.microsoft.com/office/drawing/2014/main" id="{08AD3B08-7D06-5BDC-4DBA-E072A3F4ECFB}"/>
              </a:ext>
            </a:extLst>
          </p:cNvPr>
          <p:cNvPicPr>
            <a:picLocks noChangeAspect="1"/>
          </p:cNvPicPr>
          <p:nvPr/>
        </p:nvPicPr>
        <p:blipFill>
          <a:blip r:embed="rId3"/>
          <a:stretch>
            <a:fillRect/>
          </a:stretch>
        </p:blipFill>
        <p:spPr>
          <a:xfrm>
            <a:off x="6558891" y="1771048"/>
            <a:ext cx="2483320" cy="2011680"/>
          </a:xfrm>
          <a:prstGeom prst="rect">
            <a:avLst/>
          </a:prstGeom>
          <a:solidFill>
            <a:schemeClr val="bg1"/>
          </a:solidFill>
          <a:ln w="28575">
            <a:solidFill>
              <a:schemeClr val="tx1"/>
            </a:solidFill>
          </a:ln>
        </p:spPr>
      </p:pic>
    </p:spTree>
    <p:extLst>
      <p:ext uri="{BB962C8B-B14F-4D97-AF65-F5344CB8AC3E}">
        <p14:creationId xmlns:p14="http://schemas.microsoft.com/office/powerpoint/2010/main" val="1528058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FF1102-F801-F00A-8CBF-0EBC9EDE59FE}"/>
              </a:ext>
            </a:extLst>
          </p:cNvPr>
          <p:cNvPicPr>
            <a:picLocks noChangeAspect="1"/>
          </p:cNvPicPr>
          <p:nvPr/>
        </p:nvPicPr>
        <p:blipFill>
          <a:blip r:embed="rId2"/>
          <a:stretch>
            <a:fillRect/>
          </a:stretch>
        </p:blipFill>
        <p:spPr>
          <a:xfrm>
            <a:off x="6558894" y="1771048"/>
            <a:ext cx="4918511" cy="2011680"/>
          </a:xfrm>
          <a:prstGeom prst="rect">
            <a:avLst/>
          </a:prstGeom>
          <a:solidFill>
            <a:schemeClr val="bg1"/>
          </a:solidFill>
          <a:ln w="28575">
            <a:solidFill>
              <a:schemeClr val="tx1"/>
            </a:solidFill>
          </a:ln>
        </p:spPr>
      </p:pic>
      <p:sp>
        <p:nvSpPr>
          <p:cNvPr id="2" name="Rectangle 1">
            <a:extLst>
              <a:ext uri="{FF2B5EF4-FFF2-40B4-BE49-F238E27FC236}">
                <a16:creationId xmlns:a16="http://schemas.microsoft.com/office/drawing/2014/main" id="{B10DE774-5D38-452C-DB3F-9DB90F5075EC}"/>
              </a:ext>
            </a:extLst>
          </p:cNvPr>
          <p:cNvSpPr/>
          <p:nvPr/>
        </p:nvSpPr>
        <p:spPr>
          <a:xfrm>
            <a:off x="596768" y="1626665"/>
            <a:ext cx="5717405" cy="299889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150000"/>
              </a:lnSpc>
              <a:buFont typeface="Wingdings" panose="05000000000000000000" pitchFamily="2" charset="2"/>
              <a:buChar char="v"/>
            </a:pPr>
            <a:r>
              <a:rPr lang="en-US" sz="2000" b="1" u="sng" dirty="0">
                <a:solidFill>
                  <a:srgbClr val="0C526E"/>
                </a:solidFill>
                <a:latin typeface="Arial" panose="020B0604020202020204" pitchFamily="34" charset="0"/>
                <a:cs typeface="Arial" panose="020B0604020202020204" pitchFamily="34" charset="0"/>
              </a:rPr>
              <a:t>Precision and Recall score:</a:t>
            </a:r>
          </a:p>
          <a:p>
            <a:pPr marL="800100" lvl="1" indent="-34290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The graph depicts an optimal cut off of 0.42 based on Precision and Recall.</a:t>
            </a:r>
          </a:p>
          <a:p>
            <a:pPr marL="800100" lvl="1" indent="-34290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We found </a:t>
            </a:r>
            <a:r>
              <a:rPr lang="en-US" sz="1600" b="1" dirty="0">
                <a:solidFill>
                  <a:srgbClr val="0C526E"/>
                </a:solidFill>
                <a:latin typeface="Arial" panose="020B0604020202020204" pitchFamily="34" charset="0"/>
                <a:cs typeface="Arial" panose="020B0604020202020204" pitchFamily="34" charset="0"/>
              </a:rPr>
              <a:t>Precision = 71.9%</a:t>
            </a:r>
            <a:r>
              <a:rPr lang="en-US" sz="1600" dirty="0">
                <a:solidFill>
                  <a:srgbClr val="0C526E"/>
                </a:solidFill>
                <a:latin typeface="Arial" panose="020B0604020202020204" pitchFamily="34" charset="0"/>
                <a:cs typeface="Arial" panose="020B0604020202020204" pitchFamily="34" charset="0"/>
              </a:rPr>
              <a:t> and </a:t>
            </a:r>
            <a:r>
              <a:rPr lang="en-US" sz="1600" b="1" dirty="0">
                <a:solidFill>
                  <a:srgbClr val="0C526E"/>
                </a:solidFill>
                <a:latin typeface="Arial" panose="020B0604020202020204" pitchFamily="34" charset="0"/>
                <a:cs typeface="Arial" panose="020B0604020202020204" pitchFamily="34" charset="0"/>
              </a:rPr>
              <a:t>Recall = 75.0%</a:t>
            </a:r>
            <a:r>
              <a:rPr lang="en-US" sz="1600" dirty="0">
                <a:solidFill>
                  <a:srgbClr val="0C526E"/>
                </a:solidFill>
                <a:latin typeface="Arial" panose="020B0604020202020204" pitchFamily="34" charset="0"/>
                <a:cs typeface="Arial" panose="020B0604020202020204" pitchFamily="34" charset="0"/>
              </a:rPr>
              <a:t> on the train data frame.</a:t>
            </a:r>
          </a:p>
          <a:p>
            <a:pPr marL="800100" lvl="1" indent="-342900">
              <a:lnSpc>
                <a:spcPct val="150000"/>
              </a:lnSpc>
              <a:buFont typeface="Wingdings" panose="05000000000000000000" pitchFamily="2" charset="2"/>
              <a:buChar char="Ø"/>
            </a:pPr>
            <a:r>
              <a:rPr lang="en-US" sz="1600" b="1" dirty="0">
                <a:solidFill>
                  <a:srgbClr val="0C526E"/>
                </a:solidFill>
                <a:latin typeface="Arial" panose="020B0604020202020204" pitchFamily="34" charset="0"/>
                <a:cs typeface="Arial" panose="020B0604020202020204" pitchFamily="34" charset="0"/>
              </a:rPr>
              <a:t>When plotting the ROC curve and the graph based on Precision and Recall metrics, we get almost the same intersection value.</a:t>
            </a:r>
          </a:p>
        </p:txBody>
      </p:sp>
      <p:sp>
        <p:nvSpPr>
          <p:cNvPr id="3" name="Rectangle 2">
            <a:extLst>
              <a:ext uri="{FF2B5EF4-FFF2-40B4-BE49-F238E27FC236}">
                <a16:creationId xmlns:a16="http://schemas.microsoft.com/office/drawing/2014/main" id="{D3223A7F-2093-D138-68D8-15416A1B2499}"/>
              </a:ext>
            </a:extLst>
          </p:cNvPr>
          <p:cNvSpPr/>
          <p:nvPr/>
        </p:nvSpPr>
        <p:spPr>
          <a:xfrm>
            <a:off x="875899" y="1003429"/>
            <a:ext cx="7334449"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2400" b="1" dirty="0">
                <a:solidFill>
                  <a:srgbClr val="0C526E"/>
                </a:solidFill>
                <a:latin typeface="Arial" panose="020B0604020202020204" pitchFamily="34" charset="0"/>
                <a:cs typeface="Arial" panose="020B0604020202020204" pitchFamily="34" charset="0"/>
              </a:rPr>
              <a:t>Evaluating the model by using different metrics:</a:t>
            </a:r>
          </a:p>
        </p:txBody>
      </p:sp>
      <p:sp>
        <p:nvSpPr>
          <p:cNvPr id="8" name="Rectangle 7">
            <a:extLst>
              <a:ext uri="{FF2B5EF4-FFF2-40B4-BE49-F238E27FC236}">
                <a16:creationId xmlns:a16="http://schemas.microsoft.com/office/drawing/2014/main" id="{291BCBB8-9AA3-E0AF-F3F9-B6FF243459AF}"/>
              </a:ext>
            </a:extLst>
          </p:cNvPr>
          <p:cNvSpPr/>
          <p:nvPr/>
        </p:nvSpPr>
        <p:spPr>
          <a:xfrm>
            <a:off x="875898" y="4698950"/>
            <a:ext cx="7334449"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2400" b="1" dirty="0">
                <a:solidFill>
                  <a:srgbClr val="0C526E"/>
                </a:solidFill>
                <a:latin typeface="Arial" panose="020B0604020202020204" pitchFamily="34" charset="0"/>
                <a:cs typeface="Arial" panose="020B0604020202020204" pitchFamily="34" charset="0"/>
              </a:rPr>
              <a:t>Applying the best model in Test data:</a:t>
            </a:r>
          </a:p>
        </p:txBody>
      </p:sp>
      <p:sp>
        <p:nvSpPr>
          <p:cNvPr id="9" name="Rectangle 8">
            <a:extLst>
              <a:ext uri="{FF2B5EF4-FFF2-40B4-BE49-F238E27FC236}">
                <a16:creationId xmlns:a16="http://schemas.microsoft.com/office/drawing/2014/main" id="{6A45764C-955A-B916-9448-D5448601D143}"/>
              </a:ext>
            </a:extLst>
          </p:cNvPr>
          <p:cNvSpPr/>
          <p:nvPr/>
        </p:nvSpPr>
        <p:spPr>
          <a:xfrm>
            <a:off x="596768" y="5275882"/>
            <a:ext cx="5717405" cy="101903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We then applied these learnings to test model and found an </a:t>
            </a:r>
            <a:r>
              <a:rPr lang="en-US" sz="1600" b="1" dirty="0">
                <a:solidFill>
                  <a:srgbClr val="0C526E"/>
                </a:solidFill>
                <a:latin typeface="Arial" panose="020B0604020202020204" pitchFamily="34" charset="0"/>
                <a:cs typeface="Arial" panose="020B0604020202020204" pitchFamily="34" charset="0"/>
              </a:rPr>
              <a:t>Accuracy = 79.1%</a:t>
            </a:r>
            <a:r>
              <a:rPr lang="en-US" sz="1600" dirty="0">
                <a:solidFill>
                  <a:srgbClr val="0C526E"/>
                </a:solidFill>
                <a:latin typeface="Arial" panose="020B0604020202020204" pitchFamily="34" charset="0"/>
                <a:cs typeface="Arial" panose="020B0604020202020204" pitchFamily="34" charset="0"/>
              </a:rPr>
              <a:t>, </a:t>
            </a:r>
            <a:r>
              <a:rPr lang="en-US" sz="1600" b="1" dirty="0">
                <a:solidFill>
                  <a:srgbClr val="0C526E"/>
                </a:solidFill>
                <a:latin typeface="Arial" panose="020B0604020202020204" pitchFamily="34" charset="0"/>
                <a:cs typeface="Arial" panose="020B0604020202020204" pitchFamily="34" charset="0"/>
              </a:rPr>
              <a:t>Sensitivity = 74.3%</a:t>
            </a:r>
            <a:r>
              <a:rPr lang="en-US" sz="1600" dirty="0">
                <a:solidFill>
                  <a:srgbClr val="0C526E"/>
                </a:solidFill>
                <a:latin typeface="Arial" panose="020B0604020202020204" pitchFamily="34" charset="0"/>
                <a:cs typeface="Arial" panose="020B0604020202020204" pitchFamily="34" charset="0"/>
              </a:rPr>
              <a:t> and </a:t>
            </a:r>
            <a:r>
              <a:rPr lang="en-US" sz="1600" b="1" dirty="0">
                <a:solidFill>
                  <a:srgbClr val="0C526E"/>
                </a:solidFill>
                <a:latin typeface="Arial" panose="020B0604020202020204" pitchFamily="34" charset="0"/>
                <a:cs typeface="Arial" panose="020B0604020202020204" pitchFamily="34" charset="0"/>
              </a:rPr>
              <a:t>Specificity = 81.8%</a:t>
            </a:r>
            <a:r>
              <a:rPr lang="en-US" sz="1600" dirty="0">
                <a:solidFill>
                  <a:srgbClr val="0C526E"/>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4934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111620-B71D-5995-D7CB-EA731BAE9A9D}"/>
              </a:ext>
            </a:extLst>
          </p:cNvPr>
          <p:cNvSpPr/>
          <p:nvPr/>
        </p:nvSpPr>
        <p:spPr>
          <a:xfrm>
            <a:off x="875899" y="1003430"/>
            <a:ext cx="5755906"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2400" b="1" dirty="0">
                <a:solidFill>
                  <a:srgbClr val="0C526E"/>
                </a:solidFill>
                <a:latin typeface="Arial" panose="020B0604020202020204" pitchFamily="34" charset="0"/>
                <a:cs typeface="Arial" panose="020B0604020202020204" pitchFamily="34" charset="0"/>
              </a:rPr>
              <a:t>Conclusions:</a:t>
            </a:r>
            <a:endParaRPr lang="en-IN" sz="2400" b="1" dirty="0">
              <a:solidFill>
                <a:srgbClr val="0C526E"/>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E4FE8FA-16C2-E4D3-DF31-58460E8E9CFE}"/>
              </a:ext>
            </a:extLst>
          </p:cNvPr>
          <p:cNvSpPr/>
          <p:nvPr/>
        </p:nvSpPr>
        <p:spPr>
          <a:xfrm>
            <a:off x="596767" y="1626666"/>
            <a:ext cx="10719333" cy="453350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we have considered the optimal cut-off of 0.4 for calculating the final prediction after checking both Sensitivity-Specificity as well as Precision and Recall metrics.</a:t>
            </a:r>
          </a:p>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Accuracy, Sensitivity and Specificity values of test set are around 79.1%, 74.3% and 81.8% which are approximately closer to the respective values calculated using trained set. </a:t>
            </a:r>
          </a:p>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The top 3 variables that contribute for lead getting converted in the model are:</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Lead Source_olark chat</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Last Activity_olark chat conversation</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Total Time Spent on Website</a:t>
            </a:r>
          </a:p>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This model seems to be very accurate in predicting conversion rates and seems stable when running on a </a:t>
            </a:r>
            <a:r>
              <a:rPr lang="en-US" sz="1600" b="1" dirty="0">
                <a:solidFill>
                  <a:srgbClr val="0C526E"/>
                </a:solidFill>
                <a:latin typeface="Arial" panose="020B0604020202020204" pitchFamily="34" charset="0"/>
                <a:cs typeface="Arial" panose="020B0604020202020204" pitchFamily="34" charset="0"/>
              </a:rPr>
              <a:t>TRAIN SET</a:t>
            </a:r>
            <a:r>
              <a:rPr lang="en-US" sz="1600" dirty="0">
                <a:solidFill>
                  <a:srgbClr val="0C526E"/>
                </a:solidFill>
                <a:latin typeface="Arial" panose="020B0604020202020204" pitchFamily="34" charset="0"/>
                <a:cs typeface="Arial" panose="020B0604020202020204" pitchFamily="34" charset="0"/>
              </a:rPr>
              <a:t> as well as a </a:t>
            </a:r>
            <a:r>
              <a:rPr lang="en-US" sz="1600" b="1" dirty="0">
                <a:solidFill>
                  <a:srgbClr val="0C526E"/>
                </a:solidFill>
                <a:latin typeface="Arial" panose="020B0604020202020204" pitchFamily="34" charset="0"/>
                <a:cs typeface="Arial" panose="020B0604020202020204" pitchFamily="34" charset="0"/>
              </a:rPr>
              <a:t>TEST SET</a:t>
            </a:r>
            <a:r>
              <a:rPr lang="en-US" sz="1600" dirty="0">
                <a:solidFill>
                  <a:srgbClr val="0C526E"/>
                </a:solidFill>
                <a:latin typeface="Arial" panose="020B0604020202020204" pitchFamily="34" charset="0"/>
                <a:cs typeface="Arial" panose="020B0604020202020204" pitchFamily="34" charset="0"/>
              </a:rPr>
              <a:t>.</a:t>
            </a:r>
          </a:p>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With this model, we should be able to give the CEO confidence in making good decisions.</a:t>
            </a:r>
          </a:p>
          <a:p>
            <a:pPr marL="742950" lvl="1" indent="-285750">
              <a:lnSpc>
                <a:spcPct val="150000"/>
              </a:lnSpc>
              <a:buFont typeface="Wingdings" panose="05000000000000000000" pitchFamily="2" charset="2"/>
              <a:buChar char="§"/>
            </a:pPr>
            <a:endParaRPr lang="en-US" sz="1600" dirty="0">
              <a:solidFill>
                <a:srgbClr val="0C526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9444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Beveled 6">
            <a:extLst>
              <a:ext uri="{FF2B5EF4-FFF2-40B4-BE49-F238E27FC236}">
                <a16:creationId xmlns:a16="http://schemas.microsoft.com/office/drawing/2014/main" id="{81933AE5-D71F-2B39-BFA0-E456E686AE69}"/>
              </a:ext>
            </a:extLst>
          </p:cNvPr>
          <p:cNvSpPr/>
          <p:nvPr/>
        </p:nvSpPr>
        <p:spPr>
          <a:xfrm>
            <a:off x="1414914" y="2069432"/>
            <a:ext cx="9403882" cy="2627696"/>
          </a:xfrm>
          <a:prstGeom prst="bevel">
            <a:avLst/>
          </a:prstGeom>
          <a:solidFill>
            <a:schemeClr val="bg1"/>
          </a:solidFill>
          <a:ln>
            <a:solidFill>
              <a:schemeClr val="tx1"/>
            </a:solidFill>
          </a:ln>
          <a:effectLst>
            <a:glow rad="139700">
              <a:schemeClr val="bg1">
                <a:lumMod val="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94370B7-9FAF-ECC3-0D17-A7783ADE9F21}"/>
              </a:ext>
            </a:extLst>
          </p:cNvPr>
          <p:cNvSpPr txBox="1"/>
          <p:nvPr/>
        </p:nvSpPr>
        <p:spPr>
          <a:xfrm>
            <a:off x="1984809" y="2705725"/>
            <a:ext cx="8222381" cy="1446550"/>
          </a:xfrm>
          <a:prstGeom prst="rect">
            <a:avLst/>
          </a:prstGeom>
          <a:noFill/>
          <a:effectLst>
            <a:outerShdw blurRad="50800" dist="38100" dir="18900000" algn="bl" rotWithShape="0">
              <a:prstClr val="black">
                <a:alpha val="40000"/>
              </a:prstClr>
            </a:outerShdw>
          </a:effectLst>
        </p:spPr>
        <p:txBody>
          <a:bodyPr wrap="square">
            <a:spAutoFit/>
          </a:bodyPr>
          <a:lstStyle/>
          <a:p>
            <a:pPr algn="ctr"/>
            <a:r>
              <a:rPr lang="en-IN" sz="8800" b="1" dirty="0">
                <a:solidFill>
                  <a:srgbClr val="0C526E"/>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53866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916BED-D185-7253-21D3-30CAFB3C5D5E}"/>
              </a:ext>
            </a:extLst>
          </p:cNvPr>
          <p:cNvSpPr/>
          <p:nvPr/>
        </p:nvSpPr>
        <p:spPr>
          <a:xfrm>
            <a:off x="883923" y="1022680"/>
            <a:ext cx="3254941"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IN" sz="2400" b="1" dirty="0">
                <a:solidFill>
                  <a:srgbClr val="0C526E"/>
                </a:solidFill>
                <a:latin typeface="Arial" panose="020B0604020202020204" pitchFamily="34" charset="0"/>
                <a:cs typeface="Arial" panose="020B0604020202020204" pitchFamily="34" charset="0"/>
              </a:rPr>
              <a:t>Problem Statement:</a:t>
            </a:r>
          </a:p>
        </p:txBody>
      </p:sp>
      <p:sp>
        <p:nvSpPr>
          <p:cNvPr id="5" name="Rectangle 4">
            <a:extLst>
              <a:ext uri="{FF2B5EF4-FFF2-40B4-BE49-F238E27FC236}">
                <a16:creationId xmlns:a16="http://schemas.microsoft.com/office/drawing/2014/main" id="{1C5990EA-64CB-0110-0CF7-12061BD5D5E5}"/>
              </a:ext>
            </a:extLst>
          </p:cNvPr>
          <p:cNvSpPr/>
          <p:nvPr/>
        </p:nvSpPr>
        <p:spPr>
          <a:xfrm>
            <a:off x="596768" y="1645916"/>
            <a:ext cx="10953550" cy="231968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X Education sells online courses to industry professionals.</a:t>
            </a:r>
          </a:p>
          <a:p>
            <a:pPr marL="285750" indent="-285750">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X Education gets a lot of leads but its lead conversion rate is very poor. For example, if they acquire 100 leads in a day, only about 30 of them are converted.</a:t>
            </a:r>
          </a:p>
          <a:p>
            <a:pPr marL="285750" indent="-285750">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To make this process more efficient, the company wishes to identify the most potential leads, also known as ‘Hot Leads’.</a:t>
            </a:r>
          </a:p>
          <a:p>
            <a:pPr marL="285750" indent="-285750">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If they successfully identify this set of leads, the lead conversion rate should go up as the sales team will now be focusing more on communicating with the potential leads rather than making calls to everyone.</a:t>
            </a:r>
          </a:p>
          <a:p>
            <a:pPr marL="285750" indent="-285750">
              <a:buFont typeface="Wingdings" panose="05000000000000000000" pitchFamily="2" charset="2"/>
              <a:buChar char="Ø"/>
            </a:pPr>
            <a:endParaRPr lang="en-IN" dirty="0">
              <a:solidFill>
                <a:srgbClr val="0C526E"/>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5C88530D-C9ED-E4DD-C083-ADE52E78BDCF}"/>
              </a:ext>
            </a:extLst>
          </p:cNvPr>
          <p:cNvSpPr/>
          <p:nvPr/>
        </p:nvSpPr>
        <p:spPr>
          <a:xfrm>
            <a:off x="883923" y="3860529"/>
            <a:ext cx="2417543"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IN" sz="2400" b="1" dirty="0">
                <a:solidFill>
                  <a:srgbClr val="0C526E"/>
                </a:solidFill>
                <a:latin typeface="Arial" panose="020B0604020202020204" pitchFamily="34" charset="0"/>
                <a:cs typeface="Arial" panose="020B0604020202020204" pitchFamily="34" charset="0"/>
              </a:rPr>
              <a:t>Business Goal:</a:t>
            </a:r>
          </a:p>
        </p:txBody>
      </p:sp>
      <p:sp>
        <p:nvSpPr>
          <p:cNvPr id="8" name="Rectangle 7">
            <a:extLst>
              <a:ext uri="{FF2B5EF4-FFF2-40B4-BE49-F238E27FC236}">
                <a16:creationId xmlns:a16="http://schemas.microsoft.com/office/drawing/2014/main" id="{98EC2E6A-EA63-F1B1-B24C-BA3C76C5CABB}"/>
              </a:ext>
            </a:extLst>
          </p:cNvPr>
          <p:cNvSpPr/>
          <p:nvPr/>
        </p:nvSpPr>
        <p:spPr>
          <a:xfrm>
            <a:off x="596768" y="4483766"/>
            <a:ext cx="10953550" cy="13876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X education wants to know most promising leads.</a:t>
            </a:r>
          </a:p>
          <a:p>
            <a:pPr marL="285750" indent="-285750">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For that they want to build a Model which identifies the hot leads.</a:t>
            </a:r>
          </a:p>
          <a:p>
            <a:pPr marL="285750" indent="-285750">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Deployment of the model for the future use.</a:t>
            </a:r>
          </a:p>
          <a:p>
            <a:pPr marL="285750" indent="-285750">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The CEO, in particular, has given a ballpark of the target lead conversion rate to be around 80%.</a:t>
            </a:r>
          </a:p>
        </p:txBody>
      </p:sp>
    </p:spTree>
    <p:extLst>
      <p:ext uri="{BB962C8B-B14F-4D97-AF65-F5344CB8AC3E}">
        <p14:creationId xmlns:p14="http://schemas.microsoft.com/office/powerpoint/2010/main" val="1623234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3837C-8AB5-0E79-0AB8-3444E88210CF}"/>
              </a:ext>
            </a:extLst>
          </p:cNvPr>
          <p:cNvSpPr/>
          <p:nvPr/>
        </p:nvSpPr>
        <p:spPr>
          <a:xfrm>
            <a:off x="875902" y="1022681"/>
            <a:ext cx="3505195"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IN" sz="2400" b="1" dirty="0">
                <a:solidFill>
                  <a:srgbClr val="0C526E"/>
                </a:solidFill>
                <a:latin typeface="Arial" panose="020B0604020202020204" pitchFamily="34" charset="0"/>
                <a:cs typeface="Arial" panose="020B0604020202020204" pitchFamily="34" charset="0"/>
              </a:rPr>
              <a:t>Solution Methodology:</a:t>
            </a:r>
          </a:p>
        </p:txBody>
      </p:sp>
      <p:sp>
        <p:nvSpPr>
          <p:cNvPr id="3" name="Rectangle 2">
            <a:extLst>
              <a:ext uri="{FF2B5EF4-FFF2-40B4-BE49-F238E27FC236}">
                <a16:creationId xmlns:a16="http://schemas.microsoft.com/office/drawing/2014/main" id="{88B92C83-034A-6AEB-F38D-CEC42847F9DD}"/>
              </a:ext>
            </a:extLst>
          </p:cNvPr>
          <p:cNvSpPr/>
          <p:nvPr/>
        </p:nvSpPr>
        <p:spPr>
          <a:xfrm>
            <a:off x="596768" y="1645917"/>
            <a:ext cx="10953550" cy="395598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Source the data for analysis</a:t>
            </a:r>
          </a:p>
          <a:p>
            <a:pPr marL="285750" indent="-285750">
              <a:lnSpc>
                <a:spcPct val="150000"/>
              </a:lnSpc>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Clean and prepare the data</a:t>
            </a:r>
          </a:p>
          <a:p>
            <a:pPr marL="285750" indent="-285750">
              <a:lnSpc>
                <a:spcPct val="150000"/>
              </a:lnSpc>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Exploratory Data Analysis (EDA)</a:t>
            </a:r>
          </a:p>
          <a:p>
            <a:pPr marL="285750" indent="-285750">
              <a:lnSpc>
                <a:spcPct val="150000"/>
              </a:lnSpc>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Dummy Variables</a:t>
            </a:r>
          </a:p>
          <a:p>
            <a:pPr marL="285750" indent="-285750">
              <a:lnSpc>
                <a:spcPct val="150000"/>
              </a:lnSpc>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Splitting the data into Test and Train dataset</a:t>
            </a:r>
          </a:p>
          <a:p>
            <a:pPr marL="285750" indent="-285750">
              <a:lnSpc>
                <a:spcPct val="150000"/>
              </a:lnSpc>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Feature Scaling</a:t>
            </a:r>
          </a:p>
          <a:p>
            <a:pPr marL="285750" indent="-285750">
              <a:lnSpc>
                <a:spcPct val="150000"/>
              </a:lnSpc>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Building a logistic Regression model</a:t>
            </a:r>
          </a:p>
          <a:p>
            <a:pPr marL="285750" indent="-285750">
              <a:lnSpc>
                <a:spcPct val="150000"/>
              </a:lnSpc>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Evaluating the model by using different metrics - Specificity and Sensitivity or Precision and Recall</a:t>
            </a:r>
          </a:p>
          <a:p>
            <a:pPr marL="285750" indent="-285750">
              <a:lnSpc>
                <a:spcPct val="150000"/>
              </a:lnSpc>
              <a:buFont typeface="Wingdings" panose="05000000000000000000" pitchFamily="2" charset="2"/>
              <a:buChar char="Ø"/>
            </a:pPr>
            <a:r>
              <a:rPr lang="en-US" dirty="0">
                <a:solidFill>
                  <a:srgbClr val="0C526E"/>
                </a:solidFill>
                <a:latin typeface="Arial" panose="020B0604020202020204" pitchFamily="34" charset="0"/>
                <a:cs typeface="Arial" panose="020B0604020202020204" pitchFamily="34" charset="0"/>
              </a:rPr>
              <a:t>Applying the best model in Test data</a:t>
            </a:r>
          </a:p>
          <a:p>
            <a:pPr marL="285750" indent="-285750">
              <a:lnSpc>
                <a:spcPct val="150000"/>
              </a:lnSpc>
              <a:buFont typeface="Wingdings" panose="05000000000000000000" pitchFamily="2" charset="2"/>
              <a:buChar char="Ø"/>
            </a:pPr>
            <a:r>
              <a:rPr lang="en-IN" dirty="0">
                <a:solidFill>
                  <a:srgbClr val="0C526E"/>
                </a:solidFill>
                <a:latin typeface="Arial" panose="020B0604020202020204" pitchFamily="34" charset="0"/>
                <a:cs typeface="Arial" panose="020B0604020202020204" pitchFamily="34" charset="0"/>
              </a:rPr>
              <a:t>Conclusions</a:t>
            </a:r>
          </a:p>
        </p:txBody>
      </p:sp>
    </p:spTree>
    <p:extLst>
      <p:ext uri="{BB962C8B-B14F-4D97-AF65-F5344CB8AC3E}">
        <p14:creationId xmlns:p14="http://schemas.microsoft.com/office/powerpoint/2010/main" val="338088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1AA4C3-BE22-BA65-0FC1-D2AC75FFAE35}"/>
              </a:ext>
            </a:extLst>
          </p:cNvPr>
          <p:cNvSpPr/>
          <p:nvPr/>
        </p:nvSpPr>
        <p:spPr>
          <a:xfrm>
            <a:off x="596768" y="1626665"/>
            <a:ext cx="5727029" cy="42928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We reviewed and cleaned the data for the analysis. To gain a more refined visualization, it is important to clean the data to remove any unnecessary data sets.</a:t>
            </a:r>
          </a:p>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We replaced the 'select' option with the null value since it did not give us much information.</a:t>
            </a:r>
          </a:p>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We dropped the variables with a null value greater than 40%, and for the remaining null values we made changes in accordance with the data.</a:t>
            </a:r>
          </a:p>
          <a:p>
            <a:pPr marL="285750" indent="-285750">
              <a:lnSpc>
                <a:spcPct val="150000"/>
              </a:lnSpc>
              <a:buFont typeface="Wingdings" panose="05000000000000000000" pitchFamily="2" charset="2"/>
              <a:buChar char="Ø"/>
            </a:pPr>
            <a:r>
              <a:rPr lang="en-US" sz="1600" dirty="0">
                <a:solidFill>
                  <a:srgbClr val="0C526E"/>
                </a:solidFill>
                <a:latin typeface="Arial" panose="020B0604020202020204" pitchFamily="34" charset="0"/>
                <a:cs typeface="Arial" panose="020B0604020202020204" pitchFamily="34" charset="0"/>
              </a:rPr>
              <a:t>We checked if there is any duplicate values in the data frame and also dropped the columns which are not that much important for the analysis.</a:t>
            </a:r>
          </a:p>
        </p:txBody>
      </p:sp>
      <p:sp>
        <p:nvSpPr>
          <p:cNvPr id="2" name="Rectangle 1">
            <a:extLst>
              <a:ext uri="{FF2B5EF4-FFF2-40B4-BE49-F238E27FC236}">
                <a16:creationId xmlns:a16="http://schemas.microsoft.com/office/drawing/2014/main" id="{421D3181-F1AB-C4F8-30D4-C46B9D7AD2CA}"/>
              </a:ext>
            </a:extLst>
          </p:cNvPr>
          <p:cNvSpPr/>
          <p:nvPr/>
        </p:nvSpPr>
        <p:spPr>
          <a:xfrm>
            <a:off x="875901" y="1003429"/>
            <a:ext cx="4417994"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IN" sz="2400" b="1" dirty="0">
                <a:solidFill>
                  <a:srgbClr val="0C526E"/>
                </a:solidFill>
                <a:latin typeface="Arial" panose="020B0604020202020204" pitchFamily="34" charset="0"/>
                <a:cs typeface="Arial" panose="020B0604020202020204" pitchFamily="34" charset="0"/>
              </a:rPr>
              <a:t>Data Cleaning and Analysis:</a:t>
            </a:r>
          </a:p>
        </p:txBody>
      </p:sp>
      <p:pic>
        <p:nvPicPr>
          <p:cNvPr id="7" name="Picture 6">
            <a:extLst>
              <a:ext uri="{FF2B5EF4-FFF2-40B4-BE49-F238E27FC236}">
                <a16:creationId xmlns:a16="http://schemas.microsoft.com/office/drawing/2014/main" id="{C0388DA3-8E50-4E06-E369-BA12B402AB48}"/>
              </a:ext>
            </a:extLst>
          </p:cNvPr>
          <p:cNvPicPr>
            <a:picLocks noChangeAspect="1"/>
          </p:cNvPicPr>
          <p:nvPr/>
        </p:nvPicPr>
        <p:blipFill rotWithShape="1">
          <a:blip r:embed="rId2"/>
          <a:srcRect l="4660"/>
          <a:stretch/>
        </p:blipFill>
        <p:spPr>
          <a:xfrm>
            <a:off x="6564430" y="1771047"/>
            <a:ext cx="4918510" cy="4148490"/>
          </a:xfrm>
          <a:prstGeom prst="rect">
            <a:avLst/>
          </a:prstGeom>
          <a:ln w="28575">
            <a:solidFill>
              <a:schemeClr val="tx1"/>
            </a:solidFill>
          </a:ln>
        </p:spPr>
      </p:pic>
    </p:spTree>
    <p:extLst>
      <p:ext uri="{BB962C8B-B14F-4D97-AF65-F5344CB8AC3E}">
        <p14:creationId xmlns:p14="http://schemas.microsoft.com/office/powerpoint/2010/main" val="3773107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0116CC-51D5-487F-5F15-D0859D624225}"/>
              </a:ext>
            </a:extLst>
          </p:cNvPr>
          <p:cNvSpPr/>
          <p:nvPr/>
        </p:nvSpPr>
        <p:spPr>
          <a:xfrm>
            <a:off x="875900" y="1003429"/>
            <a:ext cx="5220099"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IN" sz="2400" b="1" dirty="0">
                <a:solidFill>
                  <a:srgbClr val="0C526E"/>
                </a:solidFill>
                <a:latin typeface="Arial" panose="020B0604020202020204" pitchFamily="34" charset="0"/>
                <a:cs typeface="Arial" panose="020B0604020202020204" pitchFamily="34" charset="0"/>
              </a:rPr>
              <a:t>Exploratory Data Analysis (EDA):</a:t>
            </a:r>
          </a:p>
        </p:txBody>
      </p:sp>
      <p:sp>
        <p:nvSpPr>
          <p:cNvPr id="3" name="Rectangle 2">
            <a:extLst>
              <a:ext uri="{FF2B5EF4-FFF2-40B4-BE49-F238E27FC236}">
                <a16:creationId xmlns:a16="http://schemas.microsoft.com/office/drawing/2014/main" id="{2AA28E88-4FF7-DF8A-B5B2-15F1A65E1552}"/>
              </a:ext>
            </a:extLst>
          </p:cNvPr>
          <p:cNvSpPr/>
          <p:nvPr/>
        </p:nvSpPr>
        <p:spPr>
          <a:xfrm>
            <a:off x="596767" y="1626665"/>
            <a:ext cx="5727031" cy="42928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150000"/>
              </a:lnSpc>
              <a:buFont typeface="Wingdings" panose="05000000000000000000" pitchFamily="2" charset="2"/>
              <a:buChar char="v"/>
            </a:pPr>
            <a:r>
              <a:rPr lang="en-US" sz="2000" b="1" u="sng" dirty="0">
                <a:solidFill>
                  <a:srgbClr val="0C526E"/>
                </a:solidFill>
                <a:latin typeface="Arial" panose="020B0604020202020204" pitchFamily="34" charset="0"/>
                <a:cs typeface="Arial" panose="020B0604020202020204" pitchFamily="34" charset="0"/>
              </a:rPr>
              <a:t>Categorical Analysis:</a:t>
            </a:r>
            <a:r>
              <a:rPr lang="en-US" b="1" dirty="0">
                <a:solidFill>
                  <a:srgbClr val="0C526E"/>
                </a:solidFill>
                <a:latin typeface="Arial" panose="020B0604020202020204" pitchFamily="34" charset="0"/>
                <a:cs typeface="Arial" panose="020B0604020202020204" pitchFamily="34" charset="0"/>
              </a:rPr>
              <a:t> </a:t>
            </a:r>
          </a:p>
          <a:p>
            <a:pPr marL="285750" indent="-285750">
              <a:lnSpc>
                <a:spcPct val="150000"/>
              </a:lnSpc>
              <a:buFont typeface="Wingdings" panose="05000000000000000000" pitchFamily="2" charset="2"/>
              <a:buChar char="Ø"/>
            </a:pPr>
            <a:r>
              <a:rPr lang="en-US" b="1" dirty="0">
                <a:solidFill>
                  <a:srgbClr val="0C526E"/>
                </a:solidFill>
                <a:latin typeface="Arial" panose="020B0604020202020204" pitchFamily="34" charset="0"/>
                <a:cs typeface="Arial" panose="020B0604020202020204" pitchFamily="34" charset="0"/>
              </a:rPr>
              <a:t>‘Specialization’ column</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We can see that the whole </a:t>
            </a:r>
            <a:r>
              <a:rPr lang="en-US" sz="1600" b="1" dirty="0">
                <a:solidFill>
                  <a:srgbClr val="0C526E"/>
                </a:solidFill>
                <a:latin typeface="Arial" panose="020B0604020202020204" pitchFamily="34" charset="0"/>
                <a:cs typeface="Arial" panose="020B0604020202020204" pitchFamily="34" charset="0"/>
              </a:rPr>
              <a:t>management field</a:t>
            </a:r>
            <a:r>
              <a:rPr lang="en-US" sz="1600" dirty="0">
                <a:solidFill>
                  <a:srgbClr val="0C526E"/>
                </a:solidFill>
                <a:latin typeface="Arial" panose="020B0604020202020204" pitchFamily="34" charset="0"/>
                <a:cs typeface="Arial" panose="020B0604020202020204" pitchFamily="34" charset="0"/>
              </a:rPr>
              <a:t> has converted the most. Whereas, </a:t>
            </a:r>
            <a:r>
              <a:rPr lang="en-US" sz="1600" b="1" dirty="0">
                <a:solidFill>
                  <a:srgbClr val="0C526E"/>
                </a:solidFill>
                <a:latin typeface="Arial" panose="020B0604020202020204" pitchFamily="34" charset="0"/>
                <a:cs typeface="Arial" panose="020B0604020202020204" pitchFamily="34" charset="0"/>
              </a:rPr>
              <a:t>‘services excellence’</a:t>
            </a:r>
            <a:r>
              <a:rPr lang="en-US" sz="1600" dirty="0">
                <a:solidFill>
                  <a:srgbClr val="0C526E"/>
                </a:solidFill>
                <a:latin typeface="Arial" panose="020B0604020202020204" pitchFamily="34" charset="0"/>
                <a:cs typeface="Arial" panose="020B0604020202020204" pitchFamily="34" charset="0"/>
              </a:rPr>
              <a:t>, </a:t>
            </a:r>
            <a:r>
              <a:rPr lang="en-US" sz="1600" b="1" dirty="0">
                <a:solidFill>
                  <a:srgbClr val="0C526E"/>
                </a:solidFill>
                <a:latin typeface="Arial" panose="020B0604020202020204" pitchFamily="34" charset="0"/>
                <a:cs typeface="Arial" panose="020B0604020202020204" pitchFamily="34" charset="0"/>
              </a:rPr>
              <a:t>‘e-business’</a:t>
            </a:r>
            <a:r>
              <a:rPr lang="en-US" sz="1600" dirty="0">
                <a:solidFill>
                  <a:srgbClr val="0C526E"/>
                </a:solidFill>
                <a:latin typeface="Arial" panose="020B0604020202020204" pitchFamily="34" charset="0"/>
                <a:cs typeface="Arial" panose="020B0604020202020204" pitchFamily="34" charset="0"/>
              </a:rPr>
              <a:t>, </a:t>
            </a:r>
            <a:r>
              <a:rPr lang="en-US" sz="1600" b="1" dirty="0">
                <a:solidFill>
                  <a:srgbClr val="0C526E"/>
                </a:solidFill>
                <a:latin typeface="Arial" panose="020B0604020202020204" pitchFamily="34" charset="0"/>
                <a:cs typeface="Arial" panose="020B0604020202020204" pitchFamily="34" charset="0"/>
              </a:rPr>
              <a:t>‘agribusiness and rural’</a:t>
            </a:r>
            <a:r>
              <a:rPr lang="en-US" sz="1600" dirty="0">
                <a:solidFill>
                  <a:srgbClr val="0C526E"/>
                </a:solidFill>
                <a:latin typeface="Arial" panose="020B0604020202020204" pitchFamily="34" charset="0"/>
                <a:cs typeface="Arial" panose="020B0604020202020204" pitchFamily="34" charset="0"/>
              </a:rPr>
              <a:t> has the lowest conversion rate.</a:t>
            </a:r>
          </a:p>
          <a:p>
            <a:pPr lvl="1">
              <a:lnSpc>
                <a:spcPct val="150000"/>
              </a:lnSpc>
            </a:pPr>
            <a:endParaRPr lang="en-US" sz="1600" b="1" dirty="0">
              <a:solidFill>
                <a:srgbClr val="0C526E"/>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b="1" dirty="0">
                <a:solidFill>
                  <a:srgbClr val="0C526E"/>
                </a:solidFill>
                <a:latin typeface="Arial" panose="020B0604020202020204" pitchFamily="34" charset="0"/>
                <a:cs typeface="Arial" panose="020B0604020202020204" pitchFamily="34" charset="0"/>
              </a:rPr>
              <a:t>‘City’ column</a:t>
            </a:r>
          </a:p>
          <a:p>
            <a:pPr marL="742950" lvl="1" indent="-285750">
              <a:lnSpc>
                <a:spcPct val="150000"/>
              </a:lnSpc>
              <a:buFont typeface="Wingdings" panose="05000000000000000000" pitchFamily="2" charset="2"/>
              <a:buChar char="§"/>
            </a:pPr>
            <a:r>
              <a:rPr lang="en-US" sz="1600" b="1" dirty="0">
                <a:solidFill>
                  <a:srgbClr val="0C526E"/>
                </a:solidFill>
                <a:latin typeface="Arial" panose="020B0604020202020204" pitchFamily="34" charset="0"/>
                <a:cs typeface="Arial" panose="020B0604020202020204" pitchFamily="34" charset="0"/>
              </a:rPr>
              <a:t>‘Mumbai’</a:t>
            </a:r>
            <a:r>
              <a:rPr lang="en-US" sz="1600" dirty="0">
                <a:solidFill>
                  <a:srgbClr val="0C526E"/>
                </a:solidFill>
                <a:latin typeface="Arial" panose="020B0604020202020204" pitchFamily="34" charset="0"/>
                <a:cs typeface="Arial" panose="020B0604020202020204" pitchFamily="34" charset="0"/>
              </a:rPr>
              <a:t> is the highest in terms of conversion rate, whereas, </a:t>
            </a:r>
            <a:r>
              <a:rPr lang="en-US" sz="1600" b="1" dirty="0">
                <a:solidFill>
                  <a:srgbClr val="0C526E"/>
                </a:solidFill>
                <a:latin typeface="Arial" panose="020B0604020202020204" pitchFamily="34" charset="0"/>
                <a:cs typeface="Arial" panose="020B0604020202020204" pitchFamily="34" charset="0"/>
              </a:rPr>
              <a:t>‘Tier 2 cities’</a:t>
            </a:r>
            <a:r>
              <a:rPr lang="en-US" sz="1600" dirty="0">
                <a:solidFill>
                  <a:srgbClr val="0C526E"/>
                </a:solidFill>
                <a:latin typeface="Arial" panose="020B0604020202020204" pitchFamily="34" charset="0"/>
                <a:cs typeface="Arial" panose="020B0604020202020204" pitchFamily="34" charset="0"/>
              </a:rPr>
              <a:t> have the minimum conversion rate followed by </a:t>
            </a:r>
            <a:r>
              <a:rPr lang="en-US" sz="1600" b="1" dirty="0">
                <a:solidFill>
                  <a:srgbClr val="0C526E"/>
                </a:solidFill>
                <a:latin typeface="Arial" panose="020B0604020202020204" pitchFamily="34" charset="0"/>
                <a:cs typeface="Arial" panose="020B0604020202020204" pitchFamily="34" charset="0"/>
              </a:rPr>
              <a:t>‘other metro cities’</a:t>
            </a:r>
            <a:r>
              <a:rPr lang="en-US" sz="1600" dirty="0">
                <a:solidFill>
                  <a:srgbClr val="0C526E"/>
                </a:solidFill>
                <a:latin typeface="Arial" panose="020B0604020202020204" pitchFamily="34" charset="0"/>
                <a:cs typeface="Arial" panose="020B0604020202020204" pitchFamily="34" charset="0"/>
              </a:rPr>
              <a:t>.</a:t>
            </a:r>
          </a:p>
          <a:p>
            <a:pPr marL="742950" lvl="1" indent="-285750">
              <a:lnSpc>
                <a:spcPct val="150000"/>
              </a:lnSpc>
              <a:buFont typeface="Wingdings" panose="05000000000000000000" pitchFamily="2" charset="2"/>
              <a:buChar char="§"/>
            </a:pPr>
            <a:endParaRPr lang="en-US" b="1" dirty="0">
              <a:solidFill>
                <a:srgbClr val="0C526E"/>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637A56C-8B81-F8A1-B097-1BA40B6A36D2}"/>
              </a:ext>
            </a:extLst>
          </p:cNvPr>
          <p:cNvPicPr>
            <a:picLocks noChangeAspect="1"/>
          </p:cNvPicPr>
          <p:nvPr/>
        </p:nvPicPr>
        <p:blipFill>
          <a:blip r:embed="rId2"/>
          <a:stretch>
            <a:fillRect/>
          </a:stretch>
        </p:blipFill>
        <p:spPr>
          <a:xfrm>
            <a:off x="6564429" y="4032984"/>
            <a:ext cx="4918510" cy="1790299"/>
          </a:xfrm>
          <a:prstGeom prst="rect">
            <a:avLst/>
          </a:prstGeom>
          <a:solidFill>
            <a:schemeClr val="bg1"/>
          </a:solidFill>
          <a:ln w="28575">
            <a:solidFill>
              <a:schemeClr val="tx1"/>
            </a:solidFill>
          </a:ln>
        </p:spPr>
      </p:pic>
      <p:pic>
        <p:nvPicPr>
          <p:cNvPr id="6" name="Picture 5">
            <a:extLst>
              <a:ext uri="{FF2B5EF4-FFF2-40B4-BE49-F238E27FC236}">
                <a16:creationId xmlns:a16="http://schemas.microsoft.com/office/drawing/2014/main" id="{DCB6CF01-F24E-AE74-454A-D476BD6BCA5B}"/>
              </a:ext>
            </a:extLst>
          </p:cNvPr>
          <p:cNvPicPr>
            <a:picLocks noChangeAspect="1"/>
          </p:cNvPicPr>
          <p:nvPr/>
        </p:nvPicPr>
        <p:blipFill>
          <a:blip r:embed="rId3"/>
          <a:stretch>
            <a:fillRect/>
          </a:stretch>
        </p:blipFill>
        <p:spPr>
          <a:xfrm>
            <a:off x="6564429" y="1771047"/>
            <a:ext cx="4918510" cy="2011681"/>
          </a:xfrm>
          <a:prstGeom prst="rect">
            <a:avLst/>
          </a:prstGeom>
          <a:solidFill>
            <a:schemeClr val="bg1"/>
          </a:solidFill>
          <a:ln w="28575">
            <a:solidFill>
              <a:schemeClr val="tx1"/>
            </a:solidFill>
          </a:ln>
        </p:spPr>
      </p:pic>
    </p:spTree>
    <p:extLst>
      <p:ext uri="{BB962C8B-B14F-4D97-AF65-F5344CB8AC3E}">
        <p14:creationId xmlns:p14="http://schemas.microsoft.com/office/powerpoint/2010/main" val="27994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9B95-47C4-DAA3-8D64-C2F812EEB173}"/>
              </a:ext>
            </a:extLst>
          </p:cNvPr>
          <p:cNvSpPr/>
          <p:nvPr/>
        </p:nvSpPr>
        <p:spPr>
          <a:xfrm>
            <a:off x="875900" y="1003429"/>
            <a:ext cx="5220099"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IN" sz="2400" b="1" dirty="0">
                <a:solidFill>
                  <a:srgbClr val="0C526E"/>
                </a:solidFill>
                <a:latin typeface="Arial" panose="020B0604020202020204" pitchFamily="34" charset="0"/>
                <a:cs typeface="Arial" panose="020B0604020202020204" pitchFamily="34" charset="0"/>
              </a:rPr>
              <a:t>Exploratory Data Analysis (EDA):</a:t>
            </a:r>
          </a:p>
        </p:txBody>
      </p:sp>
      <p:sp>
        <p:nvSpPr>
          <p:cNvPr id="3" name="Rectangle 2">
            <a:extLst>
              <a:ext uri="{FF2B5EF4-FFF2-40B4-BE49-F238E27FC236}">
                <a16:creationId xmlns:a16="http://schemas.microsoft.com/office/drawing/2014/main" id="{133F9758-2C8C-0116-12FD-5CC3DEB8FAC3}"/>
              </a:ext>
            </a:extLst>
          </p:cNvPr>
          <p:cNvSpPr/>
          <p:nvPr/>
        </p:nvSpPr>
        <p:spPr>
          <a:xfrm>
            <a:off x="596768" y="1626665"/>
            <a:ext cx="5621152" cy="42928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b="1" dirty="0">
                <a:solidFill>
                  <a:srgbClr val="0C526E"/>
                </a:solidFill>
                <a:latin typeface="Arial" panose="020B0604020202020204" pitchFamily="34" charset="0"/>
                <a:cs typeface="Arial" panose="020B0604020202020204" pitchFamily="34" charset="0"/>
              </a:rPr>
              <a:t>‘Tags’ column</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Here we can observe that </a:t>
            </a:r>
            <a:r>
              <a:rPr lang="en-US" sz="1600" b="1" dirty="0">
                <a:solidFill>
                  <a:srgbClr val="0C526E"/>
                </a:solidFill>
                <a:latin typeface="Arial" panose="020B0604020202020204" pitchFamily="34" charset="0"/>
                <a:cs typeface="Arial" panose="020B0604020202020204" pitchFamily="34" charset="0"/>
              </a:rPr>
              <a:t>‘Will revert after reading the mail’</a:t>
            </a:r>
            <a:r>
              <a:rPr lang="en-US" sz="1600" dirty="0">
                <a:solidFill>
                  <a:srgbClr val="0C526E"/>
                </a:solidFill>
                <a:latin typeface="Arial" panose="020B0604020202020204" pitchFamily="34" charset="0"/>
                <a:cs typeface="Arial" panose="020B0604020202020204" pitchFamily="34" charset="0"/>
              </a:rPr>
              <a:t> has converted the most, followed by </a:t>
            </a:r>
            <a:r>
              <a:rPr lang="en-US" sz="1600" b="1" dirty="0">
                <a:solidFill>
                  <a:srgbClr val="0C526E"/>
                </a:solidFill>
                <a:latin typeface="Arial" panose="020B0604020202020204" pitchFamily="34" charset="0"/>
                <a:cs typeface="Arial" panose="020B0604020202020204" pitchFamily="34" charset="0"/>
              </a:rPr>
              <a:t>‘ringing’</a:t>
            </a:r>
            <a:r>
              <a:rPr lang="en-US" sz="1600" dirty="0">
                <a:solidFill>
                  <a:srgbClr val="0C526E"/>
                </a:solidFill>
                <a:latin typeface="Arial" panose="020B0604020202020204" pitchFamily="34" charset="0"/>
                <a:cs typeface="Arial" panose="020B0604020202020204" pitchFamily="34" charset="0"/>
              </a:rPr>
              <a:t>.</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This column contains more null values so after analyzing we dropped the column.</a:t>
            </a:r>
          </a:p>
        </p:txBody>
      </p:sp>
      <p:pic>
        <p:nvPicPr>
          <p:cNvPr id="1026" name="Picture 2">
            <a:extLst>
              <a:ext uri="{FF2B5EF4-FFF2-40B4-BE49-F238E27FC236}">
                <a16:creationId xmlns:a16="http://schemas.microsoft.com/office/drawing/2014/main" id="{1FBA093D-14FA-FCCF-C2C4-BA0A4A32E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430" y="1771047"/>
            <a:ext cx="4918510" cy="2589197"/>
          </a:xfrm>
          <a:prstGeom prst="rect">
            <a:avLst/>
          </a:prstGeom>
          <a:solidFill>
            <a:schemeClr val="bg1"/>
          </a:solidFill>
          <a:ln w="28575">
            <a:solidFill>
              <a:schemeClr val="tx1"/>
            </a:solidFill>
          </a:ln>
        </p:spPr>
      </p:pic>
    </p:spTree>
    <p:extLst>
      <p:ext uri="{BB962C8B-B14F-4D97-AF65-F5344CB8AC3E}">
        <p14:creationId xmlns:p14="http://schemas.microsoft.com/office/powerpoint/2010/main" val="97252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BD3542E-3516-5E88-6A45-76A100DF263F}"/>
              </a:ext>
            </a:extLst>
          </p:cNvPr>
          <p:cNvPicPr>
            <a:picLocks noChangeAspect="1"/>
          </p:cNvPicPr>
          <p:nvPr/>
        </p:nvPicPr>
        <p:blipFill>
          <a:blip r:embed="rId2"/>
          <a:stretch>
            <a:fillRect/>
          </a:stretch>
        </p:blipFill>
        <p:spPr>
          <a:xfrm>
            <a:off x="6564426" y="4032984"/>
            <a:ext cx="4918511" cy="1790299"/>
          </a:xfrm>
          <a:prstGeom prst="rect">
            <a:avLst/>
          </a:prstGeom>
          <a:solidFill>
            <a:schemeClr val="bg1"/>
          </a:solidFill>
          <a:ln w="28575">
            <a:solidFill>
              <a:schemeClr val="tx1"/>
            </a:solidFill>
          </a:ln>
        </p:spPr>
      </p:pic>
      <p:pic>
        <p:nvPicPr>
          <p:cNvPr id="9" name="Picture 8">
            <a:extLst>
              <a:ext uri="{FF2B5EF4-FFF2-40B4-BE49-F238E27FC236}">
                <a16:creationId xmlns:a16="http://schemas.microsoft.com/office/drawing/2014/main" id="{24817E4B-1A49-6112-26E3-F338A4A20717}"/>
              </a:ext>
            </a:extLst>
          </p:cNvPr>
          <p:cNvPicPr>
            <a:picLocks noChangeAspect="1"/>
          </p:cNvPicPr>
          <p:nvPr/>
        </p:nvPicPr>
        <p:blipFill>
          <a:blip r:embed="rId3"/>
          <a:stretch>
            <a:fillRect/>
          </a:stretch>
        </p:blipFill>
        <p:spPr>
          <a:xfrm>
            <a:off x="6564427" y="1771047"/>
            <a:ext cx="4918511" cy="2011681"/>
          </a:xfrm>
          <a:prstGeom prst="rect">
            <a:avLst/>
          </a:prstGeom>
          <a:solidFill>
            <a:schemeClr val="bg1"/>
          </a:solidFill>
          <a:ln w="28575">
            <a:solidFill>
              <a:schemeClr val="tx1"/>
            </a:solidFill>
          </a:ln>
        </p:spPr>
      </p:pic>
      <p:sp>
        <p:nvSpPr>
          <p:cNvPr id="2" name="Rectangle 1">
            <a:extLst>
              <a:ext uri="{FF2B5EF4-FFF2-40B4-BE49-F238E27FC236}">
                <a16:creationId xmlns:a16="http://schemas.microsoft.com/office/drawing/2014/main" id="{B37407CE-A3E8-0B20-4959-976C15DD3A3D}"/>
              </a:ext>
            </a:extLst>
          </p:cNvPr>
          <p:cNvSpPr/>
          <p:nvPr/>
        </p:nvSpPr>
        <p:spPr>
          <a:xfrm>
            <a:off x="875900" y="1003429"/>
            <a:ext cx="5220099"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IN" sz="2400" b="1" dirty="0">
                <a:solidFill>
                  <a:srgbClr val="0C526E"/>
                </a:solidFill>
                <a:latin typeface="Arial" panose="020B0604020202020204" pitchFamily="34" charset="0"/>
                <a:cs typeface="Arial" panose="020B0604020202020204" pitchFamily="34" charset="0"/>
              </a:rPr>
              <a:t>Exploratory Data Analysis (EDA):</a:t>
            </a:r>
          </a:p>
        </p:txBody>
      </p:sp>
      <p:sp>
        <p:nvSpPr>
          <p:cNvPr id="3" name="Rectangle 2">
            <a:extLst>
              <a:ext uri="{FF2B5EF4-FFF2-40B4-BE49-F238E27FC236}">
                <a16:creationId xmlns:a16="http://schemas.microsoft.com/office/drawing/2014/main" id="{9FF0EB97-8B85-CCB1-980C-543B9096835B}"/>
              </a:ext>
            </a:extLst>
          </p:cNvPr>
          <p:cNvSpPr/>
          <p:nvPr/>
        </p:nvSpPr>
        <p:spPr>
          <a:xfrm>
            <a:off x="596767" y="1626665"/>
            <a:ext cx="5727031" cy="42928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150000"/>
              </a:lnSpc>
              <a:buFont typeface="Wingdings" panose="05000000000000000000" pitchFamily="2" charset="2"/>
              <a:buChar char="v"/>
            </a:pPr>
            <a:r>
              <a:rPr lang="en-US" sz="2000" b="1" u="sng" dirty="0">
                <a:solidFill>
                  <a:srgbClr val="0C526E"/>
                </a:solidFill>
                <a:latin typeface="Arial" panose="020B0604020202020204" pitchFamily="34" charset="0"/>
                <a:cs typeface="Arial" panose="020B0604020202020204" pitchFamily="34" charset="0"/>
              </a:rPr>
              <a:t>Univariate Analysis:</a:t>
            </a:r>
            <a:r>
              <a:rPr lang="en-US" b="1" dirty="0">
                <a:solidFill>
                  <a:srgbClr val="0C526E"/>
                </a:solidFill>
                <a:latin typeface="Arial" panose="020B0604020202020204" pitchFamily="34" charset="0"/>
                <a:cs typeface="Arial" panose="020B0604020202020204" pitchFamily="34" charset="0"/>
              </a:rPr>
              <a:t> </a:t>
            </a:r>
          </a:p>
          <a:p>
            <a:pPr marL="285750" indent="-285750">
              <a:lnSpc>
                <a:spcPct val="150000"/>
              </a:lnSpc>
              <a:buFont typeface="Wingdings" panose="05000000000000000000" pitchFamily="2" charset="2"/>
              <a:buChar char="Ø"/>
            </a:pPr>
            <a:r>
              <a:rPr lang="en-US" b="1" dirty="0">
                <a:solidFill>
                  <a:srgbClr val="0C526E"/>
                </a:solidFill>
                <a:latin typeface="Arial" panose="020B0604020202020204" pitchFamily="34" charset="0"/>
                <a:cs typeface="Arial" panose="020B0604020202020204" pitchFamily="34" charset="0"/>
              </a:rPr>
              <a:t>‘Lead Source’ column</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we can say that </a:t>
            </a:r>
            <a:r>
              <a:rPr lang="en-US" sz="1600" b="1" dirty="0">
                <a:solidFill>
                  <a:srgbClr val="0C526E"/>
                </a:solidFill>
                <a:latin typeface="Arial" panose="020B0604020202020204" pitchFamily="34" charset="0"/>
                <a:cs typeface="Arial" panose="020B0604020202020204" pitchFamily="34" charset="0"/>
              </a:rPr>
              <a:t>'direct traffic'</a:t>
            </a:r>
            <a:r>
              <a:rPr lang="en-US" sz="1600" dirty="0">
                <a:solidFill>
                  <a:srgbClr val="0C526E"/>
                </a:solidFill>
                <a:latin typeface="Arial" panose="020B0604020202020204" pitchFamily="34" charset="0"/>
                <a:cs typeface="Arial" panose="020B0604020202020204" pitchFamily="34" charset="0"/>
              </a:rPr>
              <a:t> and </a:t>
            </a:r>
            <a:r>
              <a:rPr lang="en-US" sz="1600" b="1" dirty="0">
                <a:solidFill>
                  <a:srgbClr val="0C526E"/>
                </a:solidFill>
                <a:latin typeface="Arial" panose="020B0604020202020204" pitchFamily="34" charset="0"/>
                <a:cs typeface="Arial" panose="020B0604020202020204" pitchFamily="34" charset="0"/>
              </a:rPr>
              <a:t>'Google'</a:t>
            </a:r>
            <a:r>
              <a:rPr lang="en-US" sz="1600" dirty="0">
                <a:solidFill>
                  <a:srgbClr val="0C526E"/>
                </a:solidFill>
                <a:latin typeface="Arial" panose="020B0604020202020204" pitchFamily="34" charset="0"/>
                <a:cs typeface="Arial" panose="020B0604020202020204" pitchFamily="34" charset="0"/>
              </a:rPr>
              <a:t> convert the maximum number of leads.</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The rate of conversion is high for the </a:t>
            </a:r>
            <a:r>
              <a:rPr lang="en-US" sz="1600" b="1" dirty="0">
                <a:solidFill>
                  <a:srgbClr val="0C526E"/>
                </a:solidFill>
                <a:latin typeface="Arial" panose="020B0604020202020204" pitchFamily="34" charset="0"/>
                <a:cs typeface="Arial" panose="020B0604020202020204" pitchFamily="34" charset="0"/>
              </a:rPr>
              <a:t>'</a:t>
            </a:r>
            <a:r>
              <a:rPr lang="en-US" sz="1600" b="1" dirty="0" err="1">
                <a:solidFill>
                  <a:srgbClr val="0C526E"/>
                </a:solidFill>
                <a:latin typeface="Arial" panose="020B0604020202020204" pitchFamily="34" charset="0"/>
                <a:cs typeface="Arial" panose="020B0604020202020204" pitchFamily="34" charset="0"/>
              </a:rPr>
              <a:t>welingak</a:t>
            </a:r>
            <a:r>
              <a:rPr lang="en-US" sz="1600" b="1" dirty="0">
                <a:solidFill>
                  <a:srgbClr val="0C526E"/>
                </a:solidFill>
                <a:latin typeface="Arial" panose="020B0604020202020204" pitchFamily="34" charset="0"/>
                <a:cs typeface="Arial" panose="020B0604020202020204" pitchFamily="34" charset="0"/>
              </a:rPr>
              <a:t> website'</a:t>
            </a:r>
            <a:r>
              <a:rPr lang="en-US" sz="1600" dirty="0">
                <a:solidFill>
                  <a:srgbClr val="0C526E"/>
                </a:solidFill>
                <a:latin typeface="Arial" panose="020B0604020202020204" pitchFamily="34" charset="0"/>
                <a:cs typeface="Arial" panose="020B0604020202020204" pitchFamily="34" charset="0"/>
              </a:rPr>
              <a:t> and </a:t>
            </a:r>
            <a:r>
              <a:rPr lang="en-US" sz="1600" b="1" dirty="0">
                <a:solidFill>
                  <a:srgbClr val="0C526E"/>
                </a:solidFill>
                <a:latin typeface="Arial" panose="020B0604020202020204" pitchFamily="34" charset="0"/>
                <a:cs typeface="Arial" panose="020B0604020202020204" pitchFamily="34" charset="0"/>
              </a:rPr>
              <a:t>'reference'</a:t>
            </a:r>
            <a:r>
              <a:rPr lang="en-US" sz="1600" dirty="0">
                <a:solidFill>
                  <a:srgbClr val="0C526E"/>
                </a:solidFill>
                <a:latin typeface="Arial" panose="020B0604020202020204" pitchFamily="34" charset="0"/>
                <a:cs typeface="Arial" panose="020B0604020202020204" pitchFamily="34" charset="0"/>
              </a:rPr>
              <a:t>.</a:t>
            </a:r>
          </a:p>
          <a:p>
            <a:pPr marL="742950" lvl="1" indent="-285750">
              <a:lnSpc>
                <a:spcPct val="150000"/>
              </a:lnSpc>
              <a:buFont typeface="Wingdings" panose="05000000000000000000" pitchFamily="2" charset="2"/>
              <a:buChar char="§"/>
            </a:pPr>
            <a:endParaRPr lang="en-US" sz="1600" b="1" dirty="0">
              <a:solidFill>
                <a:srgbClr val="0C526E"/>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b="1" dirty="0">
                <a:solidFill>
                  <a:srgbClr val="0C526E"/>
                </a:solidFill>
                <a:latin typeface="Arial" panose="020B0604020202020204" pitchFamily="34" charset="0"/>
                <a:cs typeface="Arial" panose="020B0604020202020204" pitchFamily="34" charset="0"/>
              </a:rPr>
              <a:t>‘Lead Origin’ column</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we can see that </a:t>
            </a:r>
            <a:r>
              <a:rPr lang="en-US" sz="1600" b="1" dirty="0">
                <a:solidFill>
                  <a:srgbClr val="0C526E"/>
                </a:solidFill>
                <a:latin typeface="Arial" panose="020B0604020202020204" pitchFamily="34" charset="0"/>
                <a:cs typeface="Arial" panose="020B0604020202020204" pitchFamily="34" charset="0"/>
              </a:rPr>
              <a:t>'lead import'</a:t>
            </a:r>
            <a:r>
              <a:rPr lang="en-US" sz="1600" dirty="0">
                <a:solidFill>
                  <a:srgbClr val="0C526E"/>
                </a:solidFill>
                <a:latin typeface="Arial" panose="020B0604020202020204" pitchFamily="34" charset="0"/>
                <a:cs typeface="Arial" panose="020B0604020202020204" pitchFamily="34" charset="0"/>
              </a:rPr>
              <a:t> count is minimum.</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The most conversions came from the </a:t>
            </a:r>
            <a:r>
              <a:rPr lang="en-US" sz="1600" b="1" dirty="0">
                <a:solidFill>
                  <a:srgbClr val="0C526E"/>
                </a:solidFill>
                <a:latin typeface="Arial" panose="020B0604020202020204" pitchFamily="34" charset="0"/>
                <a:cs typeface="Arial" panose="020B0604020202020204" pitchFamily="34" charset="0"/>
              </a:rPr>
              <a:t>'landing page submission'</a:t>
            </a:r>
            <a:r>
              <a:rPr lang="en-US" sz="1600" dirty="0">
                <a:solidFill>
                  <a:srgbClr val="0C526E"/>
                </a:solidFill>
                <a:latin typeface="Arial" panose="020B0604020202020204" pitchFamily="34" charset="0"/>
                <a:cs typeface="Arial" panose="020B0604020202020204" pitchFamily="34" charset="0"/>
              </a:rPr>
              <a:t>, followed by the </a:t>
            </a:r>
            <a:r>
              <a:rPr lang="en-US" sz="1600" b="1" dirty="0">
                <a:solidFill>
                  <a:srgbClr val="0C526E"/>
                </a:solidFill>
                <a:latin typeface="Arial" panose="020B0604020202020204" pitchFamily="34" charset="0"/>
                <a:cs typeface="Arial" panose="020B0604020202020204" pitchFamily="34" charset="0"/>
              </a:rPr>
              <a:t>'</a:t>
            </a:r>
            <a:r>
              <a:rPr lang="en-US" sz="1600" b="1" dirty="0" err="1">
                <a:solidFill>
                  <a:srgbClr val="0C526E"/>
                </a:solidFill>
                <a:latin typeface="Arial" panose="020B0604020202020204" pitchFamily="34" charset="0"/>
                <a:cs typeface="Arial" panose="020B0604020202020204" pitchFamily="34" charset="0"/>
              </a:rPr>
              <a:t>api</a:t>
            </a:r>
            <a:r>
              <a:rPr lang="en-US" sz="1600" b="1" dirty="0">
                <a:solidFill>
                  <a:srgbClr val="0C526E"/>
                </a:solidFill>
                <a:latin typeface="Arial" panose="020B0604020202020204" pitchFamily="34" charset="0"/>
                <a:cs typeface="Arial" panose="020B0604020202020204" pitchFamily="34" charset="0"/>
              </a:rPr>
              <a:t>'</a:t>
            </a:r>
            <a:r>
              <a:rPr lang="en-US" sz="1600" dirty="0">
                <a:solidFill>
                  <a:srgbClr val="0C526E"/>
                </a:solidFill>
                <a:latin typeface="Arial" panose="020B0604020202020204" pitchFamily="34" charset="0"/>
                <a:cs typeface="Arial" panose="020B0604020202020204" pitchFamily="34" charset="0"/>
              </a:rPr>
              <a:t>.</a:t>
            </a:r>
          </a:p>
        </p:txBody>
      </p:sp>
      <p:pic>
        <p:nvPicPr>
          <p:cNvPr id="12" name="Picture 11">
            <a:extLst>
              <a:ext uri="{FF2B5EF4-FFF2-40B4-BE49-F238E27FC236}">
                <a16:creationId xmlns:a16="http://schemas.microsoft.com/office/drawing/2014/main" id="{A2205080-9550-0ABF-F9DE-89DE6EEB62EF}"/>
              </a:ext>
            </a:extLst>
          </p:cNvPr>
          <p:cNvPicPr>
            <a:picLocks noChangeAspect="1"/>
          </p:cNvPicPr>
          <p:nvPr/>
        </p:nvPicPr>
        <p:blipFill>
          <a:blip r:embed="rId2"/>
          <a:stretch>
            <a:fillRect/>
          </a:stretch>
        </p:blipFill>
        <p:spPr>
          <a:xfrm>
            <a:off x="6564427" y="4032984"/>
            <a:ext cx="4918511" cy="1790299"/>
          </a:xfrm>
          <a:prstGeom prst="rect">
            <a:avLst/>
          </a:prstGeom>
          <a:solidFill>
            <a:schemeClr val="bg1"/>
          </a:solidFill>
          <a:ln w="28575">
            <a:solidFill>
              <a:schemeClr val="tx1"/>
            </a:solidFill>
          </a:ln>
        </p:spPr>
      </p:pic>
    </p:spTree>
    <p:extLst>
      <p:ext uri="{BB962C8B-B14F-4D97-AF65-F5344CB8AC3E}">
        <p14:creationId xmlns:p14="http://schemas.microsoft.com/office/powerpoint/2010/main" val="2670604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0F51EF5-708F-4FCF-F2BE-C66C3DDD846C}"/>
              </a:ext>
            </a:extLst>
          </p:cNvPr>
          <p:cNvSpPr/>
          <p:nvPr/>
        </p:nvSpPr>
        <p:spPr>
          <a:xfrm>
            <a:off x="875900" y="1003429"/>
            <a:ext cx="5220099"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IN" sz="2400" b="1" dirty="0">
                <a:solidFill>
                  <a:srgbClr val="0C526E"/>
                </a:solidFill>
                <a:latin typeface="Arial" panose="020B0604020202020204" pitchFamily="34" charset="0"/>
                <a:cs typeface="Arial" panose="020B0604020202020204" pitchFamily="34" charset="0"/>
              </a:rPr>
              <a:t>Exploratory Data Analysis (EDA):</a:t>
            </a:r>
          </a:p>
        </p:txBody>
      </p:sp>
      <p:sp>
        <p:nvSpPr>
          <p:cNvPr id="4" name="Rectangle 3">
            <a:extLst>
              <a:ext uri="{FF2B5EF4-FFF2-40B4-BE49-F238E27FC236}">
                <a16:creationId xmlns:a16="http://schemas.microsoft.com/office/drawing/2014/main" id="{E8CEAD78-0AC0-DD28-EF2A-3964CE8C8996}"/>
              </a:ext>
            </a:extLst>
          </p:cNvPr>
          <p:cNvSpPr/>
          <p:nvPr/>
        </p:nvSpPr>
        <p:spPr>
          <a:xfrm>
            <a:off x="596767" y="1626665"/>
            <a:ext cx="5727031" cy="42928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342900" indent="-342900">
              <a:lnSpc>
                <a:spcPct val="150000"/>
              </a:lnSpc>
              <a:buFont typeface="Wingdings" panose="05000000000000000000" pitchFamily="2" charset="2"/>
              <a:buChar char="Ø"/>
            </a:pPr>
            <a:r>
              <a:rPr lang="en-US" b="1" dirty="0">
                <a:solidFill>
                  <a:srgbClr val="0C526E"/>
                </a:solidFill>
                <a:latin typeface="Arial" panose="020B0604020202020204" pitchFamily="34" charset="0"/>
                <a:cs typeface="Arial" panose="020B0604020202020204" pitchFamily="34" charset="0"/>
              </a:rPr>
              <a:t>‘Do Not Email’ column</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The overall count of </a:t>
            </a:r>
            <a:r>
              <a:rPr lang="en-US" sz="1600" b="1" dirty="0">
                <a:solidFill>
                  <a:srgbClr val="0C526E"/>
                </a:solidFill>
                <a:latin typeface="Arial" panose="020B0604020202020204" pitchFamily="34" charset="0"/>
                <a:cs typeface="Arial" panose="020B0604020202020204" pitchFamily="34" charset="0"/>
              </a:rPr>
              <a:t>'yes'</a:t>
            </a:r>
            <a:r>
              <a:rPr lang="en-US" sz="1600" dirty="0">
                <a:solidFill>
                  <a:srgbClr val="0C526E"/>
                </a:solidFill>
                <a:latin typeface="Arial" panose="020B0604020202020204" pitchFamily="34" charset="0"/>
                <a:cs typeface="Arial" panose="020B0604020202020204" pitchFamily="34" charset="0"/>
              </a:rPr>
              <a:t> is very low and among them majority of them are not converted.</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The leads who choose </a:t>
            </a:r>
            <a:r>
              <a:rPr lang="en-US" sz="1600" b="1" dirty="0">
                <a:solidFill>
                  <a:srgbClr val="0C526E"/>
                </a:solidFill>
                <a:latin typeface="Arial" panose="020B0604020202020204" pitchFamily="34" charset="0"/>
                <a:cs typeface="Arial" panose="020B0604020202020204" pitchFamily="34" charset="0"/>
              </a:rPr>
              <a:t>'no'</a:t>
            </a:r>
            <a:r>
              <a:rPr lang="en-US" sz="1600" dirty="0">
                <a:solidFill>
                  <a:srgbClr val="0C526E"/>
                </a:solidFill>
                <a:latin typeface="Arial" panose="020B0604020202020204" pitchFamily="34" charset="0"/>
                <a:cs typeface="Arial" panose="020B0604020202020204" pitchFamily="34" charset="0"/>
              </a:rPr>
              <a:t> is very high compared to the overall count of </a:t>
            </a:r>
            <a:r>
              <a:rPr lang="en-US" sz="1600" b="1" dirty="0">
                <a:solidFill>
                  <a:srgbClr val="0C526E"/>
                </a:solidFill>
                <a:latin typeface="Arial" panose="020B0604020202020204" pitchFamily="34" charset="0"/>
                <a:cs typeface="Arial" panose="020B0604020202020204" pitchFamily="34" charset="0"/>
              </a:rPr>
              <a:t>'yes'</a:t>
            </a:r>
            <a:r>
              <a:rPr lang="en-US" sz="1600" dirty="0">
                <a:solidFill>
                  <a:srgbClr val="0C526E"/>
                </a:solidFill>
                <a:latin typeface="Arial" panose="020B0604020202020204" pitchFamily="34" charset="0"/>
                <a:cs typeface="Arial" panose="020B0604020202020204" pitchFamily="34" charset="0"/>
              </a:rPr>
              <a:t>.</a:t>
            </a:r>
          </a:p>
          <a:p>
            <a:pPr marL="742950" lvl="1" indent="-285750">
              <a:lnSpc>
                <a:spcPct val="150000"/>
              </a:lnSpc>
              <a:buFont typeface="Wingdings" panose="05000000000000000000" pitchFamily="2" charset="2"/>
              <a:buChar char="§"/>
            </a:pPr>
            <a:endParaRPr lang="en-US" sz="1600" b="1" dirty="0">
              <a:solidFill>
                <a:srgbClr val="0C526E"/>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b="1" dirty="0">
                <a:solidFill>
                  <a:srgbClr val="0C526E"/>
                </a:solidFill>
                <a:latin typeface="Arial" panose="020B0604020202020204" pitchFamily="34" charset="0"/>
                <a:cs typeface="Arial" panose="020B0604020202020204" pitchFamily="34" charset="0"/>
              </a:rPr>
              <a:t>‘Do Not Call’ column</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There are no leads who has selected </a:t>
            </a:r>
            <a:r>
              <a:rPr lang="en-US" sz="1600" b="1" dirty="0">
                <a:solidFill>
                  <a:srgbClr val="0C526E"/>
                </a:solidFill>
                <a:latin typeface="Arial" panose="020B0604020202020204" pitchFamily="34" charset="0"/>
                <a:cs typeface="Arial" panose="020B0604020202020204" pitchFamily="34" charset="0"/>
              </a:rPr>
              <a:t>'yes'</a:t>
            </a:r>
            <a:r>
              <a:rPr lang="en-US" sz="1600" dirty="0">
                <a:solidFill>
                  <a:srgbClr val="0C526E"/>
                </a:solidFill>
                <a:latin typeface="Arial" panose="020B0604020202020204" pitchFamily="34" charset="0"/>
                <a:cs typeface="Arial" panose="020B0604020202020204" pitchFamily="34" charset="0"/>
              </a:rPr>
              <a:t> as a option.</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Votes are significantly high for </a:t>
            </a:r>
            <a:r>
              <a:rPr lang="en-US" sz="1600" b="1" dirty="0">
                <a:solidFill>
                  <a:srgbClr val="0C526E"/>
                </a:solidFill>
                <a:latin typeface="Arial" panose="020B0604020202020204" pitchFamily="34" charset="0"/>
                <a:cs typeface="Arial" panose="020B0604020202020204" pitchFamily="34" charset="0"/>
              </a:rPr>
              <a:t>‘no'</a:t>
            </a:r>
            <a:r>
              <a:rPr lang="en-US" sz="1600" dirty="0">
                <a:solidFill>
                  <a:srgbClr val="0C526E"/>
                </a:solidFill>
                <a:latin typeface="Arial" panose="020B0604020202020204" pitchFamily="34" charset="0"/>
                <a:cs typeface="Arial" panose="020B0604020202020204" pitchFamily="34" charset="0"/>
              </a:rPr>
              <a:t>, with most of the counts not being converted.</a:t>
            </a:r>
          </a:p>
        </p:txBody>
      </p:sp>
      <p:pic>
        <p:nvPicPr>
          <p:cNvPr id="6" name="Picture 5">
            <a:extLst>
              <a:ext uri="{FF2B5EF4-FFF2-40B4-BE49-F238E27FC236}">
                <a16:creationId xmlns:a16="http://schemas.microsoft.com/office/drawing/2014/main" id="{5E9F19AF-73B4-3B31-AFAB-7A2160591FF9}"/>
              </a:ext>
            </a:extLst>
          </p:cNvPr>
          <p:cNvPicPr>
            <a:picLocks noChangeAspect="1"/>
          </p:cNvPicPr>
          <p:nvPr/>
        </p:nvPicPr>
        <p:blipFill rotWithShape="1">
          <a:blip r:embed="rId2"/>
          <a:srcRect l="50489"/>
          <a:stretch/>
        </p:blipFill>
        <p:spPr>
          <a:xfrm>
            <a:off x="9047748" y="4032983"/>
            <a:ext cx="2435190" cy="1790299"/>
          </a:xfrm>
          <a:prstGeom prst="rect">
            <a:avLst/>
          </a:prstGeom>
          <a:solidFill>
            <a:schemeClr val="bg1"/>
          </a:solidFill>
          <a:ln w="28575">
            <a:solidFill>
              <a:schemeClr val="tx1"/>
            </a:solidFill>
          </a:ln>
        </p:spPr>
      </p:pic>
      <p:pic>
        <p:nvPicPr>
          <p:cNvPr id="7" name="Picture 6">
            <a:extLst>
              <a:ext uri="{FF2B5EF4-FFF2-40B4-BE49-F238E27FC236}">
                <a16:creationId xmlns:a16="http://schemas.microsoft.com/office/drawing/2014/main" id="{CB31D1B6-3EBC-67D7-2EE1-ACA4271F810C}"/>
              </a:ext>
            </a:extLst>
          </p:cNvPr>
          <p:cNvPicPr>
            <a:picLocks noChangeAspect="1"/>
          </p:cNvPicPr>
          <p:nvPr/>
        </p:nvPicPr>
        <p:blipFill rotWithShape="1">
          <a:blip r:embed="rId2"/>
          <a:srcRect r="49511"/>
          <a:stretch/>
        </p:blipFill>
        <p:spPr>
          <a:xfrm>
            <a:off x="6564429" y="1771048"/>
            <a:ext cx="2483320" cy="2011680"/>
          </a:xfrm>
          <a:prstGeom prst="rect">
            <a:avLst/>
          </a:prstGeom>
          <a:solidFill>
            <a:schemeClr val="bg1"/>
          </a:solidFill>
          <a:ln w="28575">
            <a:solidFill>
              <a:schemeClr val="tx1"/>
            </a:solidFill>
          </a:ln>
        </p:spPr>
      </p:pic>
    </p:spTree>
    <p:extLst>
      <p:ext uri="{BB962C8B-B14F-4D97-AF65-F5344CB8AC3E}">
        <p14:creationId xmlns:p14="http://schemas.microsoft.com/office/powerpoint/2010/main" val="50932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A64288-D9AF-12A6-FDFB-E3C7D38DB08A}"/>
              </a:ext>
            </a:extLst>
          </p:cNvPr>
          <p:cNvSpPr/>
          <p:nvPr/>
        </p:nvSpPr>
        <p:spPr>
          <a:xfrm>
            <a:off x="875900" y="1003429"/>
            <a:ext cx="5220099" cy="623236"/>
          </a:xfrm>
          <a:prstGeom prst="rect">
            <a:avLst/>
          </a:prstGeom>
          <a:noFill/>
          <a:ln>
            <a:no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IN" sz="2400" b="1" dirty="0">
                <a:solidFill>
                  <a:srgbClr val="0C526E"/>
                </a:solidFill>
                <a:latin typeface="Arial" panose="020B0604020202020204" pitchFamily="34" charset="0"/>
                <a:cs typeface="Arial" panose="020B0604020202020204" pitchFamily="34" charset="0"/>
              </a:rPr>
              <a:t>Exploratory Data Analysis (EDA):</a:t>
            </a:r>
          </a:p>
        </p:txBody>
      </p:sp>
      <p:sp>
        <p:nvSpPr>
          <p:cNvPr id="4" name="Rectangle 3">
            <a:extLst>
              <a:ext uri="{FF2B5EF4-FFF2-40B4-BE49-F238E27FC236}">
                <a16:creationId xmlns:a16="http://schemas.microsoft.com/office/drawing/2014/main" id="{1A222378-FD09-EB92-BE2C-FFC1905556CD}"/>
              </a:ext>
            </a:extLst>
          </p:cNvPr>
          <p:cNvSpPr/>
          <p:nvPr/>
        </p:nvSpPr>
        <p:spPr>
          <a:xfrm>
            <a:off x="596767" y="1626665"/>
            <a:ext cx="10453035" cy="90477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b="1" dirty="0">
                <a:solidFill>
                  <a:srgbClr val="0C526E"/>
                </a:solidFill>
                <a:latin typeface="Arial" panose="020B0604020202020204" pitchFamily="34" charset="0"/>
                <a:cs typeface="Arial" panose="020B0604020202020204" pitchFamily="34" charset="0"/>
              </a:rPr>
              <a:t>‘Total Visits’, ‘Total Time Spent on Website’ and ‘Page Views Per Visit’ column</a:t>
            </a:r>
          </a:p>
          <a:p>
            <a:pPr marL="742950" lvl="1" indent="-285750">
              <a:lnSpc>
                <a:spcPct val="150000"/>
              </a:lnSpc>
              <a:buFont typeface="Wingdings" panose="05000000000000000000" pitchFamily="2" charset="2"/>
              <a:buChar char="§"/>
            </a:pPr>
            <a:r>
              <a:rPr lang="en-US" sz="1600" dirty="0">
                <a:solidFill>
                  <a:srgbClr val="0C526E"/>
                </a:solidFill>
                <a:latin typeface="Arial" panose="020B0604020202020204" pitchFamily="34" charset="0"/>
                <a:cs typeface="Arial" panose="020B0604020202020204" pitchFamily="34" charset="0"/>
              </a:rPr>
              <a:t>The conversion rates were high for Total Visits, Total Time Spent on Website and Page Views Per Visit.</a:t>
            </a:r>
          </a:p>
        </p:txBody>
      </p:sp>
      <p:pic>
        <p:nvPicPr>
          <p:cNvPr id="5" name="Picture 4">
            <a:extLst>
              <a:ext uri="{FF2B5EF4-FFF2-40B4-BE49-F238E27FC236}">
                <a16:creationId xmlns:a16="http://schemas.microsoft.com/office/drawing/2014/main" id="{10DC09C7-6DB8-6955-1095-966BFD56B66A}"/>
              </a:ext>
            </a:extLst>
          </p:cNvPr>
          <p:cNvPicPr>
            <a:picLocks noChangeAspect="1"/>
          </p:cNvPicPr>
          <p:nvPr/>
        </p:nvPicPr>
        <p:blipFill>
          <a:blip r:embed="rId2"/>
          <a:stretch>
            <a:fillRect/>
          </a:stretch>
        </p:blipFill>
        <p:spPr>
          <a:xfrm>
            <a:off x="596767" y="2923673"/>
            <a:ext cx="3638550" cy="2495550"/>
          </a:xfrm>
          <a:prstGeom prst="rect">
            <a:avLst/>
          </a:prstGeom>
          <a:solidFill>
            <a:schemeClr val="bg1"/>
          </a:solidFill>
          <a:ln w="28575">
            <a:solidFill>
              <a:schemeClr val="tx1"/>
            </a:solidFill>
          </a:ln>
        </p:spPr>
      </p:pic>
      <p:pic>
        <p:nvPicPr>
          <p:cNvPr id="6" name="Picture 5">
            <a:extLst>
              <a:ext uri="{FF2B5EF4-FFF2-40B4-BE49-F238E27FC236}">
                <a16:creationId xmlns:a16="http://schemas.microsoft.com/office/drawing/2014/main" id="{E8596E96-FC0D-CE64-49FA-2A4039746E85}"/>
              </a:ext>
            </a:extLst>
          </p:cNvPr>
          <p:cNvPicPr>
            <a:picLocks noChangeAspect="1"/>
          </p:cNvPicPr>
          <p:nvPr/>
        </p:nvPicPr>
        <p:blipFill>
          <a:blip r:embed="rId3"/>
          <a:stretch>
            <a:fillRect/>
          </a:stretch>
        </p:blipFill>
        <p:spPr>
          <a:xfrm>
            <a:off x="4372702" y="2923673"/>
            <a:ext cx="3762375" cy="2495550"/>
          </a:xfrm>
          <a:prstGeom prst="rect">
            <a:avLst/>
          </a:prstGeom>
          <a:solidFill>
            <a:schemeClr val="bg1"/>
          </a:solidFill>
          <a:ln w="28575">
            <a:solidFill>
              <a:schemeClr val="tx1"/>
            </a:solidFill>
          </a:ln>
        </p:spPr>
      </p:pic>
      <p:pic>
        <p:nvPicPr>
          <p:cNvPr id="7" name="Picture 6">
            <a:extLst>
              <a:ext uri="{FF2B5EF4-FFF2-40B4-BE49-F238E27FC236}">
                <a16:creationId xmlns:a16="http://schemas.microsoft.com/office/drawing/2014/main" id="{14283BEB-C2C3-5EBC-18C7-0C92A10AF76D}"/>
              </a:ext>
            </a:extLst>
          </p:cNvPr>
          <p:cNvPicPr>
            <a:picLocks noChangeAspect="1"/>
          </p:cNvPicPr>
          <p:nvPr/>
        </p:nvPicPr>
        <p:blipFill>
          <a:blip r:embed="rId4"/>
          <a:stretch>
            <a:fillRect/>
          </a:stretch>
        </p:blipFill>
        <p:spPr>
          <a:xfrm>
            <a:off x="8272462" y="2923673"/>
            <a:ext cx="3581400" cy="2495550"/>
          </a:xfrm>
          <a:prstGeom prst="rect">
            <a:avLst/>
          </a:prstGeom>
          <a:solidFill>
            <a:schemeClr val="bg1"/>
          </a:solidFill>
          <a:ln w="28575">
            <a:solidFill>
              <a:schemeClr val="tx1"/>
            </a:solidFill>
          </a:ln>
        </p:spPr>
      </p:pic>
    </p:spTree>
    <p:extLst>
      <p:ext uri="{BB962C8B-B14F-4D97-AF65-F5344CB8AC3E}">
        <p14:creationId xmlns:p14="http://schemas.microsoft.com/office/powerpoint/2010/main" val="231601208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TM04033925[[fn=Droplet]]</Template>
  <TotalTime>1711</TotalTime>
  <Words>1389</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VATSAL GOHEL</dc:creator>
  <cp:lastModifiedBy>VATSAL GOHEL</cp:lastModifiedBy>
  <cp:revision>83</cp:revision>
  <dcterms:created xsi:type="dcterms:W3CDTF">2022-09-10T13:21:37Z</dcterms:created>
  <dcterms:modified xsi:type="dcterms:W3CDTF">2022-09-17T04:50:25Z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