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4" r:id="rId6"/>
    <p:sldId id="269" r:id="rId7"/>
    <p:sldId id="261" r:id="rId8"/>
    <p:sldId id="263" r:id="rId9"/>
    <p:sldId id="270" r:id="rId10"/>
    <p:sldId id="265" r:id="rId11"/>
    <p:sldId id="272" r:id="rId12"/>
    <p:sldId id="267" r:id="rId13"/>
    <p:sldId id="268" r:id="rId14"/>
    <p:sldId id="282" r:id="rId15"/>
    <p:sldId id="273" r:id="rId16"/>
    <p:sldId id="274" r:id="rId17"/>
    <p:sldId id="275" r:id="rId18"/>
    <p:sldId id="276" r:id="rId19"/>
    <p:sldId id="280" r:id="rId20"/>
    <p:sldId id="281" r:id="rId21"/>
    <p:sldId id="283" r:id="rId22"/>
    <p:sldId id="284" r:id="rId23"/>
    <p:sldId id="286"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AE5E98F-B11E-4BB6-AA4C-8F291C22D4D5}">
          <p14:sldIdLst>
            <p14:sldId id="256"/>
            <p14:sldId id="257"/>
            <p14:sldId id="258"/>
            <p14:sldId id="260"/>
            <p14:sldId id="264"/>
            <p14:sldId id="269"/>
            <p14:sldId id="261"/>
            <p14:sldId id="263"/>
            <p14:sldId id="270"/>
            <p14:sldId id="265"/>
            <p14:sldId id="272"/>
            <p14:sldId id="267"/>
            <p14:sldId id="268"/>
            <p14:sldId id="282"/>
            <p14:sldId id="273"/>
            <p14:sldId id="274"/>
            <p14:sldId id="275"/>
            <p14:sldId id="276"/>
            <p14:sldId id="280"/>
            <p14:sldId id="281"/>
            <p14:sldId id="283"/>
            <p14:sldId id="284"/>
            <p14:sldId id="28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4" autoAdjust="0"/>
    <p:restoredTop sz="94249" autoAdjust="0"/>
  </p:normalViewPr>
  <p:slideViewPr>
    <p:cSldViewPr snapToGrid="0">
      <p:cViewPr varScale="1">
        <p:scale>
          <a:sx n="60" d="100"/>
          <a:sy n="60" d="100"/>
        </p:scale>
        <p:origin x="7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0A75D-4372-4180-95F0-42C2E1F721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27ED9E9-D135-499B-A3BD-5852B8228DAB}">
      <dgm:prSet/>
      <dgm:spPr/>
      <dgm:t>
        <a:bodyPr/>
        <a:lstStyle/>
        <a:p>
          <a:r>
            <a:rPr lang="en-US"/>
            <a:t>Introduction</a:t>
          </a:r>
          <a:endParaRPr lang="en-US" dirty="0"/>
        </a:p>
      </dgm:t>
    </dgm:pt>
    <dgm:pt modelId="{2A1E1A7B-C04D-4AF7-AEFA-B8AFEBD7AEC0}" type="parTrans" cxnId="{CEA61F38-5A8D-45B1-A256-D040A53671F8}">
      <dgm:prSet/>
      <dgm:spPr/>
      <dgm:t>
        <a:bodyPr/>
        <a:lstStyle/>
        <a:p>
          <a:endParaRPr lang="en-US"/>
        </a:p>
      </dgm:t>
    </dgm:pt>
    <dgm:pt modelId="{1BFD6671-AD45-4D82-B1E1-03D429FA6C6B}" type="sibTrans" cxnId="{CEA61F38-5A8D-45B1-A256-D040A53671F8}">
      <dgm:prSet/>
      <dgm:spPr/>
      <dgm:t>
        <a:bodyPr/>
        <a:lstStyle/>
        <a:p>
          <a:endParaRPr lang="en-US"/>
        </a:p>
      </dgm:t>
    </dgm:pt>
    <dgm:pt modelId="{206F11EA-FE7B-43D9-AE43-101228191EB4}">
      <dgm:prSet/>
      <dgm:spPr/>
      <dgm:t>
        <a:bodyPr/>
        <a:lstStyle/>
        <a:p>
          <a:r>
            <a:rPr lang="en-US"/>
            <a:t>Objective</a:t>
          </a:r>
        </a:p>
      </dgm:t>
    </dgm:pt>
    <dgm:pt modelId="{C2FB1C1D-6156-4336-A644-F85D95FE00F3}" type="parTrans" cxnId="{E947B3E8-EAB2-4898-BEBB-620B626D6CB8}">
      <dgm:prSet/>
      <dgm:spPr/>
      <dgm:t>
        <a:bodyPr/>
        <a:lstStyle/>
        <a:p>
          <a:endParaRPr lang="en-US"/>
        </a:p>
      </dgm:t>
    </dgm:pt>
    <dgm:pt modelId="{47C886E0-A42D-470E-B098-D889B4121655}" type="sibTrans" cxnId="{E947B3E8-EAB2-4898-BEBB-620B626D6CB8}">
      <dgm:prSet/>
      <dgm:spPr/>
      <dgm:t>
        <a:bodyPr/>
        <a:lstStyle/>
        <a:p>
          <a:endParaRPr lang="en-US"/>
        </a:p>
      </dgm:t>
    </dgm:pt>
    <dgm:pt modelId="{C9579BD2-54D6-41E2-AFE2-67515C8D70D9}">
      <dgm:prSet/>
      <dgm:spPr/>
      <dgm:t>
        <a:bodyPr/>
        <a:lstStyle/>
        <a:p>
          <a:r>
            <a:rPr lang="en-US"/>
            <a:t>Research Questions</a:t>
          </a:r>
        </a:p>
      </dgm:t>
    </dgm:pt>
    <dgm:pt modelId="{62F07F9A-4CD9-4F3D-8FC6-735746A96DB6}" type="parTrans" cxnId="{CE55D54E-B95D-45D1-A190-894FF5D9E469}">
      <dgm:prSet/>
      <dgm:spPr/>
      <dgm:t>
        <a:bodyPr/>
        <a:lstStyle/>
        <a:p>
          <a:endParaRPr lang="en-US"/>
        </a:p>
      </dgm:t>
    </dgm:pt>
    <dgm:pt modelId="{528E5B8B-C2D0-4E9F-A31D-5E7CC4E27006}" type="sibTrans" cxnId="{CE55D54E-B95D-45D1-A190-894FF5D9E469}">
      <dgm:prSet/>
      <dgm:spPr/>
      <dgm:t>
        <a:bodyPr/>
        <a:lstStyle/>
        <a:p>
          <a:endParaRPr lang="en-US"/>
        </a:p>
      </dgm:t>
    </dgm:pt>
    <dgm:pt modelId="{4C4EBA80-512F-403C-B9EA-28D1A9A9199C}">
      <dgm:prSet/>
      <dgm:spPr/>
      <dgm:t>
        <a:bodyPr/>
        <a:lstStyle/>
        <a:p>
          <a:r>
            <a:rPr lang="en-US"/>
            <a:t>Exploratory Data Analysis</a:t>
          </a:r>
        </a:p>
      </dgm:t>
    </dgm:pt>
    <dgm:pt modelId="{E5CA5124-4707-4759-8141-8523521893BB}" type="parTrans" cxnId="{50F7B5A0-7892-4593-A8D3-970FD5EF3233}">
      <dgm:prSet/>
      <dgm:spPr/>
      <dgm:t>
        <a:bodyPr/>
        <a:lstStyle/>
        <a:p>
          <a:endParaRPr lang="en-US"/>
        </a:p>
      </dgm:t>
    </dgm:pt>
    <dgm:pt modelId="{7082C055-ADD5-41AA-AF04-E0E5A215B01D}" type="sibTrans" cxnId="{50F7B5A0-7892-4593-A8D3-970FD5EF3233}">
      <dgm:prSet/>
      <dgm:spPr/>
      <dgm:t>
        <a:bodyPr/>
        <a:lstStyle/>
        <a:p>
          <a:endParaRPr lang="en-US"/>
        </a:p>
      </dgm:t>
    </dgm:pt>
    <dgm:pt modelId="{4D13675B-DBB6-4AE0-9D05-F9D05B5ECCC8}">
      <dgm:prSet/>
      <dgm:spPr/>
      <dgm:t>
        <a:bodyPr/>
        <a:lstStyle/>
        <a:p>
          <a:r>
            <a:rPr lang="en-US"/>
            <a:t>Statistical Models</a:t>
          </a:r>
        </a:p>
      </dgm:t>
    </dgm:pt>
    <dgm:pt modelId="{B0FD6142-6932-4CE2-917B-B5FF2AB925AB}" type="parTrans" cxnId="{E47071E6-439F-49C4-A221-0AFCDA679EEE}">
      <dgm:prSet/>
      <dgm:spPr/>
      <dgm:t>
        <a:bodyPr/>
        <a:lstStyle/>
        <a:p>
          <a:endParaRPr lang="en-US"/>
        </a:p>
      </dgm:t>
    </dgm:pt>
    <dgm:pt modelId="{C6630974-B834-44B9-96C0-4FCB9C6D9765}" type="sibTrans" cxnId="{E47071E6-439F-49C4-A221-0AFCDA679EEE}">
      <dgm:prSet/>
      <dgm:spPr/>
      <dgm:t>
        <a:bodyPr/>
        <a:lstStyle/>
        <a:p>
          <a:endParaRPr lang="en-US"/>
        </a:p>
      </dgm:t>
    </dgm:pt>
    <dgm:pt modelId="{41B35083-DD72-440F-9A78-566A61191F9D}">
      <dgm:prSet/>
      <dgm:spPr/>
      <dgm:t>
        <a:bodyPr/>
        <a:lstStyle/>
        <a:p>
          <a:r>
            <a:rPr lang="en-US" dirty="0"/>
            <a:t>Conclusion: Questions, solutions, inference</a:t>
          </a:r>
        </a:p>
      </dgm:t>
    </dgm:pt>
    <dgm:pt modelId="{DE4FCD0F-5DCA-4267-B37A-48D1235330BB}" type="parTrans" cxnId="{8FE0107B-1016-4FC9-AD27-EC383C803ADA}">
      <dgm:prSet/>
      <dgm:spPr/>
      <dgm:t>
        <a:bodyPr/>
        <a:lstStyle/>
        <a:p>
          <a:endParaRPr lang="en-US"/>
        </a:p>
      </dgm:t>
    </dgm:pt>
    <dgm:pt modelId="{0EB74956-79DD-408D-A0C0-31CF20A095E4}" type="sibTrans" cxnId="{8FE0107B-1016-4FC9-AD27-EC383C803ADA}">
      <dgm:prSet/>
      <dgm:spPr/>
      <dgm:t>
        <a:bodyPr/>
        <a:lstStyle/>
        <a:p>
          <a:endParaRPr lang="en-US"/>
        </a:p>
      </dgm:t>
    </dgm:pt>
    <dgm:pt modelId="{D8CF4C44-CF08-448B-9041-0979284DA237}" type="pres">
      <dgm:prSet presAssocID="{9760A75D-4372-4180-95F0-42C2E1F721DC}" presName="linear" presStyleCnt="0">
        <dgm:presLayoutVars>
          <dgm:dir/>
          <dgm:animLvl val="lvl"/>
          <dgm:resizeHandles val="exact"/>
        </dgm:presLayoutVars>
      </dgm:prSet>
      <dgm:spPr/>
    </dgm:pt>
    <dgm:pt modelId="{0719918B-4BDB-4AED-92DC-87B30C4BF4CA}" type="pres">
      <dgm:prSet presAssocID="{427ED9E9-D135-499B-A3BD-5852B8228DAB}" presName="parentLin" presStyleCnt="0"/>
      <dgm:spPr/>
    </dgm:pt>
    <dgm:pt modelId="{766F9BDA-4E6F-47A3-ACCD-604738BD270B}" type="pres">
      <dgm:prSet presAssocID="{427ED9E9-D135-499B-A3BD-5852B8228DAB}" presName="parentLeftMargin" presStyleLbl="node1" presStyleIdx="0" presStyleCnt="6"/>
      <dgm:spPr/>
    </dgm:pt>
    <dgm:pt modelId="{E62B84C7-87BB-44C9-8E4E-63559D80CC43}" type="pres">
      <dgm:prSet presAssocID="{427ED9E9-D135-499B-A3BD-5852B8228DAB}" presName="parentText" presStyleLbl="node1" presStyleIdx="0" presStyleCnt="6">
        <dgm:presLayoutVars>
          <dgm:chMax val="0"/>
          <dgm:bulletEnabled val="1"/>
        </dgm:presLayoutVars>
      </dgm:prSet>
      <dgm:spPr/>
    </dgm:pt>
    <dgm:pt modelId="{0D8DA8FC-9914-4245-9B6E-F631783D385C}" type="pres">
      <dgm:prSet presAssocID="{427ED9E9-D135-499B-A3BD-5852B8228DAB}" presName="negativeSpace" presStyleCnt="0"/>
      <dgm:spPr/>
    </dgm:pt>
    <dgm:pt modelId="{809381B7-799C-495E-875D-662DE6CB3D1E}" type="pres">
      <dgm:prSet presAssocID="{427ED9E9-D135-499B-A3BD-5852B8228DAB}" presName="childText" presStyleLbl="conFgAcc1" presStyleIdx="0" presStyleCnt="6">
        <dgm:presLayoutVars>
          <dgm:bulletEnabled val="1"/>
        </dgm:presLayoutVars>
      </dgm:prSet>
      <dgm:spPr/>
    </dgm:pt>
    <dgm:pt modelId="{52899D21-259F-4518-8680-C549CA69C131}" type="pres">
      <dgm:prSet presAssocID="{1BFD6671-AD45-4D82-B1E1-03D429FA6C6B}" presName="spaceBetweenRectangles" presStyleCnt="0"/>
      <dgm:spPr/>
    </dgm:pt>
    <dgm:pt modelId="{B1126FF8-B190-4186-A387-213FDDF86525}" type="pres">
      <dgm:prSet presAssocID="{206F11EA-FE7B-43D9-AE43-101228191EB4}" presName="parentLin" presStyleCnt="0"/>
      <dgm:spPr/>
    </dgm:pt>
    <dgm:pt modelId="{6E0647B2-7CF5-49C7-96AD-87C127B0BCBA}" type="pres">
      <dgm:prSet presAssocID="{206F11EA-FE7B-43D9-AE43-101228191EB4}" presName="parentLeftMargin" presStyleLbl="node1" presStyleIdx="0" presStyleCnt="6"/>
      <dgm:spPr/>
    </dgm:pt>
    <dgm:pt modelId="{B6DC50A1-3015-4C29-9FB8-34575DF9BD3E}" type="pres">
      <dgm:prSet presAssocID="{206F11EA-FE7B-43D9-AE43-101228191EB4}" presName="parentText" presStyleLbl="node1" presStyleIdx="1" presStyleCnt="6">
        <dgm:presLayoutVars>
          <dgm:chMax val="0"/>
          <dgm:bulletEnabled val="1"/>
        </dgm:presLayoutVars>
      </dgm:prSet>
      <dgm:spPr/>
    </dgm:pt>
    <dgm:pt modelId="{43B6E8F2-E713-49DF-8D06-24DF7F85AED5}" type="pres">
      <dgm:prSet presAssocID="{206F11EA-FE7B-43D9-AE43-101228191EB4}" presName="negativeSpace" presStyleCnt="0"/>
      <dgm:spPr/>
    </dgm:pt>
    <dgm:pt modelId="{55B5273B-B0C2-4186-BF36-8038418EBCFD}" type="pres">
      <dgm:prSet presAssocID="{206F11EA-FE7B-43D9-AE43-101228191EB4}" presName="childText" presStyleLbl="conFgAcc1" presStyleIdx="1" presStyleCnt="6">
        <dgm:presLayoutVars>
          <dgm:bulletEnabled val="1"/>
        </dgm:presLayoutVars>
      </dgm:prSet>
      <dgm:spPr/>
    </dgm:pt>
    <dgm:pt modelId="{EE65C048-9A00-412F-BC6D-4EDC8F1565C0}" type="pres">
      <dgm:prSet presAssocID="{47C886E0-A42D-470E-B098-D889B4121655}" presName="spaceBetweenRectangles" presStyleCnt="0"/>
      <dgm:spPr/>
    </dgm:pt>
    <dgm:pt modelId="{68A7BFF7-DEC9-424D-ABFD-F1E6FB3CD0F6}" type="pres">
      <dgm:prSet presAssocID="{C9579BD2-54D6-41E2-AFE2-67515C8D70D9}" presName="parentLin" presStyleCnt="0"/>
      <dgm:spPr/>
    </dgm:pt>
    <dgm:pt modelId="{B447D0C9-87A1-4758-9782-239368523C6E}" type="pres">
      <dgm:prSet presAssocID="{C9579BD2-54D6-41E2-AFE2-67515C8D70D9}" presName="parentLeftMargin" presStyleLbl="node1" presStyleIdx="1" presStyleCnt="6"/>
      <dgm:spPr/>
    </dgm:pt>
    <dgm:pt modelId="{DA26FB1C-8E76-45FE-B47B-9976A755FEB4}" type="pres">
      <dgm:prSet presAssocID="{C9579BD2-54D6-41E2-AFE2-67515C8D70D9}" presName="parentText" presStyleLbl="node1" presStyleIdx="2" presStyleCnt="6">
        <dgm:presLayoutVars>
          <dgm:chMax val="0"/>
          <dgm:bulletEnabled val="1"/>
        </dgm:presLayoutVars>
      </dgm:prSet>
      <dgm:spPr/>
    </dgm:pt>
    <dgm:pt modelId="{AC1B4810-B903-492F-BBF9-77299E16495B}" type="pres">
      <dgm:prSet presAssocID="{C9579BD2-54D6-41E2-AFE2-67515C8D70D9}" presName="negativeSpace" presStyleCnt="0"/>
      <dgm:spPr/>
    </dgm:pt>
    <dgm:pt modelId="{CC186338-AEB1-4F1A-A3ED-11045C7AFB33}" type="pres">
      <dgm:prSet presAssocID="{C9579BD2-54D6-41E2-AFE2-67515C8D70D9}" presName="childText" presStyleLbl="conFgAcc1" presStyleIdx="2" presStyleCnt="6">
        <dgm:presLayoutVars>
          <dgm:bulletEnabled val="1"/>
        </dgm:presLayoutVars>
      </dgm:prSet>
      <dgm:spPr/>
    </dgm:pt>
    <dgm:pt modelId="{5C012E21-0D54-4473-9BC3-883597FD8C4A}" type="pres">
      <dgm:prSet presAssocID="{528E5B8B-C2D0-4E9F-A31D-5E7CC4E27006}" presName="spaceBetweenRectangles" presStyleCnt="0"/>
      <dgm:spPr/>
    </dgm:pt>
    <dgm:pt modelId="{BD808B03-FE00-4478-BA43-494434E0D27E}" type="pres">
      <dgm:prSet presAssocID="{4C4EBA80-512F-403C-B9EA-28D1A9A9199C}" presName="parentLin" presStyleCnt="0"/>
      <dgm:spPr/>
    </dgm:pt>
    <dgm:pt modelId="{423923B4-3DFA-4646-BA70-A90412A2AFF5}" type="pres">
      <dgm:prSet presAssocID="{4C4EBA80-512F-403C-B9EA-28D1A9A9199C}" presName="parentLeftMargin" presStyleLbl="node1" presStyleIdx="2" presStyleCnt="6"/>
      <dgm:spPr/>
    </dgm:pt>
    <dgm:pt modelId="{BCB7C852-435B-4933-89E0-AFD324B52F53}" type="pres">
      <dgm:prSet presAssocID="{4C4EBA80-512F-403C-B9EA-28D1A9A9199C}" presName="parentText" presStyleLbl="node1" presStyleIdx="3" presStyleCnt="6">
        <dgm:presLayoutVars>
          <dgm:chMax val="0"/>
          <dgm:bulletEnabled val="1"/>
        </dgm:presLayoutVars>
      </dgm:prSet>
      <dgm:spPr/>
    </dgm:pt>
    <dgm:pt modelId="{C0E83FC5-9884-4611-ACA0-CDAB752C544D}" type="pres">
      <dgm:prSet presAssocID="{4C4EBA80-512F-403C-B9EA-28D1A9A9199C}" presName="negativeSpace" presStyleCnt="0"/>
      <dgm:spPr/>
    </dgm:pt>
    <dgm:pt modelId="{4755BA67-49D2-4890-85C7-5DA49EB65B76}" type="pres">
      <dgm:prSet presAssocID="{4C4EBA80-512F-403C-B9EA-28D1A9A9199C}" presName="childText" presStyleLbl="conFgAcc1" presStyleIdx="3" presStyleCnt="6">
        <dgm:presLayoutVars>
          <dgm:bulletEnabled val="1"/>
        </dgm:presLayoutVars>
      </dgm:prSet>
      <dgm:spPr/>
    </dgm:pt>
    <dgm:pt modelId="{F0172132-9D50-4DB6-9C6D-97E648BBDF91}" type="pres">
      <dgm:prSet presAssocID="{7082C055-ADD5-41AA-AF04-E0E5A215B01D}" presName="spaceBetweenRectangles" presStyleCnt="0"/>
      <dgm:spPr/>
    </dgm:pt>
    <dgm:pt modelId="{C601036B-71FE-40EB-92A0-31C0B8816558}" type="pres">
      <dgm:prSet presAssocID="{4D13675B-DBB6-4AE0-9D05-F9D05B5ECCC8}" presName="parentLin" presStyleCnt="0"/>
      <dgm:spPr/>
    </dgm:pt>
    <dgm:pt modelId="{55A88777-107A-4CBC-AEA7-D19A36DF1CED}" type="pres">
      <dgm:prSet presAssocID="{4D13675B-DBB6-4AE0-9D05-F9D05B5ECCC8}" presName="parentLeftMargin" presStyleLbl="node1" presStyleIdx="3" presStyleCnt="6"/>
      <dgm:spPr/>
    </dgm:pt>
    <dgm:pt modelId="{1C2BF7D2-2317-440C-BA44-7A54E592C8D2}" type="pres">
      <dgm:prSet presAssocID="{4D13675B-DBB6-4AE0-9D05-F9D05B5ECCC8}" presName="parentText" presStyleLbl="node1" presStyleIdx="4" presStyleCnt="6">
        <dgm:presLayoutVars>
          <dgm:chMax val="0"/>
          <dgm:bulletEnabled val="1"/>
        </dgm:presLayoutVars>
      </dgm:prSet>
      <dgm:spPr/>
    </dgm:pt>
    <dgm:pt modelId="{AA652B72-6B0F-47D9-9632-ADD76A005C97}" type="pres">
      <dgm:prSet presAssocID="{4D13675B-DBB6-4AE0-9D05-F9D05B5ECCC8}" presName="negativeSpace" presStyleCnt="0"/>
      <dgm:spPr/>
    </dgm:pt>
    <dgm:pt modelId="{CABE69C7-F1CA-4562-B92D-31A85487A3EB}" type="pres">
      <dgm:prSet presAssocID="{4D13675B-DBB6-4AE0-9D05-F9D05B5ECCC8}" presName="childText" presStyleLbl="conFgAcc1" presStyleIdx="4" presStyleCnt="6">
        <dgm:presLayoutVars>
          <dgm:bulletEnabled val="1"/>
        </dgm:presLayoutVars>
      </dgm:prSet>
      <dgm:spPr/>
    </dgm:pt>
    <dgm:pt modelId="{1B29413C-BA36-47C8-91FD-DA9675EF0142}" type="pres">
      <dgm:prSet presAssocID="{C6630974-B834-44B9-96C0-4FCB9C6D9765}" presName="spaceBetweenRectangles" presStyleCnt="0"/>
      <dgm:spPr/>
    </dgm:pt>
    <dgm:pt modelId="{2A0A9EB9-3468-4064-8512-CF96A075AD9F}" type="pres">
      <dgm:prSet presAssocID="{41B35083-DD72-440F-9A78-566A61191F9D}" presName="parentLin" presStyleCnt="0"/>
      <dgm:spPr/>
    </dgm:pt>
    <dgm:pt modelId="{7C1951AB-9745-48C4-BC21-3B20790C3172}" type="pres">
      <dgm:prSet presAssocID="{41B35083-DD72-440F-9A78-566A61191F9D}" presName="parentLeftMargin" presStyleLbl="node1" presStyleIdx="4" presStyleCnt="6"/>
      <dgm:spPr/>
    </dgm:pt>
    <dgm:pt modelId="{97367084-F2C4-48D6-8C67-9EE6DB483C93}" type="pres">
      <dgm:prSet presAssocID="{41B35083-DD72-440F-9A78-566A61191F9D}" presName="parentText" presStyleLbl="node1" presStyleIdx="5" presStyleCnt="6">
        <dgm:presLayoutVars>
          <dgm:chMax val="0"/>
          <dgm:bulletEnabled val="1"/>
        </dgm:presLayoutVars>
      </dgm:prSet>
      <dgm:spPr/>
    </dgm:pt>
    <dgm:pt modelId="{ECBD43C8-47B4-47BD-BC46-5B3CBFA11AC3}" type="pres">
      <dgm:prSet presAssocID="{41B35083-DD72-440F-9A78-566A61191F9D}" presName="negativeSpace" presStyleCnt="0"/>
      <dgm:spPr/>
    </dgm:pt>
    <dgm:pt modelId="{0615270A-3F1A-4EEC-AA13-A9D1DD9E516C}" type="pres">
      <dgm:prSet presAssocID="{41B35083-DD72-440F-9A78-566A61191F9D}" presName="childText" presStyleLbl="conFgAcc1" presStyleIdx="5" presStyleCnt="6">
        <dgm:presLayoutVars>
          <dgm:bulletEnabled val="1"/>
        </dgm:presLayoutVars>
      </dgm:prSet>
      <dgm:spPr/>
    </dgm:pt>
  </dgm:ptLst>
  <dgm:cxnLst>
    <dgm:cxn modelId="{87A86C03-C52A-4B46-81ED-88F82045E1A7}" type="presOf" srcId="{4D13675B-DBB6-4AE0-9D05-F9D05B5ECCC8}" destId="{55A88777-107A-4CBC-AEA7-D19A36DF1CED}" srcOrd="0" destOrd="0" presId="urn:microsoft.com/office/officeart/2005/8/layout/list1"/>
    <dgm:cxn modelId="{4C73C007-5D29-4E30-9720-E0AE8AC49987}" type="presOf" srcId="{C9579BD2-54D6-41E2-AFE2-67515C8D70D9}" destId="{DA26FB1C-8E76-45FE-B47B-9976A755FEB4}" srcOrd="1" destOrd="0" presId="urn:microsoft.com/office/officeart/2005/8/layout/list1"/>
    <dgm:cxn modelId="{0792F11B-C4A9-4229-AFAF-44A399BFF6DC}" type="presOf" srcId="{C9579BD2-54D6-41E2-AFE2-67515C8D70D9}" destId="{B447D0C9-87A1-4758-9782-239368523C6E}" srcOrd="0" destOrd="0" presId="urn:microsoft.com/office/officeart/2005/8/layout/list1"/>
    <dgm:cxn modelId="{A48DF423-3C14-4EF6-A5B8-56A8B53CF115}" type="presOf" srcId="{427ED9E9-D135-499B-A3BD-5852B8228DAB}" destId="{E62B84C7-87BB-44C9-8E4E-63559D80CC43}" srcOrd="1" destOrd="0" presId="urn:microsoft.com/office/officeart/2005/8/layout/list1"/>
    <dgm:cxn modelId="{BED5FD27-DDC2-4EC6-BAA8-88D2A84D1B97}" type="presOf" srcId="{4C4EBA80-512F-403C-B9EA-28D1A9A9199C}" destId="{423923B4-3DFA-4646-BA70-A90412A2AFF5}" srcOrd="0" destOrd="0" presId="urn:microsoft.com/office/officeart/2005/8/layout/list1"/>
    <dgm:cxn modelId="{0EABDA32-884E-4D1C-9B2A-900C02B13DC1}" type="presOf" srcId="{41B35083-DD72-440F-9A78-566A61191F9D}" destId="{7C1951AB-9745-48C4-BC21-3B20790C3172}" srcOrd="0" destOrd="0" presId="urn:microsoft.com/office/officeart/2005/8/layout/list1"/>
    <dgm:cxn modelId="{405AB033-96D6-4DFF-A320-E8E6FF1E9E96}" type="presOf" srcId="{206F11EA-FE7B-43D9-AE43-101228191EB4}" destId="{B6DC50A1-3015-4C29-9FB8-34575DF9BD3E}" srcOrd="1" destOrd="0" presId="urn:microsoft.com/office/officeart/2005/8/layout/list1"/>
    <dgm:cxn modelId="{CEA61F38-5A8D-45B1-A256-D040A53671F8}" srcId="{9760A75D-4372-4180-95F0-42C2E1F721DC}" destId="{427ED9E9-D135-499B-A3BD-5852B8228DAB}" srcOrd="0" destOrd="0" parTransId="{2A1E1A7B-C04D-4AF7-AEFA-B8AFEBD7AEC0}" sibTransId="{1BFD6671-AD45-4D82-B1E1-03D429FA6C6B}"/>
    <dgm:cxn modelId="{6322976C-6ADB-4707-BF36-02ECC300D54B}" type="presOf" srcId="{427ED9E9-D135-499B-A3BD-5852B8228DAB}" destId="{766F9BDA-4E6F-47A3-ACCD-604738BD270B}" srcOrd="0" destOrd="0" presId="urn:microsoft.com/office/officeart/2005/8/layout/list1"/>
    <dgm:cxn modelId="{CE55D54E-B95D-45D1-A190-894FF5D9E469}" srcId="{9760A75D-4372-4180-95F0-42C2E1F721DC}" destId="{C9579BD2-54D6-41E2-AFE2-67515C8D70D9}" srcOrd="2" destOrd="0" parTransId="{62F07F9A-4CD9-4F3D-8FC6-735746A96DB6}" sibTransId="{528E5B8B-C2D0-4E9F-A31D-5E7CC4E27006}"/>
    <dgm:cxn modelId="{44A61E78-246A-477C-8EDA-3738ED303D69}" type="presOf" srcId="{4C4EBA80-512F-403C-B9EA-28D1A9A9199C}" destId="{BCB7C852-435B-4933-89E0-AFD324B52F53}" srcOrd="1" destOrd="0" presId="urn:microsoft.com/office/officeart/2005/8/layout/list1"/>
    <dgm:cxn modelId="{8FE0107B-1016-4FC9-AD27-EC383C803ADA}" srcId="{9760A75D-4372-4180-95F0-42C2E1F721DC}" destId="{41B35083-DD72-440F-9A78-566A61191F9D}" srcOrd="5" destOrd="0" parTransId="{DE4FCD0F-5DCA-4267-B37A-48D1235330BB}" sibTransId="{0EB74956-79DD-408D-A0C0-31CF20A095E4}"/>
    <dgm:cxn modelId="{87F6FF80-418C-42FA-8198-3FD5D45FF4F6}" type="presOf" srcId="{206F11EA-FE7B-43D9-AE43-101228191EB4}" destId="{6E0647B2-7CF5-49C7-96AD-87C127B0BCBA}" srcOrd="0" destOrd="0" presId="urn:microsoft.com/office/officeart/2005/8/layout/list1"/>
    <dgm:cxn modelId="{50F7B5A0-7892-4593-A8D3-970FD5EF3233}" srcId="{9760A75D-4372-4180-95F0-42C2E1F721DC}" destId="{4C4EBA80-512F-403C-B9EA-28D1A9A9199C}" srcOrd="3" destOrd="0" parTransId="{E5CA5124-4707-4759-8141-8523521893BB}" sibTransId="{7082C055-ADD5-41AA-AF04-E0E5A215B01D}"/>
    <dgm:cxn modelId="{53F043B7-51F1-46E2-8A32-2B83B8F755CF}" type="presOf" srcId="{41B35083-DD72-440F-9A78-566A61191F9D}" destId="{97367084-F2C4-48D6-8C67-9EE6DB483C93}" srcOrd="1" destOrd="0" presId="urn:microsoft.com/office/officeart/2005/8/layout/list1"/>
    <dgm:cxn modelId="{125985D2-95FE-4BED-99E4-C87C9C738A16}" type="presOf" srcId="{9760A75D-4372-4180-95F0-42C2E1F721DC}" destId="{D8CF4C44-CF08-448B-9041-0979284DA237}" srcOrd="0" destOrd="0" presId="urn:microsoft.com/office/officeart/2005/8/layout/list1"/>
    <dgm:cxn modelId="{81FBF4DE-676C-4E49-B557-04C7C210E9E3}" type="presOf" srcId="{4D13675B-DBB6-4AE0-9D05-F9D05B5ECCC8}" destId="{1C2BF7D2-2317-440C-BA44-7A54E592C8D2}" srcOrd="1" destOrd="0" presId="urn:microsoft.com/office/officeart/2005/8/layout/list1"/>
    <dgm:cxn modelId="{E47071E6-439F-49C4-A221-0AFCDA679EEE}" srcId="{9760A75D-4372-4180-95F0-42C2E1F721DC}" destId="{4D13675B-DBB6-4AE0-9D05-F9D05B5ECCC8}" srcOrd="4" destOrd="0" parTransId="{B0FD6142-6932-4CE2-917B-B5FF2AB925AB}" sibTransId="{C6630974-B834-44B9-96C0-4FCB9C6D9765}"/>
    <dgm:cxn modelId="{E947B3E8-EAB2-4898-BEBB-620B626D6CB8}" srcId="{9760A75D-4372-4180-95F0-42C2E1F721DC}" destId="{206F11EA-FE7B-43D9-AE43-101228191EB4}" srcOrd="1" destOrd="0" parTransId="{C2FB1C1D-6156-4336-A644-F85D95FE00F3}" sibTransId="{47C886E0-A42D-470E-B098-D889B4121655}"/>
    <dgm:cxn modelId="{A79A027C-7F5E-40CB-AFE0-58F69042F6B8}" type="presParOf" srcId="{D8CF4C44-CF08-448B-9041-0979284DA237}" destId="{0719918B-4BDB-4AED-92DC-87B30C4BF4CA}" srcOrd="0" destOrd="0" presId="urn:microsoft.com/office/officeart/2005/8/layout/list1"/>
    <dgm:cxn modelId="{BD170F82-CAA4-4B6A-8384-522AB4F99839}" type="presParOf" srcId="{0719918B-4BDB-4AED-92DC-87B30C4BF4CA}" destId="{766F9BDA-4E6F-47A3-ACCD-604738BD270B}" srcOrd="0" destOrd="0" presId="urn:microsoft.com/office/officeart/2005/8/layout/list1"/>
    <dgm:cxn modelId="{F8DAB8BA-93F4-4374-AB09-CF3262A3F731}" type="presParOf" srcId="{0719918B-4BDB-4AED-92DC-87B30C4BF4CA}" destId="{E62B84C7-87BB-44C9-8E4E-63559D80CC43}" srcOrd="1" destOrd="0" presId="urn:microsoft.com/office/officeart/2005/8/layout/list1"/>
    <dgm:cxn modelId="{1C742C97-CAFF-4340-A17B-0B71D91D77E8}" type="presParOf" srcId="{D8CF4C44-CF08-448B-9041-0979284DA237}" destId="{0D8DA8FC-9914-4245-9B6E-F631783D385C}" srcOrd="1" destOrd="0" presId="urn:microsoft.com/office/officeart/2005/8/layout/list1"/>
    <dgm:cxn modelId="{A96F082C-8153-420D-9EBF-6A1C7B1F46F1}" type="presParOf" srcId="{D8CF4C44-CF08-448B-9041-0979284DA237}" destId="{809381B7-799C-495E-875D-662DE6CB3D1E}" srcOrd="2" destOrd="0" presId="urn:microsoft.com/office/officeart/2005/8/layout/list1"/>
    <dgm:cxn modelId="{49084698-27C1-4C1A-BE97-53DE5434BC63}" type="presParOf" srcId="{D8CF4C44-CF08-448B-9041-0979284DA237}" destId="{52899D21-259F-4518-8680-C549CA69C131}" srcOrd="3" destOrd="0" presId="urn:microsoft.com/office/officeart/2005/8/layout/list1"/>
    <dgm:cxn modelId="{A81A99A1-DD79-406E-8952-9F1A112D9A92}" type="presParOf" srcId="{D8CF4C44-CF08-448B-9041-0979284DA237}" destId="{B1126FF8-B190-4186-A387-213FDDF86525}" srcOrd="4" destOrd="0" presId="urn:microsoft.com/office/officeart/2005/8/layout/list1"/>
    <dgm:cxn modelId="{0D39B2E7-6507-4646-94AA-A6D89887A43E}" type="presParOf" srcId="{B1126FF8-B190-4186-A387-213FDDF86525}" destId="{6E0647B2-7CF5-49C7-96AD-87C127B0BCBA}" srcOrd="0" destOrd="0" presId="urn:microsoft.com/office/officeart/2005/8/layout/list1"/>
    <dgm:cxn modelId="{5ABC5827-6F25-4493-828D-C369A295992A}" type="presParOf" srcId="{B1126FF8-B190-4186-A387-213FDDF86525}" destId="{B6DC50A1-3015-4C29-9FB8-34575DF9BD3E}" srcOrd="1" destOrd="0" presId="urn:microsoft.com/office/officeart/2005/8/layout/list1"/>
    <dgm:cxn modelId="{A4D77DA1-CB8B-4AC6-AC3D-BD9317747F3A}" type="presParOf" srcId="{D8CF4C44-CF08-448B-9041-0979284DA237}" destId="{43B6E8F2-E713-49DF-8D06-24DF7F85AED5}" srcOrd="5" destOrd="0" presId="urn:microsoft.com/office/officeart/2005/8/layout/list1"/>
    <dgm:cxn modelId="{93BFACB0-4911-4270-AFCC-279B4195EC5D}" type="presParOf" srcId="{D8CF4C44-CF08-448B-9041-0979284DA237}" destId="{55B5273B-B0C2-4186-BF36-8038418EBCFD}" srcOrd="6" destOrd="0" presId="urn:microsoft.com/office/officeart/2005/8/layout/list1"/>
    <dgm:cxn modelId="{7CF29563-CFB1-4FEB-BA26-0A5BC58FBAF4}" type="presParOf" srcId="{D8CF4C44-CF08-448B-9041-0979284DA237}" destId="{EE65C048-9A00-412F-BC6D-4EDC8F1565C0}" srcOrd="7" destOrd="0" presId="urn:microsoft.com/office/officeart/2005/8/layout/list1"/>
    <dgm:cxn modelId="{2291BA55-E88D-4D13-A207-7B38BB189D0B}" type="presParOf" srcId="{D8CF4C44-CF08-448B-9041-0979284DA237}" destId="{68A7BFF7-DEC9-424D-ABFD-F1E6FB3CD0F6}" srcOrd="8" destOrd="0" presId="urn:microsoft.com/office/officeart/2005/8/layout/list1"/>
    <dgm:cxn modelId="{E390CDB0-95DD-40E6-94FF-1CAD74A24838}" type="presParOf" srcId="{68A7BFF7-DEC9-424D-ABFD-F1E6FB3CD0F6}" destId="{B447D0C9-87A1-4758-9782-239368523C6E}" srcOrd="0" destOrd="0" presId="urn:microsoft.com/office/officeart/2005/8/layout/list1"/>
    <dgm:cxn modelId="{C643E47E-227D-41A4-AD18-E382108B3D60}" type="presParOf" srcId="{68A7BFF7-DEC9-424D-ABFD-F1E6FB3CD0F6}" destId="{DA26FB1C-8E76-45FE-B47B-9976A755FEB4}" srcOrd="1" destOrd="0" presId="urn:microsoft.com/office/officeart/2005/8/layout/list1"/>
    <dgm:cxn modelId="{C15DC06C-A3B7-40DF-97EA-8F7FDB77EA06}" type="presParOf" srcId="{D8CF4C44-CF08-448B-9041-0979284DA237}" destId="{AC1B4810-B903-492F-BBF9-77299E16495B}" srcOrd="9" destOrd="0" presId="urn:microsoft.com/office/officeart/2005/8/layout/list1"/>
    <dgm:cxn modelId="{6A30930C-1E23-4CA2-9A79-24EF744555DC}" type="presParOf" srcId="{D8CF4C44-CF08-448B-9041-0979284DA237}" destId="{CC186338-AEB1-4F1A-A3ED-11045C7AFB33}" srcOrd="10" destOrd="0" presId="urn:microsoft.com/office/officeart/2005/8/layout/list1"/>
    <dgm:cxn modelId="{20281829-AA5A-4EB7-9F91-2D59535B4294}" type="presParOf" srcId="{D8CF4C44-CF08-448B-9041-0979284DA237}" destId="{5C012E21-0D54-4473-9BC3-883597FD8C4A}" srcOrd="11" destOrd="0" presId="urn:microsoft.com/office/officeart/2005/8/layout/list1"/>
    <dgm:cxn modelId="{AEF1039B-05AD-46A4-827C-928A47C526B5}" type="presParOf" srcId="{D8CF4C44-CF08-448B-9041-0979284DA237}" destId="{BD808B03-FE00-4478-BA43-494434E0D27E}" srcOrd="12" destOrd="0" presId="urn:microsoft.com/office/officeart/2005/8/layout/list1"/>
    <dgm:cxn modelId="{1F6CE30C-8413-4DFE-99A3-AEFBD49571C9}" type="presParOf" srcId="{BD808B03-FE00-4478-BA43-494434E0D27E}" destId="{423923B4-3DFA-4646-BA70-A90412A2AFF5}" srcOrd="0" destOrd="0" presId="urn:microsoft.com/office/officeart/2005/8/layout/list1"/>
    <dgm:cxn modelId="{495512C4-D381-4907-B995-FF807267C6FC}" type="presParOf" srcId="{BD808B03-FE00-4478-BA43-494434E0D27E}" destId="{BCB7C852-435B-4933-89E0-AFD324B52F53}" srcOrd="1" destOrd="0" presId="urn:microsoft.com/office/officeart/2005/8/layout/list1"/>
    <dgm:cxn modelId="{EE98C981-7962-444F-AF70-0031046F37C3}" type="presParOf" srcId="{D8CF4C44-CF08-448B-9041-0979284DA237}" destId="{C0E83FC5-9884-4611-ACA0-CDAB752C544D}" srcOrd="13" destOrd="0" presId="urn:microsoft.com/office/officeart/2005/8/layout/list1"/>
    <dgm:cxn modelId="{8C0FDB0F-25B6-4830-9309-AEDC700761B4}" type="presParOf" srcId="{D8CF4C44-CF08-448B-9041-0979284DA237}" destId="{4755BA67-49D2-4890-85C7-5DA49EB65B76}" srcOrd="14" destOrd="0" presId="urn:microsoft.com/office/officeart/2005/8/layout/list1"/>
    <dgm:cxn modelId="{D0FEEDE7-04FC-430E-A5FD-85713DC9D079}" type="presParOf" srcId="{D8CF4C44-CF08-448B-9041-0979284DA237}" destId="{F0172132-9D50-4DB6-9C6D-97E648BBDF91}" srcOrd="15" destOrd="0" presId="urn:microsoft.com/office/officeart/2005/8/layout/list1"/>
    <dgm:cxn modelId="{B4A72C93-5E42-4DE0-929F-8FFA23AAB9B6}" type="presParOf" srcId="{D8CF4C44-CF08-448B-9041-0979284DA237}" destId="{C601036B-71FE-40EB-92A0-31C0B8816558}" srcOrd="16" destOrd="0" presId="urn:microsoft.com/office/officeart/2005/8/layout/list1"/>
    <dgm:cxn modelId="{EDC72562-C8D6-40D6-98DD-7DB54BDFAA2F}" type="presParOf" srcId="{C601036B-71FE-40EB-92A0-31C0B8816558}" destId="{55A88777-107A-4CBC-AEA7-D19A36DF1CED}" srcOrd="0" destOrd="0" presId="urn:microsoft.com/office/officeart/2005/8/layout/list1"/>
    <dgm:cxn modelId="{B5E3737F-E404-43C3-AE78-DB9A29D36185}" type="presParOf" srcId="{C601036B-71FE-40EB-92A0-31C0B8816558}" destId="{1C2BF7D2-2317-440C-BA44-7A54E592C8D2}" srcOrd="1" destOrd="0" presId="urn:microsoft.com/office/officeart/2005/8/layout/list1"/>
    <dgm:cxn modelId="{949D4552-59E5-42F9-BEB9-A7EE61C4241A}" type="presParOf" srcId="{D8CF4C44-CF08-448B-9041-0979284DA237}" destId="{AA652B72-6B0F-47D9-9632-ADD76A005C97}" srcOrd="17" destOrd="0" presId="urn:microsoft.com/office/officeart/2005/8/layout/list1"/>
    <dgm:cxn modelId="{4B98140E-DEA5-4217-A0F6-3EE945D22642}" type="presParOf" srcId="{D8CF4C44-CF08-448B-9041-0979284DA237}" destId="{CABE69C7-F1CA-4562-B92D-31A85487A3EB}" srcOrd="18" destOrd="0" presId="urn:microsoft.com/office/officeart/2005/8/layout/list1"/>
    <dgm:cxn modelId="{8E8DF75D-7F3C-4797-AF24-661323232222}" type="presParOf" srcId="{D8CF4C44-CF08-448B-9041-0979284DA237}" destId="{1B29413C-BA36-47C8-91FD-DA9675EF0142}" srcOrd="19" destOrd="0" presId="urn:microsoft.com/office/officeart/2005/8/layout/list1"/>
    <dgm:cxn modelId="{B6430B7D-417E-4CAC-9139-8F38B6F0E18F}" type="presParOf" srcId="{D8CF4C44-CF08-448B-9041-0979284DA237}" destId="{2A0A9EB9-3468-4064-8512-CF96A075AD9F}" srcOrd="20" destOrd="0" presId="urn:microsoft.com/office/officeart/2005/8/layout/list1"/>
    <dgm:cxn modelId="{7B9417EE-E7E9-4214-826B-7D6AA16547C9}" type="presParOf" srcId="{2A0A9EB9-3468-4064-8512-CF96A075AD9F}" destId="{7C1951AB-9745-48C4-BC21-3B20790C3172}" srcOrd="0" destOrd="0" presId="urn:microsoft.com/office/officeart/2005/8/layout/list1"/>
    <dgm:cxn modelId="{81CFAD5B-0305-4218-9BFA-087D7D95F2C5}" type="presParOf" srcId="{2A0A9EB9-3468-4064-8512-CF96A075AD9F}" destId="{97367084-F2C4-48D6-8C67-9EE6DB483C93}" srcOrd="1" destOrd="0" presId="urn:microsoft.com/office/officeart/2005/8/layout/list1"/>
    <dgm:cxn modelId="{288B2EE0-BC5F-4EA2-9313-44E978D3D5CC}" type="presParOf" srcId="{D8CF4C44-CF08-448B-9041-0979284DA237}" destId="{ECBD43C8-47B4-47BD-BC46-5B3CBFA11AC3}" srcOrd="21" destOrd="0" presId="urn:microsoft.com/office/officeart/2005/8/layout/list1"/>
    <dgm:cxn modelId="{741F6960-4A68-4E0D-A903-7CAB77D59BDA}" type="presParOf" srcId="{D8CF4C44-CF08-448B-9041-0979284DA237}" destId="{0615270A-3F1A-4EEC-AA13-A9D1DD9E516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E8922B-6014-4E67-B58C-C6EDE39B3D8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FE0CD963-7E37-40BE-8FD9-D0C542870D3D}">
      <dgm:prSet/>
      <dgm:spPr/>
      <dgm:t>
        <a:bodyPr/>
        <a:lstStyle/>
        <a:p>
          <a:r>
            <a:rPr lang="en-US" dirty="0"/>
            <a:t>Includes client’s demographics like gender, marital status, education etc., and the loan details, like loan approval, loan amount, duration, etc.</a:t>
          </a:r>
        </a:p>
      </dgm:t>
    </dgm:pt>
    <dgm:pt modelId="{5415FF95-15C8-4670-BF7B-866D52A4AA4B}" type="parTrans" cxnId="{6A9AFB21-B18D-41C6-8B7C-7C2B6CAB9486}">
      <dgm:prSet/>
      <dgm:spPr/>
      <dgm:t>
        <a:bodyPr/>
        <a:lstStyle/>
        <a:p>
          <a:endParaRPr lang="en-US"/>
        </a:p>
      </dgm:t>
    </dgm:pt>
    <dgm:pt modelId="{897BA6B7-92CF-48B3-8D55-CA1277419546}" type="sibTrans" cxnId="{6A9AFB21-B18D-41C6-8B7C-7C2B6CAB9486}">
      <dgm:prSet/>
      <dgm:spPr/>
      <dgm:t>
        <a:bodyPr/>
        <a:lstStyle/>
        <a:p>
          <a:endParaRPr lang="en-US"/>
        </a:p>
      </dgm:t>
    </dgm:pt>
    <dgm:pt modelId="{9B84FE31-22ED-461E-B131-6DF5135BB87F}">
      <dgm:prSet/>
      <dgm:spPr/>
      <dgm:t>
        <a:bodyPr/>
        <a:lstStyle/>
        <a:p>
          <a:r>
            <a:rPr lang="en-US" dirty="0"/>
            <a:t>Data Statistics:</a:t>
          </a:r>
        </a:p>
      </dgm:t>
    </dgm:pt>
    <dgm:pt modelId="{63206461-8B08-490B-BA77-E7913AC24B7B}" type="parTrans" cxnId="{B43BEE0B-8238-4587-9571-550D8701552D}">
      <dgm:prSet/>
      <dgm:spPr/>
      <dgm:t>
        <a:bodyPr/>
        <a:lstStyle/>
        <a:p>
          <a:endParaRPr lang="en-US"/>
        </a:p>
      </dgm:t>
    </dgm:pt>
    <dgm:pt modelId="{E7B16234-D1DA-4188-A3A9-536CB1C3461A}" type="sibTrans" cxnId="{B43BEE0B-8238-4587-9571-550D8701552D}">
      <dgm:prSet/>
      <dgm:spPr/>
      <dgm:t>
        <a:bodyPr/>
        <a:lstStyle/>
        <a:p>
          <a:endParaRPr lang="en-US"/>
        </a:p>
      </dgm:t>
    </dgm:pt>
    <dgm:pt modelId="{2C25504A-C764-4AA3-8998-92C6D5F88F22}">
      <dgm:prSet/>
      <dgm:spPr/>
      <dgm:t>
        <a:bodyPr/>
        <a:lstStyle/>
        <a:p>
          <a:r>
            <a:rPr lang="en-US" dirty="0"/>
            <a:t>Has 13 variables</a:t>
          </a:r>
        </a:p>
      </dgm:t>
    </dgm:pt>
    <dgm:pt modelId="{66FC7CE2-BB4C-47FC-8116-4653777B88B5}" type="parTrans" cxnId="{B8B6725D-FD30-42AF-879F-1E625F3111AC}">
      <dgm:prSet/>
      <dgm:spPr/>
      <dgm:t>
        <a:bodyPr/>
        <a:lstStyle/>
        <a:p>
          <a:endParaRPr lang="en-US"/>
        </a:p>
      </dgm:t>
    </dgm:pt>
    <dgm:pt modelId="{7708BB8D-9DEF-45FB-9ED8-8B1DD1BFE7C1}" type="sibTrans" cxnId="{B8B6725D-FD30-42AF-879F-1E625F3111AC}">
      <dgm:prSet/>
      <dgm:spPr/>
      <dgm:t>
        <a:bodyPr/>
        <a:lstStyle/>
        <a:p>
          <a:endParaRPr lang="en-US"/>
        </a:p>
      </dgm:t>
    </dgm:pt>
    <dgm:pt modelId="{C34B6923-82F5-4416-8681-EE8B1CF93930}">
      <dgm:prSet/>
      <dgm:spPr/>
      <dgm:t>
        <a:bodyPr/>
        <a:lstStyle/>
        <a:p>
          <a:r>
            <a:rPr lang="en-US" dirty="0"/>
            <a:t>19% missing values</a:t>
          </a:r>
        </a:p>
      </dgm:t>
    </dgm:pt>
    <dgm:pt modelId="{F889249F-45BE-436D-A252-4E2E9B111B02}" type="parTrans" cxnId="{AFDB0399-4B37-4677-85EC-6B0593CB1A26}">
      <dgm:prSet/>
      <dgm:spPr/>
      <dgm:t>
        <a:bodyPr/>
        <a:lstStyle/>
        <a:p>
          <a:endParaRPr lang="en-US"/>
        </a:p>
      </dgm:t>
    </dgm:pt>
    <dgm:pt modelId="{940C2C59-EE1E-4213-A234-55B4C7631702}" type="sibTrans" cxnId="{AFDB0399-4B37-4677-85EC-6B0593CB1A26}">
      <dgm:prSet/>
      <dgm:spPr/>
      <dgm:t>
        <a:bodyPr/>
        <a:lstStyle/>
        <a:p>
          <a:endParaRPr lang="en-US"/>
        </a:p>
      </dgm:t>
    </dgm:pt>
    <dgm:pt modelId="{43251FF9-B529-4D47-B581-306DA9BCBFEA}">
      <dgm:prSet/>
      <dgm:spPr/>
      <dgm:t>
        <a:bodyPr/>
        <a:lstStyle/>
        <a:p>
          <a:r>
            <a:rPr lang="en-US" dirty="0"/>
            <a:t>Includes categorical, Boolean and numeric values</a:t>
          </a:r>
        </a:p>
      </dgm:t>
    </dgm:pt>
    <dgm:pt modelId="{42B09593-4B3A-434C-9CE5-769B396C73C0}" type="parTrans" cxnId="{E3D7B3D6-0DFF-46D7-8422-125685FFB3BD}">
      <dgm:prSet/>
      <dgm:spPr/>
      <dgm:t>
        <a:bodyPr/>
        <a:lstStyle/>
        <a:p>
          <a:endParaRPr lang="en-US"/>
        </a:p>
      </dgm:t>
    </dgm:pt>
    <dgm:pt modelId="{C6DE758C-ED5C-4F00-8EFB-3B5EF05FEE20}" type="sibTrans" cxnId="{E3D7B3D6-0DFF-46D7-8422-125685FFB3BD}">
      <dgm:prSet/>
      <dgm:spPr/>
      <dgm:t>
        <a:bodyPr/>
        <a:lstStyle/>
        <a:p>
          <a:endParaRPr lang="en-US"/>
        </a:p>
      </dgm:t>
    </dgm:pt>
    <dgm:pt modelId="{9A862829-E4AF-430B-8448-58EC84B1C797}">
      <dgm:prSet/>
      <dgm:spPr/>
      <dgm:t>
        <a:bodyPr/>
        <a:lstStyle/>
        <a:p>
          <a:r>
            <a:rPr lang="en-US" dirty="0"/>
            <a:t>No duplicates</a:t>
          </a:r>
        </a:p>
      </dgm:t>
    </dgm:pt>
    <dgm:pt modelId="{D03BC4F8-F4FF-4FCE-9B92-02ACBB614B11}" type="parTrans" cxnId="{01823679-D627-47DE-A8F1-81480FCC0BE2}">
      <dgm:prSet/>
      <dgm:spPr/>
      <dgm:t>
        <a:bodyPr/>
        <a:lstStyle/>
        <a:p>
          <a:endParaRPr lang="en-US"/>
        </a:p>
      </dgm:t>
    </dgm:pt>
    <dgm:pt modelId="{75324CD2-508E-40B9-945E-49D7E9B4F205}" type="sibTrans" cxnId="{01823679-D627-47DE-A8F1-81480FCC0BE2}">
      <dgm:prSet/>
      <dgm:spPr/>
      <dgm:t>
        <a:bodyPr/>
        <a:lstStyle/>
        <a:p>
          <a:endParaRPr lang="en-US"/>
        </a:p>
      </dgm:t>
    </dgm:pt>
    <dgm:pt modelId="{5596BE39-500B-49C2-BE00-C437448EE915}">
      <dgm:prSet/>
      <dgm:spPr/>
      <dgm:t>
        <a:bodyPr/>
        <a:lstStyle/>
        <a:p>
          <a:r>
            <a:rPr lang="en-US" dirty="0"/>
            <a:t>Client loan data: </a:t>
          </a:r>
        </a:p>
      </dgm:t>
    </dgm:pt>
    <dgm:pt modelId="{C12FB54F-0038-46EE-A107-863D531F544C}" type="parTrans" cxnId="{C77C4A80-6CA1-4B04-B22E-58DB9B620028}">
      <dgm:prSet/>
      <dgm:spPr/>
      <dgm:t>
        <a:bodyPr/>
        <a:lstStyle/>
        <a:p>
          <a:endParaRPr lang="en-US"/>
        </a:p>
      </dgm:t>
    </dgm:pt>
    <dgm:pt modelId="{9C870D5B-640E-4CD3-A5B5-A8098CF886B3}" type="sibTrans" cxnId="{C77C4A80-6CA1-4B04-B22E-58DB9B620028}">
      <dgm:prSet/>
      <dgm:spPr/>
      <dgm:t>
        <a:bodyPr/>
        <a:lstStyle/>
        <a:p>
          <a:endParaRPr lang="en-US"/>
        </a:p>
      </dgm:t>
    </dgm:pt>
    <dgm:pt modelId="{661B7913-1916-46BD-B5B8-AAC90AEFC1E0}" type="pres">
      <dgm:prSet presAssocID="{7FE8922B-6014-4E67-B58C-C6EDE39B3D8E}" presName="linear" presStyleCnt="0">
        <dgm:presLayoutVars>
          <dgm:dir/>
          <dgm:animLvl val="lvl"/>
          <dgm:resizeHandles val="exact"/>
        </dgm:presLayoutVars>
      </dgm:prSet>
      <dgm:spPr/>
    </dgm:pt>
    <dgm:pt modelId="{69AACBFE-FBFF-4D9B-A2C4-F489BA22FD21}" type="pres">
      <dgm:prSet presAssocID="{5596BE39-500B-49C2-BE00-C437448EE915}" presName="parentLin" presStyleCnt="0"/>
      <dgm:spPr/>
    </dgm:pt>
    <dgm:pt modelId="{69179811-7EF4-4493-8442-A5DF7F9457F2}" type="pres">
      <dgm:prSet presAssocID="{5596BE39-500B-49C2-BE00-C437448EE915}" presName="parentLeftMargin" presStyleLbl="node1" presStyleIdx="0" presStyleCnt="2"/>
      <dgm:spPr/>
    </dgm:pt>
    <dgm:pt modelId="{12FEA9B6-A069-4980-9D32-91C542963B6C}" type="pres">
      <dgm:prSet presAssocID="{5596BE39-500B-49C2-BE00-C437448EE915}" presName="parentText" presStyleLbl="node1" presStyleIdx="0" presStyleCnt="2">
        <dgm:presLayoutVars>
          <dgm:chMax val="0"/>
          <dgm:bulletEnabled val="1"/>
        </dgm:presLayoutVars>
      </dgm:prSet>
      <dgm:spPr/>
    </dgm:pt>
    <dgm:pt modelId="{9F1BFDB5-36E2-4985-A53C-AD375393F436}" type="pres">
      <dgm:prSet presAssocID="{5596BE39-500B-49C2-BE00-C437448EE915}" presName="negativeSpace" presStyleCnt="0"/>
      <dgm:spPr/>
    </dgm:pt>
    <dgm:pt modelId="{876A15AB-73F1-4B82-968E-30159EAE4BD0}" type="pres">
      <dgm:prSet presAssocID="{5596BE39-500B-49C2-BE00-C437448EE915}" presName="childText" presStyleLbl="conFgAcc1" presStyleIdx="0" presStyleCnt="2">
        <dgm:presLayoutVars>
          <dgm:bulletEnabled val="1"/>
        </dgm:presLayoutVars>
      </dgm:prSet>
      <dgm:spPr/>
    </dgm:pt>
    <dgm:pt modelId="{C8F67E11-BDE5-46A7-BB2A-B5851C27F473}" type="pres">
      <dgm:prSet presAssocID="{9C870D5B-640E-4CD3-A5B5-A8098CF886B3}" presName="spaceBetweenRectangles" presStyleCnt="0"/>
      <dgm:spPr/>
    </dgm:pt>
    <dgm:pt modelId="{1D2932E6-9420-4FCD-9711-C265C577F695}" type="pres">
      <dgm:prSet presAssocID="{9B84FE31-22ED-461E-B131-6DF5135BB87F}" presName="parentLin" presStyleCnt="0"/>
      <dgm:spPr/>
    </dgm:pt>
    <dgm:pt modelId="{8F33FF34-5BC6-4196-AA6C-8FBB16AEC7AD}" type="pres">
      <dgm:prSet presAssocID="{9B84FE31-22ED-461E-B131-6DF5135BB87F}" presName="parentLeftMargin" presStyleLbl="node1" presStyleIdx="0" presStyleCnt="2"/>
      <dgm:spPr/>
    </dgm:pt>
    <dgm:pt modelId="{6CF36A75-E21A-46D8-8E8C-419E4AF2B77C}" type="pres">
      <dgm:prSet presAssocID="{9B84FE31-22ED-461E-B131-6DF5135BB87F}" presName="parentText" presStyleLbl="node1" presStyleIdx="1" presStyleCnt="2">
        <dgm:presLayoutVars>
          <dgm:chMax val="0"/>
          <dgm:bulletEnabled val="1"/>
        </dgm:presLayoutVars>
      </dgm:prSet>
      <dgm:spPr/>
    </dgm:pt>
    <dgm:pt modelId="{62D6CD99-827A-4B9F-A10E-A98BBC87607C}" type="pres">
      <dgm:prSet presAssocID="{9B84FE31-22ED-461E-B131-6DF5135BB87F}" presName="negativeSpace" presStyleCnt="0"/>
      <dgm:spPr/>
    </dgm:pt>
    <dgm:pt modelId="{56591A2C-D155-49CA-85A0-BE4CBEEB81CD}" type="pres">
      <dgm:prSet presAssocID="{9B84FE31-22ED-461E-B131-6DF5135BB87F}" presName="childText" presStyleLbl="conFgAcc1" presStyleIdx="1" presStyleCnt="2">
        <dgm:presLayoutVars>
          <dgm:bulletEnabled val="1"/>
        </dgm:presLayoutVars>
      </dgm:prSet>
      <dgm:spPr/>
    </dgm:pt>
  </dgm:ptLst>
  <dgm:cxnLst>
    <dgm:cxn modelId="{6A1EB609-4A66-4B47-B0CF-97282286BC65}" type="presOf" srcId="{2C25504A-C764-4AA3-8998-92C6D5F88F22}" destId="{56591A2C-D155-49CA-85A0-BE4CBEEB81CD}" srcOrd="0" destOrd="0" presId="urn:microsoft.com/office/officeart/2005/8/layout/list1"/>
    <dgm:cxn modelId="{B43BEE0B-8238-4587-9571-550D8701552D}" srcId="{7FE8922B-6014-4E67-B58C-C6EDE39B3D8E}" destId="{9B84FE31-22ED-461E-B131-6DF5135BB87F}" srcOrd="1" destOrd="0" parTransId="{63206461-8B08-490B-BA77-E7913AC24B7B}" sibTransId="{E7B16234-D1DA-4188-A3A9-536CB1C3461A}"/>
    <dgm:cxn modelId="{C72B4013-6519-4586-9C18-E4C3712716D5}" type="presOf" srcId="{C34B6923-82F5-4416-8681-EE8B1CF93930}" destId="{56591A2C-D155-49CA-85A0-BE4CBEEB81CD}" srcOrd="0" destOrd="1" presId="urn:microsoft.com/office/officeart/2005/8/layout/list1"/>
    <dgm:cxn modelId="{BB5D511F-A79A-4612-87EB-0422119CA30A}" type="presOf" srcId="{9B84FE31-22ED-461E-B131-6DF5135BB87F}" destId="{8F33FF34-5BC6-4196-AA6C-8FBB16AEC7AD}" srcOrd="0" destOrd="0" presId="urn:microsoft.com/office/officeart/2005/8/layout/list1"/>
    <dgm:cxn modelId="{6A9AFB21-B18D-41C6-8B7C-7C2B6CAB9486}" srcId="{5596BE39-500B-49C2-BE00-C437448EE915}" destId="{FE0CD963-7E37-40BE-8FD9-D0C542870D3D}" srcOrd="0" destOrd="0" parTransId="{5415FF95-15C8-4670-BF7B-866D52A4AA4B}" sibTransId="{897BA6B7-92CF-48B3-8D55-CA1277419546}"/>
    <dgm:cxn modelId="{4772BD2E-4EA0-4BFC-AF99-60B91B1D7FC0}" type="presOf" srcId="{5596BE39-500B-49C2-BE00-C437448EE915}" destId="{69179811-7EF4-4493-8442-A5DF7F9457F2}" srcOrd="0" destOrd="0" presId="urn:microsoft.com/office/officeart/2005/8/layout/list1"/>
    <dgm:cxn modelId="{B8B6725D-FD30-42AF-879F-1E625F3111AC}" srcId="{9B84FE31-22ED-461E-B131-6DF5135BB87F}" destId="{2C25504A-C764-4AA3-8998-92C6D5F88F22}" srcOrd="0" destOrd="0" parTransId="{66FC7CE2-BB4C-47FC-8116-4653777B88B5}" sibTransId="{7708BB8D-9DEF-45FB-9ED8-8B1DD1BFE7C1}"/>
    <dgm:cxn modelId="{7D7E3E75-394B-48D5-96BE-911EA9AA72D5}" type="presOf" srcId="{FE0CD963-7E37-40BE-8FD9-D0C542870D3D}" destId="{876A15AB-73F1-4B82-968E-30159EAE4BD0}" srcOrd="0" destOrd="0" presId="urn:microsoft.com/office/officeart/2005/8/layout/list1"/>
    <dgm:cxn modelId="{01823679-D627-47DE-A8F1-81480FCC0BE2}" srcId="{9B84FE31-22ED-461E-B131-6DF5135BB87F}" destId="{9A862829-E4AF-430B-8448-58EC84B1C797}" srcOrd="3" destOrd="0" parTransId="{D03BC4F8-F4FF-4FCE-9B92-02ACBB614B11}" sibTransId="{75324CD2-508E-40B9-945E-49D7E9B4F205}"/>
    <dgm:cxn modelId="{C77C4A80-6CA1-4B04-B22E-58DB9B620028}" srcId="{7FE8922B-6014-4E67-B58C-C6EDE39B3D8E}" destId="{5596BE39-500B-49C2-BE00-C437448EE915}" srcOrd="0" destOrd="0" parTransId="{C12FB54F-0038-46EE-A107-863D531F544C}" sibTransId="{9C870D5B-640E-4CD3-A5B5-A8098CF886B3}"/>
    <dgm:cxn modelId="{AFDB0399-4B37-4677-85EC-6B0593CB1A26}" srcId="{9B84FE31-22ED-461E-B131-6DF5135BB87F}" destId="{C34B6923-82F5-4416-8681-EE8B1CF93930}" srcOrd="1" destOrd="0" parTransId="{F889249F-45BE-436D-A252-4E2E9B111B02}" sibTransId="{940C2C59-EE1E-4213-A234-55B4C7631702}"/>
    <dgm:cxn modelId="{0868139C-37AE-4240-A30F-23E15F61904E}" type="presOf" srcId="{7FE8922B-6014-4E67-B58C-C6EDE39B3D8E}" destId="{661B7913-1916-46BD-B5B8-AAC90AEFC1E0}" srcOrd="0" destOrd="0" presId="urn:microsoft.com/office/officeart/2005/8/layout/list1"/>
    <dgm:cxn modelId="{5AF60AA5-12D7-42DE-BF90-B0625E9C5A74}" type="presOf" srcId="{43251FF9-B529-4D47-B581-306DA9BCBFEA}" destId="{56591A2C-D155-49CA-85A0-BE4CBEEB81CD}" srcOrd="0" destOrd="2" presId="urn:microsoft.com/office/officeart/2005/8/layout/list1"/>
    <dgm:cxn modelId="{AF4906B8-82AF-460F-B4E4-053227C14F8D}" type="presOf" srcId="{9A862829-E4AF-430B-8448-58EC84B1C797}" destId="{56591A2C-D155-49CA-85A0-BE4CBEEB81CD}" srcOrd="0" destOrd="3" presId="urn:microsoft.com/office/officeart/2005/8/layout/list1"/>
    <dgm:cxn modelId="{E958BFC3-A202-4562-A864-F550F770BA3E}" type="presOf" srcId="{5596BE39-500B-49C2-BE00-C437448EE915}" destId="{12FEA9B6-A069-4980-9D32-91C542963B6C}" srcOrd="1" destOrd="0" presId="urn:microsoft.com/office/officeart/2005/8/layout/list1"/>
    <dgm:cxn modelId="{643809CD-F157-46DC-9B81-AF0455B18B1D}" type="presOf" srcId="{9B84FE31-22ED-461E-B131-6DF5135BB87F}" destId="{6CF36A75-E21A-46D8-8E8C-419E4AF2B77C}" srcOrd="1" destOrd="0" presId="urn:microsoft.com/office/officeart/2005/8/layout/list1"/>
    <dgm:cxn modelId="{E3D7B3D6-0DFF-46D7-8422-125685FFB3BD}" srcId="{9B84FE31-22ED-461E-B131-6DF5135BB87F}" destId="{43251FF9-B529-4D47-B581-306DA9BCBFEA}" srcOrd="2" destOrd="0" parTransId="{42B09593-4B3A-434C-9CE5-769B396C73C0}" sibTransId="{C6DE758C-ED5C-4F00-8EFB-3B5EF05FEE20}"/>
    <dgm:cxn modelId="{70388DC7-6263-49F0-BD3F-944D2740E8FF}" type="presParOf" srcId="{661B7913-1916-46BD-B5B8-AAC90AEFC1E0}" destId="{69AACBFE-FBFF-4D9B-A2C4-F489BA22FD21}" srcOrd="0" destOrd="0" presId="urn:microsoft.com/office/officeart/2005/8/layout/list1"/>
    <dgm:cxn modelId="{8860C408-EC07-4DA7-A4D7-156BD7489AB4}" type="presParOf" srcId="{69AACBFE-FBFF-4D9B-A2C4-F489BA22FD21}" destId="{69179811-7EF4-4493-8442-A5DF7F9457F2}" srcOrd="0" destOrd="0" presId="urn:microsoft.com/office/officeart/2005/8/layout/list1"/>
    <dgm:cxn modelId="{806A93E4-CF78-4EBE-A87E-A4E22D295186}" type="presParOf" srcId="{69AACBFE-FBFF-4D9B-A2C4-F489BA22FD21}" destId="{12FEA9B6-A069-4980-9D32-91C542963B6C}" srcOrd="1" destOrd="0" presId="urn:microsoft.com/office/officeart/2005/8/layout/list1"/>
    <dgm:cxn modelId="{0C50AE87-8316-4E9B-9A62-12C1A49B2B7C}" type="presParOf" srcId="{661B7913-1916-46BD-B5B8-AAC90AEFC1E0}" destId="{9F1BFDB5-36E2-4985-A53C-AD375393F436}" srcOrd="1" destOrd="0" presId="urn:microsoft.com/office/officeart/2005/8/layout/list1"/>
    <dgm:cxn modelId="{B8D3F144-6E90-4DF7-A477-D2D4AB9E269A}" type="presParOf" srcId="{661B7913-1916-46BD-B5B8-AAC90AEFC1E0}" destId="{876A15AB-73F1-4B82-968E-30159EAE4BD0}" srcOrd="2" destOrd="0" presId="urn:microsoft.com/office/officeart/2005/8/layout/list1"/>
    <dgm:cxn modelId="{839C0A45-FD0E-46E2-BABB-AA1518AD25DA}" type="presParOf" srcId="{661B7913-1916-46BD-B5B8-AAC90AEFC1E0}" destId="{C8F67E11-BDE5-46A7-BB2A-B5851C27F473}" srcOrd="3" destOrd="0" presId="urn:microsoft.com/office/officeart/2005/8/layout/list1"/>
    <dgm:cxn modelId="{251886CA-7D75-4CF3-96DB-07E552C32A5D}" type="presParOf" srcId="{661B7913-1916-46BD-B5B8-AAC90AEFC1E0}" destId="{1D2932E6-9420-4FCD-9711-C265C577F695}" srcOrd="4" destOrd="0" presId="urn:microsoft.com/office/officeart/2005/8/layout/list1"/>
    <dgm:cxn modelId="{1EE9D94F-BF83-4D2C-BBFC-E71988A9F214}" type="presParOf" srcId="{1D2932E6-9420-4FCD-9711-C265C577F695}" destId="{8F33FF34-5BC6-4196-AA6C-8FBB16AEC7AD}" srcOrd="0" destOrd="0" presId="urn:microsoft.com/office/officeart/2005/8/layout/list1"/>
    <dgm:cxn modelId="{D11836D4-6290-45C5-9B29-79CE5561C817}" type="presParOf" srcId="{1D2932E6-9420-4FCD-9711-C265C577F695}" destId="{6CF36A75-E21A-46D8-8E8C-419E4AF2B77C}" srcOrd="1" destOrd="0" presId="urn:microsoft.com/office/officeart/2005/8/layout/list1"/>
    <dgm:cxn modelId="{E99BC680-1424-4172-A124-2DCAD939A1CB}" type="presParOf" srcId="{661B7913-1916-46BD-B5B8-AAC90AEFC1E0}" destId="{62D6CD99-827A-4B9F-A10E-A98BBC87607C}" srcOrd="5" destOrd="0" presId="urn:microsoft.com/office/officeart/2005/8/layout/list1"/>
    <dgm:cxn modelId="{36148F3A-8C5E-4A97-8107-2C85B9A1519D}" type="presParOf" srcId="{661B7913-1916-46BD-B5B8-AAC90AEFC1E0}" destId="{56591A2C-D155-49CA-85A0-BE4CBEEB81C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2723C0-5782-46BC-AAC9-733F63488B0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8FFB44B-C00B-4EFC-9BC6-446A07826B15}">
      <dgm:prSet/>
      <dgm:spPr/>
      <dgm:t>
        <a:bodyPr/>
        <a:lstStyle/>
        <a:p>
          <a:pPr>
            <a:lnSpc>
              <a:spcPct val="100000"/>
            </a:lnSpc>
            <a:defRPr b="1"/>
          </a:pPr>
          <a:r>
            <a:rPr lang="en-US" dirty="0"/>
            <a:t>Logistic Regression: </a:t>
          </a:r>
        </a:p>
      </dgm:t>
    </dgm:pt>
    <dgm:pt modelId="{E0152721-08DB-45B3-B576-0A86CEAA84B0}" type="parTrans" cxnId="{7B18E6B5-8FBB-42E9-ADAD-345746F97557}">
      <dgm:prSet/>
      <dgm:spPr/>
      <dgm:t>
        <a:bodyPr/>
        <a:lstStyle/>
        <a:p>
          <a:endParaRPr lang="en-US"/>
        </a:p>
      </dgm:t>
    </dgm:pt>
    <dgm:pt modelId="{0610D0C1-0FCC-4E54-B524-B038F727DEAB}" type="sibTrans" cxnId="{7B18E6B5-8FBB-42E9-ADAD-345746F97557}">
      <dgm:prSet/>
      <dgm:spPr/>
      <dgm:t>
        <a:bodyPr/>
        <a:lstStyle/>
        <a:p>
          <a:endParaRPr lang="en-US"/>
        </a:p>
      </dgm:t>
    </dgm:pt>
    <dgm:pt modelId="{3D123499-C55D-4DFF-BE6C-E1D60D4FECBB}">
      <dgm:prSet/>
      <dgm:spPr/>
      <dgm:t>
        <a:bodyPr/>
        <a:lstStyle/>
        <a:p>
          <a:pPr algn="l">
            <a:lnSpc>
              <a:spcPct val="100000"/>
            </a:lnSpc>
          </a:pPr>
          <a:r>
            <a:rPr lang="en-US" dirty="0"/>
            <a:t>Statistical approach to predict the likelihood of events happening, using the historic data</a:t>
          </a:r>
        </a:p>
      </dgm:t>
    </dgm:pt>
    <dgm:pt modelId="{FBBFAC2D-78B8-4351-BF76-995B507093E9}" type="parTrans" cxnId="{26F43EBD-C44E-4422-9A2A-0EDE828B1FA8}">
      <dgm:prSet/>
      <dgm:spPr/>
      <dgm:t>
        <a:bodyPr/>
        <a:lstStyle/>
        <a:p>
          <a:endParaRPr lang="en-US"/>
        </a:p>
      </dgm:t>
    </dgm:pt>
    <dgm:pt modelId="{5DC7D50E-67F3-431C-A273-5CAD194EFAA3}" type="sibTrans" cxnId="{26F43EBD-C44E-4422-9A2A-0EDE828B1FA8}">
      <dgm:prSet/>
      <dgm:spPr/>
      <dgm:t>
        <a:bodyPr/>
        <a:lstStyle/>
        <a:p>
          <a:endParaRPr lang="en-US"/>
        </a:p>
      </dgm:t>
    </dgm:pt>
    <dgm:pt modelId="{8CDA2980-82FD-42FC-B109-1C9AF8C82BB0}">
      <dgm:prSet/>
      <dgm:spPr/>
      <dgm:t>
        <a:bodyPr/>
        <a:lstStyle/>
        <a:p>
          <a:pPr algn="l">
            <a:lnSpc>
              <a:spcPct val="100000"/>
            </a:lnSpc>
          </a:pPr>
          <a:r>
            <a:rPr lang="en-US" dirty="0"/>
            <a:t>Based on the relationship between dependent and independent variables</a:t>
          </a:r>
        </a:p>
      </dgm:t>
    </dgm:pt>
    <dgm:pt modelId="{047C5B7C-87E9-4630-9423-15316C5505BE}" type="parTrans" cxnId="{8BD1FE31-32A3-4629-88A8-CB7B424D365B}">
      <dgm:prSet/>
      <dgm:spPr/>
      <dgm:t>
        <a:bodyPr/>
        <a:lstStyle/>
        <a:p>
          <a:endParaRPr lang="en-US"/>
        </a:p>
      </dgm:t>
    </dgm:pt>
    <dgm:pt modelId="{B7314DC9-9AFC-406C-A2EC-520C83688C09}" type="sibTrans" cxnId="{8BD1FE31-32A3-4629-88A8-CB7B424D365B}">
      <dgm:prSet/>
      <dgm:spPr/>
      <dgm:t>
        <a:bodyPr/>
        <a:lstStyle/>
        <a:p>
          <a:endParaRPr lang="en-US"/>
        </a:p>
      </dgm:t>
    </dgm:pt>
    <dgm:pt modelId="{FCB19798-3424-498C-8964-0850ADE4949E}">
      <dgm:prSet/>
      <dgm:spPr/>
      <dgm:t>
        <a:bodyPr/>
        <a:lstStyle/>
        <a:p>
          <a:pPr algn="l">
            <a:lnSpc>
              <a:spcPct val="100000"/>
            </a:lnSpc>
          </a:pPr>
          <a:r>
            <a:rPr lang="en-US" dirty="0"/>
            <a:t>The outcome, i.e., probability of the event happening is between 0 to 1</a:t>
          </a:r>
        </a:p>
      </dgm:t>
    </dgm:pt>
    <dgm:pt modelId="{18F712E4-4221-425C-9CE8-ECA6CDB334AA}" type="parTrans" cxnId="{A1E81515-F0E5-42A7-8F32-700043A9A4EA}">
      <dgm:prSet/>
      <dgm:spPr/>
      <dgm:t>
        <a:bodyPr/>
        <a:lstStyle/>
        <a:p>
          <a:endParaRPr lang="en-US"/>
        </a:p>
      </dgm:t>
    </dgm:pt>
    <dgm:pt modelId="{62975C75-7DF6-4D01-8E7D-50678FF36438}" type="sibTrans" cxnId="{A1E81515-F0E5-42A7-8F32-700043A9A4EA}">
      <dgm:prSet/>
      <dgm:spPr/>
      <dgm:t>
        <a:bodyPr/>
        <a:lstStyle/>
        <a:p>
          <a:endParaRPr lang="en-US"/>
        </a:p>
      </dgm:t>
    </dgm:pt>
    <dgm:pt modelId="{06D187B0-1321-45CC-8BD5-C2612141171B}">
      <dgm:prSet/>
      <dgm:spPr/>
      <dgm:t>
        <a:bodyPr/>
        <a:lstStyle/>
        <a:p>
          <a:pPr>
            <a:lnSpc>
              <a:spcPct val="100000"/>
            </a:lnSpc>
            <a:defRPr b="1"/>
          </a:pPr>
          <a:r>
            <a:rPr lang="en-US"/>
            <a:t>Random Forests:</a:t>
          </a:r>
        </a:p>
      </dgm:t>
    </dgm:pt>
    <dgm:pt modelId="{37B72D2B-1466-487A-AE0E-EF6AB3F5629B}" type="parTrans" cxnId="{B836101E-B4F8-4AB1-8D75-299279FB223D}">
      <dgm:prSet/>
      <dgm:spPr/>
      <dgm:t>
        <a:bodyPr/>
        <a:lstStyle/>
        <a:p>
          <a:endParaRPr lang="en-US"/>
        </a:p>
      </dgm:t>
    </dgm:pt>
    <dgm:pt modelId="{58D97A1C-2A7D-4C3C-96B0-745C29CDF6B4}" type="sibTrans" cxnId="{B836101E-B4F8-4AB1-8D75-299279FB223D}">
      <dgm:prSet/>
      <dgm:spPr/>
      <dgm:t>
        <a:bodyPr/>
        <a:lstStyle/>
        <a:p>
          <a:endParaRPr lang="en-US"/>
        </a:p>
      </dgm:t>
    </dgm:pt>
    <dgm:pt modelId="{6E568C55-3E9C-408A-A994-3806250A4B7F}">
      <dgm:prSet/>
      <dgm:spPr/>
      <dgm:t>
        <a:bodyPr/>
        <a:lstStyle/>
        <a:p>
          <a:pPr algn="l">
            <a:lnSpc>
              <a:spcPct val="100000"/>
            </a:lnSpc>
          </a:pPr>
          <a:r>
            <a:rPr lang="en-US" dirty="0"/>
            <a:t>A machine learning algorithm that builds multiple decision trees, based on which the outcome is predicted</a:t>
          </a:r>
        </a:p>
      </dgm:t>
    </dgm:pt>
    <dgm:pt modelId="{22C40789-D6E8-4728-BD92-8C238F0CB012}" type="parTrans" cxnId="{D1D8BC4E-1041-4580-B8ED-F00B17571EBE}">
      <dgm:prSet/>
      <dgm:spPr/>
      <dgm:t>
        <a:bodyPr/>
        <a:lstStyle/>
        <a:p>
          <a:endParaRPr lang="en-US"/>
        </a:p>
      </dgm:t>
    </dgm:pt>
    <dgm:pt modelId="{5BFDBD99-88FD-449F-BBC1-01B375833545}" type="sibTrans" cxnId="{D1D8BC4E-1041-4580-B8ED-F00B17571EBE}">
      <dgm:prSet/>
      <dgm:spPr/>
      <dgm:t>
        <a:bodyPr/>
        <a:lstStyle/>
        <a:p>
          <a:endParaRPr lang="en-US"/>
        </a:p>
      </dgm:t>
    </dgm:pt>
    <dgm:pt modelId="{0A3371FA-6B41-4ACA-BCC5-1952FBE0A13B}">
      <dgm:prSet/>
      <dgm:spPr/>
      <dgm:t>
        <a:bodyPr/>
        <a:lstStyle/>
        <a:p>
          <a:pPr algn="l">
            <a:lnSpc>
              <a:spcPct val="100000"/>
            </a:lnSpc>
          </a:pPr>
          <a:r>
            <a:rPr lang="en-US" dirty="0"/>
            <a:t>Can handle missing variables or outliers as well</a:t>
          </a:r>
        </a:p>
      </dgm:t>
    </dgm:pt>
    <dgm:pt modelId="{BEFA27F5-C0BB-434E-A196-59FA66951060}" type="parTrans" cxnId="{D9FE2DAC-BF4F-4940-B4AE-0E775613E35F}">
      <dgm:prSet/>
      <dgm:spPr/>
      <dgm:t>
        <a:bodyPr/>
        <a:lstStyle/>
        <a:p>
          <a:endParaRPr lang="en-US"/>
        </a:p>
      </dgm:t>
    </dgm:pt>
    <dgm:pt modelId="{6D239C6F-E725-4301-8030-1733DDE9C2CC}" type="sibTrans" cxnId="{D9FE2DAC-BF4F-4940-B4AE-0E775613E35F}">
      <dgm:prSet/>
      <dgm:spPr/>
      <dgm:t>
        <a:bodyPr/>
        <a:lstStyle/>
        <a:p>
          <a:endParaRPr lang="en-US"/>
        </a:p>
      </dgm:t>
    </dgm:pt>
    <dgm:pt modelId="{C5692311-51A2-4E48-9921-B47B1F914FD9}" type="pres">
      <dgm:prSet presAssocID="{002723C0-5782-46BC-AAC9-733F63488B0D}" presName="root" presStyleCnt="0">
        <dgm:presLayoutVars>
          <dgm:dir/>
          <dgm:resizeHandles val="exact"/>
        </dgm:presLayoutVars>
      </dgm:prSet>
      <dgm:spPr/>
    </dgm:pt>
    <dgm:pt modelId="{0CFF7534-5463-4687-A3AE-E84A1749DBC5}" type="pres">
      <dgm:prSet presAssocID="{58FFB44B-C00B-4EFC-9BC6-446A07826B15}" presName="compNode" presStyleCnt="0"/>
      <dgm:spPr/>
    </dgm:pt>
    <dgm:pt modelId="{B4F8632B-B095-40E7-95FD-0253C3C307A6}" type="pres">
      <dgm:prSet presAssocID="{58FFB44B-C00B-4EFC-9BC6-446A07826B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2B90969-D11E-4D54-A5B4-10C371D8A6A4}" type="pres">
      <dgm:prSet presAssocID="{58FFB44B-C00B-4EFC-9BC6-446A07826B15}" presName="iconSpace" presStyleCnt="0"/>
      <dgm:spPr/>
    </dgm:pt>
    <dgm:pt modelId="{F3D3794B-DACF-4E77-9393-AC114E66DA48}" type="pres">
      <dgm:prSet presAssocID="{58FFB44B-C00B-4EFC-9BC6-446A07826B15}" presName="parTx" presStyleLbl="revTx" presStyleIdx="0" presStyleCnt="4">
        <dgm:presLayoutVars>
          <dgm:chMax val="0"/>
          <dgm:chPref val="0"/>
        </dgm:presLayoutVars>
      </dgm:prSet>
      <dgm:spPr/>
    </dgm:pt>
    <dgm:pt modelId="{03F2C770-42D8-4C2A-8A6E-DD18528981E7}" type="pres">
      <dgm:prSet presAssocID="{58FFB44B-C00B-4EFC-9BC6-446A07826B15}" presName="txSpace" presStyleCnt="0"/>
      <dgm:spPr/>
    </dgm:pt>
    <dgm:pt modelId="{10C24766-D555-4EEF-B574-B0F0644546CC}" type="pres">
      <dgm:prSet presAssocID="{58FFB44B-C00B-4EFC-9BC6-446A07826B15}" presName="desTx" presStyleLbl="revTx" presStyleIdx="1" presStyleCnt="4">
        <dgm:presLayoutVars/>
      </dgm:prSet>
      <dgm:spPr/>
    </dgm:pt>
    <dgm:pt modelId="{5AE01B9B-D2E6-4953-9123-F446F96089ED}" type="pres">
      <dgm:prSet presAssocID="{0610D0C1-0FCC-4E54-B524-B038F727DEAB}" presName="sibTrans" presStyleCnt="0"/>
      <dgm:spPr/>
    </dgm:pt>
    <dgm:pt modelId="{712F10E6-8E94-428D-8B8F-73FB64DDACA9}" type="pres">
      <dgm:prSet presAssocID="{06D187B0-1321-45CC-8BD5-C2612141171B}" presName="compNode" presStyleCnt="0"/>
      <dgm:spPr/>
    </dgm:pt>
    <dgm:pt modelId="{588C5660-CC26-49AB-A3AC-4B169B9469AE}" type="pres">
      <dgm:prSet presAssocID="{06D187B0-1321-45CC-8BD5-C261214117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4C5B9646-A7B0-4307-80D7-204B233C8D5A}" type="pres">
      <dgm:prSet presAssocID="{06D187B0-1321-45CC-8BD5-C2612141171B}" presName="iconSpace" presStyleCnt="0"/>
      <dgm:spPr/>
    </dgm:pt>
    <dgm:pt modelId="{449EDF85-279C-4A23-B8FA-BD4053F79995}" type="pres">
      <dgm:prSet presAssocID="{06D187B0-1321-45CC-8BD5-C2612141171B}" presName="parTx" presStyleLbl="revTx" presStyleIdx="2" presStyleCnt="4">
        <dgm:presLayoutVars>
          <dgm:chMax val="0"/>
          <dgm:chPref val="0"/>
        </dgm:presLayoutVars>
      </dgm:prSet>
      <dgm:spPr/>
    </dgm:pt>
    <dgm:pt modelId="{EB10E2FD-DE1D-4C16-ADBC-84DCC5BA4980}" type="pres">
      <dgm:prSet presAssocID="{06D187B0-1321-45CC-8BD5-C2612141171B}" presName="txSpace" presStyleCnt="0"/>
      <dgm:spPr/>
    </dgm:pt>
    <dgm:pt modelId="{44529DDD-7A6B-4336-A8EA-35C55AA7D4CB}" type="pres">
      <dgm:prSet presAssocID="{06D187B0-1321-45CC-8BD5-C2612141171B}" presName="desTx" presStyleLbl="revTx" presStyleIdx="3" presStyleCnt="4">
        <dgm:presLayoutVars/>
      </dgm:prSet>
      <dgm:spPr/>
    </dgm:pt>
  </dgm:ptLst>
  <dgm:cxnLst>
    <dgm:cxn modelId="{CCAF830B-56AC-4661-8D32-60EA91922617}" type="presOf" srcId="{58FFB44B-C00B-4EFC-9BC6-446A07826B15}" destId="{F3D3794B-DACF-4E77-9393-AC114E66DA48}" srcOrd="0" destOrd="0" presId="urn:microsoft.com/office/officeart/2018/5/layout/CenteredIconLabelDescriptionList"/>
    <dgm:cxn modelId="{A1E81515-F0E5-42A7-8F32-700043A9A4EA}" srcId="{58FFB44B-C00B-4EFC-9BC6-446A07826B15}" destId="{FCB19798-3424-498C-8964-0850ADE4949E}" srcOrd="2" destOrd="0" parTransId="{18F712E4-4221-425C-9CE8-ECA6CDB334AA}" sibTransId="{62975C75-7DF6-4D01-8E7D-50678FF36438}"/>
    <dgm:cxn modelId="{B836101E-B4F8-4AB1-8D75-299279FB223D}" srcId="{002723C0-5782-46BC-AAC9-733F63488B0D}" destId="{06D187B0-1321-45CC-8BD5-C2612141171B}" srcOrd="1" destOrd="0" parTransId="{37B72D2B-1466-487A-AE0E-EF6AB3F5629B}" sibTransId="{58D97A1C-2A7D-4C3C-96B0-745C29CDF6B4}"/>
    <dgm:cxn modelId="{8BD1FE31-32A3-4629-88A8-CB7B424D365B}" srcId="{58FFB44B-C00B-4EFC-9BC6-446A07826B15}" destId="{8CDA2980-82FD-42FC-B109-1C9AF8C82BB0}" srcOrd="1" destOrd="0" parTransId="{047C5B7C-87E9-4630-9423-15316C5505BE}" sibTransId="{B7314DC9-9AFC-406C-A2EC-520C83688C09}"/>
    <dgm:cxn modelId="{98FB095C-7B8A-4683-8D93-DA895D3C1A7D}" type="presOf" srcId="{0A3371FA-6B41-4ACA-BCC5-1952FBE0A13B}" destId="{44529DDD-7A6B-4336-A8EA-35C55AA7D4CB}" srcOrd="0" destOrd="1" presId="urn:microsoft.com/office/officeart/2018/5/layout/CenteredIconLabelDescriptionList"/>
    <dgm:cxn modelId="{CA412F4D-0DB7-42C6-AB3C-E7CEBEFF599F}" type="presOf" srcId="{8CDA2980-82FD-42FC-B109-1C9AF8C82BB0}" destId="{10C24766-D555-4EEF-B574-B0F0644546CC}" srcOrd="0" destOrd="1" presId="urn:microsoft.com/office/officeart/2018/5/layout/CenteredIconLabelDescriptionList"/>
    <dgm:cxn modelId="{D1D8BC4E-1041-4580-B8ED-F00B17571EBE}" srcId="{06D187B0-1321-45CC-8BD5-C2612141171B}" destId="{6E568C55-3E9C-408A-A994-3806250A4B7F}" srcOrd="0" destOrd="0" parTransId="{22C40789-D6E8-4728-BD92-8C238F0CB012}" sibTransId="{5BFDBD99-88FD-449F-BBC1-01B375833545}"/>
    <dgm:cxn modelId="{4AC39393-6A1B-4F6B-9503-A988DF9238F3}" type="presOf" srcId="{6E568C55-3E9C-408A-A994-3806250A4B7F}" destId="{44529DDD-7A6B-4336-A8EA-35C55AA7D4CB}" srcOrd="0" destOrd="0" presId="urn:microsoft.com/office/officeart/2018/5/layout/CenteredIconLabelDescriptionList"/>
    <dgm:cxn modelId="{281AACA3-985A-42C4-BD96-E502884C0CEE}" type="presOf" srcId="{002723C0-5782-46BC-AAC9-733F63488B0D}" destId="{C5692311-51A2-4E48-9921-B47B1F914FD9}" srcOrd="0" destOrd="0" presId="urn:microsoft.com/office/officeart/2018/5/layout/CenteredIconLabelDescriptionList"/>
    <dgm:cxn modelId="{D9FE2DAC-BF4F-4940-B4AE-0E775613E35F}" srcId="{06D187B0-1321-45CC-8BD5-C2612141171B}" destId="{0A3371FA-6B41-4ACA-BCC5-1952FBE0A13B}" srcOrd="1" destOrd="0" parTransId="{BEFA27F5-C0BB-434E-A196-59FA66951060}" sibTransId="{6D239C6F-E725-4301-8030-1733DDE9C2CC}"/>
    <dgm:cxn modelId="{7B18E6B5-8FBB-42E9-ADAD-345746F97557}" srcId="{002723C0-5782-46BC-AAC9-733F63488B0D}" destId="{58FFB44B-C00B-4EFC-9BC6-446A07826B15}" srcOrd="0" destOrd="0" parTransId="{E0152721-08DB-45B3-B576-0A86CEAA84B0}" sibTransId="{0610D0C1-0FCC-4E54-B524-B038F727DEAB}"/>
    <dgm:cxn modelId="{26F43EBD-C44E-4422-9A2A-0EDE828B1FA8}" srcId="{58FFB44B-C00B-4EFC-9BC6-446A07826B15}" destId="{3D123499-C55D-4DFF-BE6C-E1D60D4FECBB}" srcOrd="0" destOrd="0" parTransId="{FBBFAC2D-78B8-4351-BF76-995B507093E9}" sibTransId="{5DC7D50E-67F3-431C-A273-5CAD194EFAA3}"/>
    <dgm:cxn modelId="{C77C88E9-371B-4005-BB8E-ECD4E1946C8D}" type="presOf" srcId="{3D123499-C55D-4DFF-BE6C-E1D60D4FECBB}" destId="{10C24766-D555-4EEF-B574-B0F0644546CC}" srcOrd="0" destOrd="0" presId="urn:microsoft.com/office/officeart/2018/5/layout/CenteredIconLabelDescriptionList"/>
    <dgm:cxn modelId="{B5B312EA-2302-4C36-8A35-DD7F2CA5EC6C}" type="presOf" srcId="{06D187B0-1321-45CC-8BD5-C2612141171B}" destId="{449EDF85-279C-4A23-B8FA-BD4053F79995}" srcOrd="0" destOrd="0" presId="urn:microsoft.com/office/officeart/2018/5/layout/CenteredIconLabelDescriptionList"/>
    <dgm:cxn modelId="{1E4CF2EF-FE03-41A5-AF15-9D5FDE6D4B03}" type="presOf" srcId="{FCB19798-3424-498C-8964-0850ADE4949E}" destId="{10C24766-D555-4EEF-B574-B0F0644546CC}" srcOrd="0" destOrd="2" presId="urn:microsoft.com/office/officeart/2018/5/layout/CenteredIconLabelDescriptionList"/>
    <dgm:cxn modelId="{C0A77A87-730E-4EE6-AB1B-C8BEFC30AA24}" type="presParOf" srcId="{C5692311-51A2-4E48-9921-B47B1F914FD9}" destId="{0CFF7534-5463-4687-A3AE-E84A1749DBC5}" srcOrd="0" destOrd="0" presId="urn:microsoft.com/office/officeart/2018/5/layout/CenteredIconLabelDescriptionList"/>
    <dgm:cxn modelId="{6915BC79-5AFD-4533-98DB-F672FD26CE23}" type="presParOf" srcId="{0CFF7534-5463-4687-A3AE-E84A1749DBC5}" destId="{B4F8632B-B095-40E7-95FD-0253C3C307A6}" srcOrd="0" destOrd="0" presId="urn:microsoft.com/office/officeart/2018/5/layout/CenteredIconLabelDescriptionList"/>
    <dgm:cxn modelId="{DDE4BE17-675B-41CD-8BE5-E2DCBF148CEB}" type="presParOf" srcId="{0CFF7534-5463-4687-A3AE-E84A1749DBC5}" destId="{B2B90969-D11E-4D54-A5B4-10C371D8A6A4}" srcOrd="1" destOrd="0" presId="urn:microsoft.com/office/officeart/2018/5/layout/CenteredIconLabelDescriptionList"/>
    <dgm:cxn modelId="{222EFC98-A1AB-40F6-B1D8-885D2169B254}" type="presParOf" srcId="{0CFF7534-5463-4687-A3AE-E84A1749DBC5}" destId="{F3D3794B-DACF-4E77-9393-AC114E66DA48}" srcOrd="2" destOrd="0" presId="urn:microsoft.com/office/officeart/2018/5/layout/CenteredIconLabelDescriptionList"/>
    <dgm:cxn modelId="{63C67E78-017F-4148-A4FC-4B1B22B7B399}" type="presParOf" srcId="{0CFF7534-5463-4687-A3AE-E84A1749DBC5}" destId="{03F2C770-42D8-4C2A-8A6E-DD18528981E7}" srcOrd="3" destOrd="0" presId="urn:microsoft.com/office/officeart/2018/5/layout/CenteredIconLabelDescriptionList"/>
    <dgm:cxn modelId="{698E2B0A-65CD-43D9-9E9A-FAC1DC231154}" type="presParOf" srcId="{0CFF7534-5463-4687-A3AE-E84A1749DBC5}" destId="{10C24766-D555-4EEF-B574-B0F0644546CC}" srcOrd="4" destOrd="0" presId="urn:microsoft.com/office/officeart/2018/5/layout/CenteredIconLabelDescriptionList"/>
    <dgm:cxn modelId="{DE4C9AB7-EF86-444D-A659-E6133DF1EDDF}" type="presParOf" srcId="{C5692311-51A2-4E48-9921-B47B1F914FD9}" destId="{5AE01B9B-D2E6-4953-9123-F446F96089ED}" srcOrd="1" destOrd="0" presId="urn:microsoft.com/office/officeart/2018/5/layout/CenteredIconLabelDescriptionList"/>
    <dgm:cxn modelId="{F5B66BF1-2B1F-45EC-B843-E1C0BADD95CD}" type="presParOf" srcId="{C5692311-51A2-4E48-9921-B47B1F914FD9}" destId="{712F10E6-8E94-428D-8B8F-73FB64DDACA9}" srcOrd="2" destOrd="0" presId="urn:microsoft.com/office/officeart/2018/5/layout/CenteredIconLabelDescriptionList"/>
    <dgm:cxn modelId="{E6586577-BE7C-4D0D-AA75-FD86692BAFCC}" type="presParOf" srcId="{712F10E6-8E94-428D-8B8F-73FB64DDACA9}" destId="{588C5660-CC26-49AB-A3AC-4B169B9469AE}" srcOrd="0" destOrd="0" presId="urn:microsoft.com/office/officeart/2018/5/layout/CenteredIconLabelDescriptionList"/>
    <dgm:cxn modelId="{E642E645-9E81-4464-B141-292A303762B9}" type="presParOf" srcId="{712F10E6-8E94-428D-8B8F-73FB64DDACA9}" destId="{4C5B9646-A7B0-4307-80D7-204B233C8D5A}" srcOrd="1" destOrd="0" presId="urn:microsoft.com/office/officeart/2018/5/layout/CenteredIconLabelDescriptionList"/>
    <dgm:cxn modelId="{D82D85FB-22B6-45F6-8F8E-B661FE428F37}" type="presParOf" srcId="{712F10E6-8E94-428D-8B8F-73FB64DDACA9}" destId="{449EDF85-279C-4A23-B8FA-BD4053F79995}" srcOrd="2" destOrd="0" presId="urn:microsoft.com/office/officeart/2018/5/layout/CenteredIconLabelDescriptionList"/>
    <dgm:cxn modelId="{ACF53C2D-30F3-426D-8ACA-306C56BF089A}" type="presParOf" srcId="{712F10E6-8E94-428D-8B8F-73FB64DDACA9}" destId="{EB10E2FD-DE1D-4C16-ADBC-84DCC5BA4980}" srcOrd="3" destOrd="0" presId="urn:microsoft.com/office/officeart/2018/5/layout/CenteredIconLabelDescriptionList"/>
    <dgm:cxn modelId="{3D90F798-839A-40C7-A797-07B09A9AB225}" type="presParOf" srcId="{712F10E6-8E94-428D-8B8F-73FB64DDACA9}" destId="{44529DDD-7A6B-4336-A8EA-35C55AA7D4C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381B7-799C-495E-875D-662DE6CB3D1E}">
      <dsp:nvSpPr>
        <dsp:cNvPr id="0" name=""/>
        <dsp:cNvSpPr/>
      </dsp:nvSpPr>
      <dsp:spPr>
        <a:xfrm>
          <a:off x="0" y="514290"/>
          <a:ext cx="6900512"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2B84C7-87BB-44C9-8E4E-63559D80CC43}">
      <dsp:nvSpPr>
        <dsp:cNvPr id="0" name=""/>
        <dsp:cNvSpPr/>
      </dsp:nvSpPr>
      <dsp:spPr>
        <a:xfrm>
          <a:off x="345025" y="233850"/>
          <a:ext cx="48303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Introduction</a:t>
          </a:r>
          <a:endParaRPr lang="en-US" sz="1900" kern="1200" dirty="0"/>
        </a:p>
      </dsp:txBody>
      <dsp:txXfrm>
        <a:off x="372405" y="261230"/>
        <a:ext cx="4775598" cy="506120"/>
      </dsp:txXfrm>
    </dsp:sp>
    <dsp:sp modelId="{55B5273B-B0C2-4186-BF36-8038418EBCFD}">
      <dsp:nvSpPr>
        <dsp:cNvPr id="0" name=""/>
        <dsp:cNvSpPr/>
      </dsp:nvSpPr>
      <dsp:spPr>
        <a:xfrm>
          <a:off x="0" y="1376130"/>
          <a:ext cx="6900512"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C50A1-3015-4C29-9FB8-34575DF9BD3E}">
      <dsp:nvSpPr>
        <dsp:cNvPr id="0" name=""/>
        <dsp:cNvSpPr/>
      </dsp:nvSpPr>
      <dsp:spPr>
        <a:xfrm>
          <a:off x="345025" y="1095690"/>
          <a:ext cx="48303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Objective</a:t>
          </a:r>
        </a:p>
      </dsp:txBody>
      <dsp:txXfrm>
        <a:off x="372405" y="1123070"/>
        <a:ext cx="4775598" cy="506120"/>
      </dsp:txXfrm>
    </dsp:sp>
    <dsp:sp modelId="{CC186338-AEB1-4F1A-A3ED-11045C7AFB33}">
      <dsp:nvSpPr>
        <dsp:cNvPr id="0" name=""/>
        <dsp:cNvSpPr/>
      </dsp:nvSpPr>
      <dsp:spPr>
        <a:xfrm>
          <a:off x="0" y="2237970"/>
          <a:ext cx="6900512"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26FB1C-8E76-45FE-B47B-9976A755FEB4}">
      <dsp:nvSpPr>
        <dsp:cNvPr id="0" name=""/>
        <dsp:cNvSpPr/>
      </dsp:nvSpPr>
      <dsp:spPr>
        <a:xfrm>
          <a:off x="345025" y="1957530"/>
          <a:ext cx="48303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Research Questions</a:t>
          </a:r>
        </a:p>
      </dsp:txBody>
      <dsp:txXfrm>
        <a:off x="372405" y="1984910"/>
        <a:ext cx="4775598" cy="506120"/>
      </dsp:txXfrm>
    </dsp:sp>
    <dsp:sp modelId="{4755BA67-49D2-4890-85C7-5DA49EB65B76}">
      <dsp:nvSpPr>
        <dsp:cNvPr id="0" name=""/>
        <dsp:cNvSpPr/>
      </dsp:nvSpPr>
      <dsp:spPr>
        <a:xfrm>
          <a:off x="0" y="3099810"/>
          <a:ext cx="6900512"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B7C852-435B-4933-89E0-AFD324B52F53}">
      <dsp:nvSpPr>
        <dsp:cNvPr id="0" name=""/>
        <dsp:cNvSpPr/>
      </dsp:nvSpPr>
      <dsp:spPr>
        <a:xfrm>
          <a:off x="345025" y="2819370"/>
          <a:ext cx="48303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Exploratory Data Analysis</a:t>
          </a:r>
        </a:p>
      </dsp:txBody>
      <dsp:txXfrm>
        <a:off x="372405" y="2846750"/>
        <a:ext cx="4775598" cy="506120"/>
      </dsp:txXfrm>
    </dsp:sp>
    <dsp:sp modelId="{CABE69C7-F1CA-4562-B92D-31A85487A3EB}">
      <dsp:nvSpPr>
        <dsp:cNvPr id="0" name=""/>
        <dsp:cNvSpPr/>
      </dsp:nvSpPr>
      <dsp:spPr>
        <a:xfrm>
          <a:off x="0" y="3961650"/>
          <a:ext cx="6900512"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2BF7D2-2317-440C-BA44-7A54E592C8D2}">
      <dsp:nvSpPr>
        <dsp:cNvPr id="0" name=""/>
        <dsp:cNvSpPr/>
      </dsp:nvSpPr>
      <dsp:spPr>
        <a:xfrm>
          <a:off x="345025" y="3681210"/>
          <a:ext cx="48303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Statistical Models</a:t>
          </a:r>
        </a:p>
      </dsp:txBody>
      <dsp:txXfrm>
        <a:off x="372405" y="3708590"/>
        <a:ext cx="4775598" cy="506120"/>
      </dsp:txXfrm>
    </dsp:sp>
    <dsp:sp modelId="{0615270A-3F1A-4EEC-AA13-A9D1DD9E516C}">
      <dsp:nvSpPr>
        <dsp:cNvPr id="0" name=""/>
        <dsp:cNvSpPr/>
      </dsp:nvSpPr>
      <dsp:spPr>
        <a:xfrm>
          <a:off x="0" y="4823490"/>
          <a:ext cx="6900512"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367084-F2C4-48D6-8C67-9EE6DB483C93}">
      <dsp:nvSpPr>
        <dsp:cNvPr id="0" name=""/>
        <dsp:cNvSpPr/>
      </dsp:nvSpPr>
      <dsp:spPr>
        <a:xfrm>
          <a:off x="345025" y="4543050"/>
          <a:ext cx="48303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dirty="0"/>
            <a:t>Conclusion: Questions, solutions, inference</a:t>
          </a:r>
        </a:p>
      </dsp:txBody>
      <dsp:txXfrm>
        <a:off x="372405" y="4570430"/>
        <a:ext cx="4775598"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A15AB-73F1-4B82-968E-30159EAE4BD0}">
      <dsp:nvSpPr>
        <dsp:cNvPr id="0" name=""/>
        <dsp:cNvSpPr/>
      </dsp:nvSpPr>
      <dsp:spPr>
        <a:xfrm>
          <a:off x="0" y="415386"/>
          <a:ext cx="5918184" cy="17860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Includes client’s demographics like gender, marital status, education etc., and the loan details, like loan approval, loan amount, duration, etc.</a:t>
          </a:r>
        </a:p>
      </dsp:txBody>
      <dsp:txXfrm>
        <a:off x="0" y="415386"/>
        <a:ext cx="5918184" cy="1786050"/>
      </dsp:txXfrm>
    </dsp:sp>
    <dsp:sp modelId="{12FEA9B6-A069-4980-9D32-91C542963B6C}">
      <dsp:nvSpPr>
        <dsp:cNvPr id="0" name=""/>
        <dsp:cNvSpPr/>
      </dsp:nvSpPr>
      <dsp:spPr>
        <a:xfrm>
          <a:off x="295909" y="105426"/>
          <a:ext cx="414272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dirty="0"/>
            <a:t>Client loan data: </a:t>
          </a:r>
        </a:p>
      </dsp:txBody>
      <dsp:txXfrm>
        <a:off x="326171" y="135688"/>
        <a:ext cx="4082204" cy="559396"/>
      </dsp:txXfrm>
    </dsp:sp>
    <dsp:sp modelId="{56591A2C-D155-49CA-85A0-BE4CBEEB81CD}">
      <dsp:nvSpPr>
        <dsp:cNvPr id="0" name=""/>
        <dsp:cNvSpPr/>
      </dsp:nvSpPr>
      <dsp:spPr>
        <a:xfrm>
          <a:off x="0" y="2624797"/>
          <a:ext cx="5918184" cy="2249100"/>
        </a:xfrm>
        <a:prstGeom prst="rect">
          <a:avLst/>
        </a:prstGeom>
        <a:solidFill>
          <a:schemeClr val="lt1">
            <a:alpha val="90000"/>
            <a:hueOff val="0"/>
            <a:satOff val="0"/>
            <a:lumOff val="0"/>
            <a:alphaOff val="0"/>
          </a:schemeClr>
        </a:solidFill>
        <a:ln w="12700" cap="flat" cmpd="sng" algn="ctr">
          <a:solidFill>
            <a:schemeClr val="accent5">
              <a:hueOff val="-21323121"/>
              <a:satOff val="12119"/>
              <a:lumOff val="-100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Has 13 variables</a:t>
          </a:r>
        </a:p>
        <a:p>
          <a:pPr marL="228600" lvl="1" indent="-228600" algn="l" defTabSz="933450">
            <a:lnSpc>
              <a:spcPct val="90000"/>
            </a:lnSpc>
            <a:spcBef>
              <a:spcPct val="0"/>
            </a:spcBef>
            <a:spcAft>
              <a:spcPct val="15000"/>
            </a:spcAft>
            <a:buChar char="•"/>
          </a:pPr>
          <a:r>
            <a:rPr lang="en-US" sz="2100" kern="1200" dirty="0"/>
            <a:t>19% missing values</a:t>
          </a:r>
        </a:p>
        <a:p>
          <a:pPr marL="228600" lvl="1" indent="-228600" algn="l" defTabSz="933450">
            <a:lnSpc>
              <a:spcPct val="90000"/>
            </a:lnSpc>
            <a:spcBef>
              <a:spcPct val="0"/>
            </a:spcBef>
            <a:spcAft>
              <a:spcPct val="15000"/>
            </a:spcAft>
            <a:buChar char="•"/>
          </a:pPr>
          <a:r>
            <a:rPr lang="en-US" sz="2100" kern="1200" dirty="0"/>
            <a:t>Includes categorical, Boolean and numeric values</a:t>
          </a:r>
        </a:p>
        <a:p>
          <a:pPr marL="228600" lvl="1" indent="-228600" algn="l" defTabSz="933450">
            <a:lnSpc>
              <a:spcPct val="90000"/>
            </a:lnSpc>
            <a:spcBef>
              <a:spcPct val="0"/>
            </a:spcBef>
            <a:spcAft>
              <a:spcPct val="15000"/>
            </a:spcAft>
            <a:buChar char="•"/>
          </a:pPr>
          <a:r>
            <a:rPr lang="en-US" sz="2100" kern="1200" dirty="0"/>
            <a:t>No duplicates</a:t>
          </a:r>
        </a:p>
      </dsp:txBody>
      <dsp:txXfrm>
        <a:off x="0" y="2624797"/>
        <a:ext cx="5918184" cy="2249100"/>
      </dsp:txXfrm>
    </dsp:sp>
    <dsp:sp modelId="{6CF36A75-E21A-46D8-8E8C-419E4AF2B77C}">
      <dsp:nvSpPr>
        <dsp:cNvPr id="0" name=""/>
        <dsp:cNvSpPr/>
      </dsp:nvSpPr>
      <dsp:spPr>
        <a:xfrm>
          <a:off x="295909" y="2314837"/>
          <a:ext cx="4142728" cy="619920"/>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dirty="0"/>
            <a:t>Data Statistics:</a:t>
          </a:r>
        </a:p>
      </dsp:txBody>
      <dsp:txXfrm>
        <a:off x="326171" y="2345099"/>
        <a:ext cx="4082204"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8632B-B095-40E7-95FD-0253C3C307A6}">
      <dsp:nvSpPr>
        <dsp:cNvPr id="0" name=""/>
        <dsp:cNvSpPr/>
      </dsp:nvSpPr>
      <dsp:spPr>
        <a:xfrm>
          <a:off x="1963800" y="6841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3794B-DACF-4E77-9393-AC114E66DA48}">
      <dsp:nvSpPr>
        <dsp:cNvPr id="0" name=""/>
        <dsp:cNvSpPr/>
      </dsp:nvSpPr>
      <dsp:spPr>
        <a:xfrm>
          <a:off x="559800" y="17616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Logistic Regression: </a:t>
          </a:r>
        </a:p>
      </dsp:txBody>
      <dsp:txXfrm>
        <a:off x="559800" y="1761638"/>
        <a:ext cx="4320000" cy="648000"/>
      </dsp:txXfrm>
    </dsp:sp>
    <dsp:sp modelId="{10C24766-D555-4EEF-B574-B0F0644546CC}">
      <dsp:nvSpPr>
        <dsp:cNvPr id="0" name=""/>
        <dsp:cNvSpPr/>
      </dsp:nvSpPr>
      <dsp:spPr>
        <a:xfrm>
          <a:off x="559800" y="2493928"/>
          <a:ext cx="4320000" cy="1788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Statistical approach to predict the likelihood of events happening, using the historic data</a:t>
          </a:r>
        </a:p>
        <a:p>
          <a:pPr marL="0" lvl="0" indent="0" algn="l" defTabSz="755650">
            <a:lnSpc>
              <a:spcPct val="100000"/>
            </a:lnSpc>
            <a:spcBef>
              <a:spcPct val="0"/>
            </a:spcBef>
            <a:spcAft>
              <a:spcPct val="35000"/>
            </a:spcAft>
            <a:buNone/>
          </a:pPr>
          <a:r>
            <a:rPr lang="en-US" sz="1700" kern="1200" dirty="0"/>
            <a:t>Based on the relationship between dependent and independent variables</a:t>
          </a:r>
        </a:p>
        <a:p>
          <a:pPr marL="0" lvl="0" indent="0" algn="l" defTabSz="755650">
            <a:lnSpc>
              <a:spcPct val="100000"/>
            </a:lnSpc>
            <a:spcBef>
              <a:spcPct val="0"/>
            </a:spcBef>
            <a:spcAft>
              <a:spcPct val="35000"/>
            </a:spcAft>
            <a:buNone/>
          </a:pPr>
          <a:r>
            <a:rPr lang="en-US" sz="1700" kern="1200" dirty="0"/>
            <a:t>The outcome, i.e., probability of the event happening is between 0 to 1</a:t>
          </a:r>
        </a:p>
      </dsp:txBody>
      <dsp:txXfrm>
        <a:off x="559800" y="2493928"/>
        <a:ext cx="4320000" cy="1788994"/>
      </dsp:txXfrm>
    </dsp:sp>
    <dsp:sp modelId="{588C5660-CC26-49AB-A3AC-4B169B9469AE}">
      <dsp:nvSpPr>
        <dsp:cNvPr id="0" name=""/>
        <dsp:cNvSpPr/>
      </dsp:nvSpPr>
      <dsp:spPr>
        <a:xfrm>
          <a:off x="7039800" y="6841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EDF85-279C-4A23-B8FA-BD4053F79995}">
      <dsp:nvSpPr>
        <dsp:cNvPr id="0" name=""/>
        <dsp:cNvSpPr/>
      </dsp:nvSpPr>
      <dsp:spPr>
        <a:xfrm>
          <a:off x="5635800" y="17616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Random Forests:</a:t>
          </a:r>
        </a:p>
      </dsp:txBody>
      <dsp:txXfrm>
        <a:off x="5635800" y="1761638"/>
        <a:ext cx="4320000" cy="648000"/>
      </dsp:txXfrm>
    </dsp:sp>
    <dsp:sp modelId="{44529DDD-7A6B-4336-A8EA-35C55AA7D4CB}">
      <dsp:nvSpPr>
        <dsp:cNvPr id="0" name=""/>
        <dsp:cNvSpPr/>
      </dsp:nvSpPr>
      <dsp:spPr>
        <a:xfrm>
          <a:off x="5635800" y="2493928"/>
          <a:ext cx="4320000" cy="1788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 machine learning algorithm that builds multiple decision trees, based on which the outcome is predicted</a:t>
          </a:r>
        </a:p>
        <a:p>
          <a:pPr marL="0" lvl="0" indent="0" algn="l" defTabSz="755650">
            <a:lnSpc>
              <a:spcPct val="100000"/>
            </a:lnSpc>
            <a:spcBef>
              <a:spcPct val="0"/>
            </a:spcBef>
            <a:spcAft>
              <a:spcPct val="35000"/>
            </a:spcAft>
            <a:buNone/>
          </a:pPr>
          <a:r>
            <a:rPr lang="en-US" sz="1700" kern="1200" dirty="0"/>
            <a:t>Can handle missing variables or outliers as well</a:t>
          </a:r>
        </a:p>
      </dsp:txBody>
      <dsp:txXfrm>
        <a:off x="5635800" y="2493928"/>
        <a:ext cx="4320000" cy="178899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E2BF3-ACA3-4B5D-8D30-6506E2FF254F}"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BAE9E-A292-4ADA-B8EC-F7AA2D076DD7}" type="slidenum">
              <a:rPr lang="en-US" smtClean="0"/>
              <a:t>‹#›</a:t>
            </a:fld>
            <a:endParaRPr lang="en-US"/>
          </a:p>
        </p:txBody>
      </p:sp>
    </p:spTree>
    <p:extLst>
      <p:ext uri="{BB962C8B-B14F-4D97-AF65-F5344CB8AC3E}">
        <p14:creationId xmlns:p14="http://schemas.microsoft.com/office/powerpoint/2010/main" val="99611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Increase in loan fraud sand defaults with  increasing technology and applications</a:t>
            </a:r>
          </a:p>
          <a:p>
            <a:pPr lvl="0"/>
            <a:r>
              <a:rPr lang="en-US" dirty="0"/>
              <a:t>Need for a solution that can be used by banks to avoid losses</a:t>
            </a:r>
          </a:p>
          <a:p>
            <a:pPr lvl="0"/>
            <a:r>
              <a:rPr lang="en-US" dirty="0"/>
              <a:t>Use of historic data to predict future outcomes</a:t>
            </a:r>
          </a:p>
          <a:p>
            <a:endParaRPr lang="en-US" dirty="0"/>
          </a:p>
        </p:txBody>
      </p:sp>
      <p:sp>
        <p:nvSpPr>
          <p:cNvPr id="4" name="Slide Number Placeholder 3"/>
          <p:cNvSpPr>
            <a:spLocks noGrp="1"/>
          </p:cNvSpPr>
          <p:nvPr>
            <p:ph type="sldNum" sz="quarter" idx="5"/>
          </p:nvPr>
        </p:nvSpPr>
        <p:spPr/>
        <p:txBody>
          <a:bodyPr/>
          <a:lstStyle/>
          <a:p>
            <a:fld id="{44FBAE9E-A292-4ADA-B8EC-F7AA2D076DD7}" type="slidenum">
              <a:rPr lang="en-US" smtClean="0"/>
              <a:t>3</a:t>
            </a:fld>
            <a:endParaRPr lang="en-US"/>
          </a:p>
        </p:txBody>
      </p:sp>
    </p:spTree>
    <p:extLst>
      <p:ext uri="{BB962C8B-B14F-4D97-AF65-F5344CB8AC3E}">
        <p14:creationId xmlns:p14="http://schemas.microsoft.com/office/powerpoint/2010/main" val="290186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b="1" dirty="0"/>
              <a:t>Credit History</a:t>
            </a:r>
            <a:r>
              <a:rPr lang="en-US" dirty="0"/>
              <a:t>: 31.27660836350969</a:t>
            </a:r>
          </a:p>
          <a:p>
            <a:pPr marL="514350" indent="-514350">
              <a:buFont typeface="+mj-lt"/>
              <a:buAutoNum type="arabicPeriod"/>
            </a:pPr>
            <a:r>
              <a:rPr lang="en-US" b="1" dirty="0"/>
              <a:t>Marital Status</a:t>
            </a:r>
            <a:r>
              <a:rPr lang="en-US" dirty="0"/>
              <a:t>: 1.6897222122328617</a:t>
            </a:r>
          </a:p>
          <a:p>
            <a:pPr marL="514350" indent="-514350">
              <a:buFont typeface="+mj-lt"/>
              <a:buAutoNum type="arabicPeriod"/>
            </a:pPr>
            <a:r>
              <a:rPr lang="en-US" b="1" dirty="0"/>
              <a:t>Employment (Self-employed/Salaried) </a:t>
            </a:r>
            <a:r>
              <a:rPr lang="en-US" dirty="0"/>
              <a:t>: 1.0184819866420558</a:t>
            </a:r>
          </a:p>
          <a:p>
            <a:pPr marL="514350" indent="-514350">
              <a:buFont typeface="+mj-lt"/>
              <a:buAutoNum type="arabicPeriod"/>
            </a:pPr>
            <a:r>
              <a:rPr lang="en-US" b="1" dirty="0"/>
              <a:t>Co-applicant Income</a:t>
            </a:r>
            <a:r>
              <a:rPr lang="en-US" dirty="0"/>
              <a:t>: 1.0000210315721583</a:t>
            </a:r>
          </a:p>
          <a:p>
            <a:pPr marL="514350" indent="-514350">
              <a:buFont typeface="+mj-lt"/>
              <a:buAutoNum type="arabicPeriod"/>
            </a:pPr>
            <a:r>
              <a:rPr lang="en-US" b="1" dirty="0"/>
              <a:t>Applicant Income</a:t>
            </a:r>
            <a:r>
              <a:rPr lang="en-US" dirty="0"/>
              <a:t>: 0.9999840971565046</a:t>
            </a:r>
          </a:p>
          <a:p>
            <a:pPr marL="514350" indent="-514350">
              <a:buFont typeface="+mj-lt"/>
              <a:buAutoNum type="arabicPeriod"/>
            </a:pPr>
            <a:r>
              <a:rPr lang="en-US" b="1" dirty="0"/>
              <a:t>Loan Amount</a:t>
            </a:r>
            <a:r>
              <a:rPr lang="en-US" dirty="0"/>
              <a:t>: 0.9978011064906426</a:t>
            </a:r>
          </a:p>
          <a:p>
            <a:pPr marL="514350" indent="-514350">
              <a:buFont typeface="+mj-lt"/>
              <a:buAutoNum type="arabicPeriod"/>
            </a:pPr>
            <a:r>
              <a:rPr lang="en-US" b="1" dirty="0"/>
              <a:t>Dependents</a:t>
            </a:r>
            <a:r>
              <a:rPr lang="en-US" dirty="0"/>
              <a:t>: 0.9719279281771034</a:t>
            </a:r>
          </a:p>
          <a:p>
            <a:pPr marL="514350" indent="-514350">
              <a:buFont typeface="+mj-lt"/>
              <a:buAutoNum type="arabicPeriod"/>
            </a:pPr>
            <a:r>
              <a:rPr lang="en-US" b="1" dirty="0"/>
              <a:t>Property Area</a:t>
            </a:r>
            <a:r>
              <a:rPr lang="en-US" dirty="0"/>
              <a:t>: 0.9967206933551697</a:t>
            </a:r>
          </a:p>
          <a:p>
            <a:pPr marL="514350" indent="-514350">
              <a:buFont typeface="+mj-lt"/>
              <a:buAutoNum type="arabicPeriod"/>
            </a:pPr>
            <a:r>
              <a:rPr lang="en-US" b="1" dirty="0"/>
              <a:t>Loan Amount Term</a:t>
            </a:r>
            <a:r>
              <a:rPr lang="en-US" dirty="0"/>
              <a:t>: 0.9952942497772078</a:t>
            </a:r>
          </a:p>
          <a:p>
            <a:pPr marL="514350" indent="-514350">
              <a:buFont typeface="+mj-lt"/>
              <a:buAutoNum type="arabicPeriod"/>
            </a:pPr>
            <a:r>
              <a:rPr lang="en-US" b="1" dirty="0"/>
              <a:t>Gender</a:t>
            </a:r>
            <a:r>
              <a:rPr lang="en-US" dirty="0"/>
              <a:t>: 0.7226605918507025</a:t>
            </a:r>
          </a:p>
          <a:p>
            <a:pPr marL="514350" indent="-514350">
              <a:buFont typeface="+mj-lt"/>
              <a:buAutoNum type="arabicPeriod"/>
            </a:pPr>
            <a:r>
              <a:rPr lang="en-US" b="1" dirty="0"/>
              <a:t>Education</a:t>
            </a:r>
            <a:r>
              <a:rPr lang="en-US" dirty="0"/>
              <a:t>: 0.5887124838414842</a:t>
            </a:r>
          </a:p>
          <a:p>
            <a:endParaRPr lang="en-US" dirty="0"/>
          </a:p>
        </p:txBody>
      </p:sp>
      <p:sp>
        <p:nvSpPr>
          <p:cNvPr id="4" name="Slide Number Placeholder 3"/>
          <p:cNvSpPr>
            <a:spLocks noGrp="1"/>
          </p:cNvSpPr>
          <p:nvPr>
            <p:ph type="sldNum" sz="quarter" idx="5"/>
          </p:nvPr>
        </p:nvSpPr>
        <p:spPr/>
        <p:txBody>
          <a:bodyPr/>
          <a:lstStyle/>
          <a:p>
            <a:fld id="{44FBAE9E-A292-4ADA-B8EC-F7AA2D076DD7}" type="slidenum">
              <a:rPr lang="en-US" smtClean="0"/>
              <a:t>10</a:t>
            </a:fld>
            <a:endParaRPr lang="en-US"/>
          </a:p>
        </p:txBody>
      </p:sp>
    </p:spTree>
    <p:extLst>
      <p:ext uri="{BB962C8B-B14F-4D97-AF65-F5344CB8AC3E}">
        <p14:creationId xmlns:p14="http://schemas.microsoft.com/office/powerpoint/2010/main" val="6523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FBAE9E-A292-4ADA-B8EC-F7AA2D076DD7}" type="slidenum">
              <a:rPr lang="en-US" smtClean="0"/>
              <a:t>11</a:t>
            </a:fld>
            <a:endParaRPr lang="en-US"/>
          </a:p>
        </p:txBody>
      </p:sp>
    </p:spTree>
    <p:extLst>
      <p:ext uri="{BB962C8B-B14F-4D97-AF65-F5344CB8AC3E}">
        <p14:creationId xmlns:p14="http://schemas.microsoft.com/office/powerpoint/2010/main" val="282516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015E-B378-020A-1FC0-3D5CEC1BE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612C9-3DA2-A8F3-85A8-8DA71E870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B77811-F325-ABCC-7D8B-829D8FEC74F3}"/>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5" name="Footer Placeholder 4">
            <a:extLst>
              <a:ext uri="{FF2B5EF4-FFF2-40B4-BE49-F238E27FC236}">
                <a16:creationId xmlns:a16="http://schemas.microsoft.com/office/drawing/2014/main" id="{7635A2DD-DC7F-6422-CC9F-D2669327E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7F76B-E80D-FB73-107B-E424B0957812}"/>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79825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F3B9-8DEF-E693-A350-56BB95C670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B22BC-DF3A-90BD-077C-095760F24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8AD94-0020-7501-36C1-63F590013D2B}"/>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5" name="Footer Placeholder 4">
            <a:extLst>
              <a:ext uri="{FF2B5EF4-FFF2-40B4-BE49-F238E27FC236}">
                <a16:creationId xmlns:a16="http://schemas.microsoft.com/office/drawing/2014/main" id="{B61AA10E-E160-A8E4-D92C-E889FD1E3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0CD3C-C8C2-5563-B1FD-F9290DD27BE4}"/>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24524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7E95A-3804-7EFD-B17F-DBA171DA6A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7AC28D-6225-3957-64A9-B904139A7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FB977-DD4D-66DB-BF13-A49C6744AEFF}"/>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5" name="Footer Placeholder 4">
            <a:extLst>
              <a:ext uri="{FF2B5EF4-FFF2-40B4-BE49-F238E27FC236}">
                <a16:creationId xmlns:a16="http://schemas.microsoft.com/office/drawing/2014/main" id="{4B7E3A16-A985-ABA9-CB53-56762E9DD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6B1AA-A141-0B55-B92F-9EF431B50ECD}"/>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348329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EA6E-96C7-7FA4-70D0-983EE66C5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1FA8A-267A-EAA1-8031-B93FB514E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6A53-135F-B5FE-1CB3-FBC73E35301A}"/>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5" name="Footer Placeholder 4">
            <a:extLst>
              <a:ext uri="{FF2B5EF4-FFF2-40B4-BE49-F238E27FC236}">
                <a16:creationId xmlns:a16="http://schemas.microsoft.com/office/drawing/2014/main" id="{DC7B2CFA-4B2F-C2C2-1279-C5AEB0EA6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7AEFB-F416-F5F5-878A-FEEB228EC438}"/>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423749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EBD7-3085-DEE7-3275-2256E8CB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C6E200-46F7-104E-3629-CCB7A3966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AC9F9-8FE2-817D-6B5B-F51187964BBD}"/>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5" name="Footer Placeholder 4">
            <a:extLst>
              <a:ext uri="{FF2B5EF4-FFF2-40B4-BE49-F238E27FC236}">
                <a16:creationId xmlns:a16="http://schemas.microsoft.com/office/drawing/2014/main" id="{D842AE21-02A9-D3E7-702E-7CE8311A7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0BCB8-D5CB-3F0A-F9DC-065570D8105D}"/>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12503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3CD2-AC86-09FC-E628-154AC5FFC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C04E5-F60F-3106-FCBD-98F635ACB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4B317-B81B-E4B3-2495-91819C089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D55D27-A1B7-6067-5411-E2EC8902201D}"/>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6" name="Footer Placeholder 5">
            <a:extLst>
              <a:ext uri="{FF2B5EF4-FFF2-40B4-BE49-F238E27FC236}">
                <a16:creationId xmlns:a16="http://schemas.microsoft.com/office/drawing/2014/main" id="{2FB095C8-DB0E-D1B3-12BA-B755CC37D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B3FDD-4B3C-6B96-64C5-A8B844FBEB20}"/>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410034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AA83-3D15-7793-0ED9-4122A5464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1B0AF-7373-0917-741B-3F0CF01D9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F3867-4077-006D-2BD4-D457D8841C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890EB-1C37-02CC-2162-EE02ACD81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8D918-4303-2C75-AB41-1110BB5BBD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FE552E-1969-20C0-78E8-6CAB0616F936}"/>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8" name="Footer Placeholder 7">
            <a:extLst>
              <a:ext uri="{FF2B5EF4-FFF2-40B4-BE49-F238E27FC236}">
                <a16:creationId xmlns:a16="http://schemas.microsoft.com/office/drawing/2014/main" id="{D7529429-37C6-EC1A-06F8-72617F1A6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F6947-646C-6D3E-D20C-6E4F49DE7C2A}"/>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80102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CF48-B68A-28FB-38F9-72254A8455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1C2A9-102B-76A9-978F-2BDEDCB072AF}"/>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4" name="Footer Placeholder 3">
            <a:extLst>
              <a:ext uri="{FF2B5EF4-FFF2-40B4-BE49-F238E27FC236}">
                <a16:creationId xmlns:a16="http://schemas.microsoft.com/office/drawing/2014/main" id="{6860A5AC-6464-6F98-8E88-E4DB72D44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B6232-6BCA-CFFA-48A3-E77DB66CA33E}"/>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96005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E66671-7BF2-C5F1-926B-17EA2B26ACD8}"/>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3" name="Footer Placeholder 2">
            <a:extLst>
              <a:ext uri="{FF2B5EF4-FFF2-40B4-BE49-F238E27FC236}">
                <a16:creationId xmlns:a16="http://schemas.microsoft.com/office/drawing/2014/main" id="{26917E4A-DE31-C02F-8554-969B2E398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F5C269-20A6-4007-A5F4-DC3C593997C8}"/>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1384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A59A-1F5C-8C6D-319E-0A4B5A4D3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A750D-2437-69CC-6020-7604FB62E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4B668A-2F6F-126E-61BA-CFCE24709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5C9FE-C8EF-2F42-6225-F7A657718C9C}"/>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6" name="Footer Placeholder 5">
            <a:extLst>
              <a:ext uri="{FF2B5EF4-FFF2-40B4-BE49-F238E27FC236}">
                <a16:creationId xmlns:a16="http://schemas.microsoft.com/office/drawing/2014/main" id="{4C96E902-DC58-5C93-0C8F-6D8D53EB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D05DB-D8A6-146A-A079-C8DCA042F4E0}"/>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170982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3EB0-8D9A-6891-0B5C-2570CF1DD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BDB85A-C365-87A9-49C0-7C5354C95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01FF1-2699-FD17-AB43-422C298C6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4A9AC-A929-FEE7-0A7C-6175E425F241}"/>
              </a:ext>
            </a:extLst>
          </p:cNvPr>
          <p:cNvSpPr>
            <a:spLocks noGrp="1"/>
          </p:cNvSpPr>
          <p:nvPr>
            <p:ph type="dt" sz="half" idx="10"/>
          </p:nvPr>
        </p:nvSpPr>
        <p:spPr/>
        <p:txBody>
          <a:bodyPr/>
          <a:lstStyle/>
          <a:p>
            <a:fld id="{F1DEC5DE-270A-4AD2-B7D5-CBC0FB65D288}" type="datetimeFigureOut">
              <a:rPr lang="en-US" smtClean="0"/>
              <a:t>6/26/2024</a:t>
            </a:fld>
            <a:endParaRPr lang="en-US"/>
          </a:p>
        </p:txBody>
      </p:sp>
      <p:sp>
        <p:nvSpPr>
          <p:cNvPr id="6" name="Footer Placeholder 5">
            <a:extLst>
              <a:ext uri="{FF2B5EF4-FFF2-40B4-BE49-F238E27FC236}">
                <a16:creationId xmlns:a16="http://schemas.microsoft.com/office/drawing/2014/main" id="{1AB7A733-0829-C2F2-F52F-F9269F483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41596-FE23-9D4F-3DFD-956706D44159}"/>
              </a:ext>
            </a:extLst>
          </p:cNvPr>
          <p:cNvSpPr>
            <a:spLocks noGrp="1"/>
          </p:cNvSpPr>
          <p:nvPr>
            <p:ph type="sldNum" sz="quarter" idx="12"/>
          </p:nvPr>
        </p:nvSpPr>
        <p:spPr/>
        <p:txBody>
          <a:bodyPr/>
          <a:lstStyle/>
          <a:p>
            <a:fld id="{4A35F708-4DBC-496C-BE35-60FC91E67D5F}" type="slidenum">
              <a:rPr lang="en-US" smtClean="0"/>
              <a:t>‹#›</a:t>
            </a:fld>
            <a:endParaRPr lang="en-US"/>
          </a:p>
        </p:txBody>
      </p:sp>
    </p:spTree>
    <p:extLst>
      <p:ext uri="{BB962C8B-B14F-4D97-AF65-F5344CB8AC3E}">
        <p14:creationId xmlns:p14="http://schemas.microsoft.com/office/powerpoint/2010/main" val="32695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B0BB7-0BFA-E05D-CA7E-A51700382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3FCFF-3DDE-C227-AB08-37484F59C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EDBA4-8D70-1D6A-DEA7-AFDF7C2E6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EC5DE-270A-4AD2-B7D5-CBC0FB65D288}" type="datetimeFigureOut">
              <a:rPr lang="en-US" smtClean="0"/>
              <a:t>6/26/2024</a:t>
            </a:fld>
            <a:endParaRPr lang="en-US"/>
          </a:p>
        </p:txBody>
      </p:sp>
      <p:sp>
        <p:nvSpPr>
          <p:cNvPr id="5" name="Footer Placeholder 4">
            <a:extLst>
              <a:ext uri="{FF2B5EF4-FFF2-40B4-BE49-F238E27FC236}">
                <a16:creationId xmlns:a16="http://schemas.microsoft.com/office/drawing/2014/main" id="{26A9378A-A40A-4F39-B3C2-073B45667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49922-FB8E-E38D-E817-3FC57AD8C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5F708-4DBC-496C-BE35-60FC91E67D5F}" type="slidenum">
              <a:rPr lang="en-US" smtClean="0"/>
              <a:t>‹#›</a:t>
            </a:fld>
            <a:endParaRPr lang="en-US"/>
          </a:p>
        </p:txBody>
      </p:sp>
    </p:spTree>
    <p:extLst>
      <p:ext uri="{BB962C8B-B14F-4D97-AF65-F5344CB8AC3E}">
        <p14:creationId xmlns:p14="http://schemas.microsoft.com/office/powerpoint/2010/main" val="281573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784A7-27BF-7F44-2989-16E2D27612F4}"/>
              </a:ext>
            </a:extLst>
          </p:cNvPr>
          <p:cNvSpPr>
            <a:spLocks noGrp="1"/>
          </p:cNvSpPr>
          <p:nvPr>
            <p:ph type="ctrTitle"/>
          </p:nvPr>
        </p:nvSpPr>
        <p:spPr>
          <a:xfrm>
            <a:off x="645065" y="1463040"/>
            <a:ext cx="3796306" cy="2690949"/>
          </a:xfrm>
        </p:spPr>
        <p:txBody>
          <a:bodyPr vert="horz" lIns="91440" tIns="45720" rIns="91440" bIns="45720" rtlCol="0" anchor="t">
            <a:normAutofit/>
          </a:bodyPr>
          <a:lstStyle/>
          <a:p>
            <a:pPr algn="l"/>
            <a:r>
              <a:rPr lang="en-US" sz="4800" b="1" kern="1200">
                <a:solidFill>
                  <a:schemeClr val="tx1"/>
                </a:solidFill>
                <a:latin typeface="+mj-lt"/>
                <a:ea typeface="+mj-ea"/>
                <a:cs typeface="+mj-cs"/>
              </a:rPr>
              <a:t>Loan Application Predictor</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5B60E012-9082-265D-6300-D776941E67E0}"/>
              </a:ext>
            </a:extLst>
          </p:cNvPr>
          <p:cNvSpPr txBox="1">
            <a:spLocks/>
          </p:cNvSpPr>
          <p:nvPr/>
        </p:nvSpPr>
        <p:spPr>
          <a:xfrm>
            <a:off x="5656218" y="1463039"/>
            <a:ext cx="5542387" cy="430044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200" b="1" dirty="0"/>
              <a:t>Team :</a:t>
            </a:r>
          </a:p>
          <a:p>
            <a:pPr indent="-228600" algn="l">
              <a:buFont typeface="Arial" panose="020B0604020202020204" pitchFamily="34" charset="0"/>
              <a:buChar char="•"/>
            </a:pPr>
            <a:r>
              <a:rPr lang="en-US" sz="2200" dirty="0"/>
              <a:t>Manan Davey</a:t>
            </a:r>
          </a:p>
          <a:p>
            <a:pPr indent="-228600" algn="l">
              <a:buFont typeface="Arial" panose="020B0604020202020204" pitchFamily="34" charset="0"/>
              <a:buChar char="•"/>
            </a:pPr>
            <a:r>
              <a:rPr lang="en-US" sz="2200" dirty="0"/>
              <a:t>Meghana </a:t>
            </a:r>
            <a:r>
              <a:rPr lang="en-US" sz="2200" dirty="0" err="1"/>
              <a:t>Dodda</a:t>
            </a:r>
            <a:endParaRPr lang="en-US" sz="2200" dirty="0"/>
          </a:p>
          <a:p>
            <a:pPr indent="-228600" algn="l">
              <a:buFont typeface="Arial" panose="020B0604020202020204" pitchFamily="34" charset="0"/>
              <a:buChar char="•"/>
            </a:pPr>
            <a:r>
              <a:rPr lang="en-US" sz="2200" dirty="0"/>
              <a:t>Shraddha Kamath</a:t>
            </a:r>
          </a:p>
          <a:p>
            <a:pPr indent="-228600" algn="l">
              <a:buFont typeface="Arial" panose="020B0604020202020204" pitchFamily="34" charset="0"/>
              <a:buChar char="•"/>
            </a:pPr>
            <a:r>
              <a:rPr lang="en-US" sz="2200" dirty="0" err="1"/>
              <a:t>Vatsal</a:t>
            </a:r>
            <a:r>
              <a:rPr lang="en-US" sz="2200" dirty="0"/>
              <a:t> </a:t>
            </a:r>
            <a:r>
              <a:rPr lang="en-US" sz="2200" dirty="0" err="1"/>
              <a:t>Rameshbhai</a:t>
            </a:r>
            <a:r>
              <a:rPr lang="en-US" sz="2200" dirty="0"/>
              <a:t> Gohel</a:t>
            </a:r>
          </a:p>
          <a:p>
            <a:pPr indent="-228600" algn="l">
              <a:buFont typeface="Arial" panose="020B0604020202020204" pitchFamily="34" charset="0"/>
              <a:buChar char="•"/>
            </a:pPr>
            <a:r>
              <a:rPr lang="en-US" sz="2200" dirty="0"/>
              <a:t>Venkatesh </a:t>
            </a:r>
            <a:r>
              <a:rPr lang="en-US" sz="2200" dirty="0" err="1"/>
              <a:t>Dhanuskodi</a:t>
            </a:r>
            <a:endParaRPr lang="en-US" sz="2200" dirty="0"/>
          </a:p>
        </p:txBody>
      </p:sp>
      <p:pic>
        <p:nvPicPr>
          <p:cNvPr id="3" name="Picture 2" descr="Logo, company name&#10;&#10;Description automatically generated">
            <a:extLst>
              <a:ext uri="{FF2B5EF4-FFF2-40B4-BE49-F238E27FC236}">
                <a16:creationId xmlns:a16="http://schemas.microsoft.com/office/drawing/2014/main" id="{9A4BC2A4-37D6-118B-0D2C-70AE58D28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332601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5A42D-E2F5-331B-965B-2B10AD7DB9B8}"/>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Important variables determining eligibility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D0F082-B6CF-580E-A414-FE5249A55D67}"/>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Ø"/>
            </a:pPr>
            <a:r>
              <a:rPr lang="en-US" sz="1500" dirty="0"/>
              <a:t>Performed </a:t>
            </a:r>
            <a:r>
              <a:rPr lang="en-US" sz="1500" b="1" dirty="0"/>
              <a:t>logistic regression </a:t>
            </a:r>
            <a:r>
              <a:rPr lang="en-US" sz="1500" dirty="0"/>
              <a:t>to get the </a:t>
            </a:r>
            <a:r>
              <a:rPr lang="en-US" sz="1500" b="1" dirty="0"/>
              <a:t>coefficients</a:t>
            </a:r>
            <a:r>
              <a:rPr lang="en-US" sz="1500" dirty="0"/>
              <a:t> and </a:t>
            </a:r>
            <a:r>
              <a:rPr lang="en-US" sz="1500" b="1" dirty="0"/>
              <a:t>p-value</a:t>
            </a:r>
            <a:r>
              <a:rPr lang="en-US" sz="1500" dirty="0"/>
              <a:t> of all the variables</a:t>
            </a:r>
          </a:p>
          <a:p>
            <a:pPr>
              <a:buFont typeface="Wingdings" panose="05000000000000000000" pitchFamily="2" charset="2"/>
              <a:buChar char="Ø"/>
            </a:pPr>
            <a:r>
              <a:rPr lang="en-US" sz="1500" dirty="0"/>
              <a:t>Calculated the </a:t>
            </a:r>
            <a:r>
              <a:rPr lang="en-US" sz="1500" b="1" dirty="0"/>
              <a:t>odds ratio </a:t>
            </a:r>
            <a:r>
              <a:rPr lang="en-US" sz="1500" dirty="0"/>
              <a:t>for all the variables to determine the strength of the relationship </a:t>
            </a:r>
          </a:p>
          <a:p>
            <a:pPr marL="0" indent="0">
              <a:buNone/>
            </a:pPr>
            <a:endParaRPr lang="en-US" sz="1500" dirty="0"/>
          </a:p>
          <a:p>
            <a:pPr marL="0" indent="0">
              <a:buNone/>
            </a:pPr>
            <a:r>
              <a:rPr lang="en-US" sz="1500" b="1" dirty="0"/>
              <a:t>Variables in the order of importance:</a:t>
            </a:r>
          </a:p>
          <a:p>
            <a:pPr marL="514350" indent="-514350">
              <a:buFont typeface="+mj-lt"/>
              <a:buAutoNum type="arabicPeriod"/>
            </a:pPr>
            <a:r>
              <a:rPr lang="en-US" sz="1500" b="1" dirty="0"/>
              <a:t>Credit History</a:t>
            </a:r>
            <a:endParaRPr lang="en-US" sz="1500" dirty="0"/>
          </a:p>
          <a:p>
            <a:pPr marL="514350" indent="-514350">
              <a:buFont typeface="+mj-lt"/>
              <a:buAutoNum type="arabicPeriod"/>
            </a:pPr>
            <a:r>
              <a:rPr lang="en-US" sz="1500" b="1" dirty="0"/>
              <a:t>Marital Status</a:t>
            </a:r>
          </a:p>
          <a:p>
            <a:pPr marL="514350" indent="-514350">
              <a:buFont typeface="+mj-lt"/>
              <a:buAutoNum type="arabicPeriod"/>
            </a:pPr>
            <a:r>
              <a:rPr lang="en-US" sz="1500" b="1" dirty="0"/>
              <a:t>Employment (Self-employed/Salaried</a:t>
            </a:r>
            <a:endParaRPr lang="en-US" sz="1500" dirty="0"/>
          </a:p>
          <a:p>
            <a:pPr marL="514350" indent="-514350">
              <a:buFont typeface="+mj-lt"/>
              <a:buAutoNum type="arabicPeriod"/>
            </a:pPr>
            <a:r>
              <a:rPr lang="en-US" sz="1500" b="1" dirty="0"/>
              <a:t>Co-applicant Income</a:t>
            </a:r>
            <a:endParaRPr lang="en-US" sz="1500" dirty="0"/>
          </a:p>
          <a:p>
            <a:pPr marL="514350" indent="-514350">
              <a:buFont typeface="+mj-lt"/>
              <a:buAutoNum type="arabicPeriod"/>
            </a:pPr>
            <a:r>
              <a:rPr lang="en-US" sz="1500" b="1" dirty="0"/>
              <a:t>Applicant Income</a:t>
            </a:r>
            <a:endParaRPr lang="en-US" sz="1500" dirty="0"/>
          </a:p>
          <a:p>
            <a:pPr marL="514350" indent="-514350">
              <a:buFont typeface="+mj-lt"/>
              <a:buAutoNum type="arabicPeriod"/>
            </a:pPr>
            <a:r>
              <a:rPr lang="en-US" sz="1500" b="1" dirty="0"/>
              <a:t>Loan Amount</a:t>
            </a:r>
            <a:endParaRPr lang="en-US" sz="1500" dirty="0"/>
          </a:p>
          <a:p>
            <a:pPr marL="514350" indent="-514350">
              <a:buFont typeface="+mj-lt"/>
              <a:buAutoNum type="arabicPeriod"/>
            </a:pPr>
            <a:r>
              <a:rPr lang="en-US" sz="1500" b="1" dirty="0"/>
              <a:t>Dependents</a:t>
            </a:r>
            <a:endParaRPr lang="en-US" sz="1500" dirty="0"/>
          </a:p>
          <a:p>
            <a:pPr marL="514350" indent="-514350">
              <a:buFont typeface="+mj-lt"/>
              <a:buAutoNum type="arabicPeriod"/>
            </a:pPr>
            <a:r>
              <a:rPr lang="en-US" sz="1500" b="1" dirty="0"/>
              <a:t>Property Area</a:t>
            </a:r>
            <a:endParaRPr lang="en-US" sz="1500" dirty="0"/>
          </a:p>
          <a:p>
            <a:pPr marL="514350" indent="-514350">
              <a:buFont typeface="+mj-lt"/>
              <a:buAutoNum type="arabicPeriod"/>
            </a:pPr>
            <a:r>
              <a:rPr lang="en-US" sz="1500" b="1" dirty="0"/>
              <a:t>Loan Amount Term</a:t>
            </a:r>
            <a:endParaRPr lang="en-US" sz="1500" dirty="0"/>
          </a:p>
          <a:p>
            <a:pPr marL="514350" indent="-514350">
              <a:buFont typeface="+mj-lt"/>
              <a:buAutoNum type="arabicPeriod"/>
            </a:pPr>
            <a:r>
              <a:rPr lang="en-US" sz="1500" b="1" dirty="0"/>
              <a:t>Gender</a:t>
            </a:r>
            <a:endParaRPr lang="en-US" sz="1500" dirty="0"/>
          </a:p>
          <a:p>
            <a:pPr marL="514350" indent="-514350">
              <a:buFont typeface="+mj-lt"/>
              <a:buAutoNum type="arabicPeriod"/>
            </a:pPr>
            <a:r>
              <a:rPr lang="en-US" sz="1500" b="1" dirty="0"/>
              <a:t>Education</a:t>
            </a:r>
            <a:endParaRPr lang="en-US" sz="1500" dirty="0"/>
          </a:p>
          <a:p>
            <a:endParaRPr lang="en-US" sz="1500" dirty="0"/>
          </a:p>
        </p:txBody>
      </p:sp>
      <p:pic>
        <p:nvPicPr>
          <p:cNvPr id="4" name="Picture 3" descr="Logo, company name&#10;&#10;Description automatically generated">
            <a:extLst>
              <a:ext uri="{FF2B5EF4-FFF2-40B4-BE49-F238E27FC236}">
                <a16:creationId xmlns:a16="http://schemas.microsoft.com/office/drawing/2014/main" id="{7010A245-FE1E-0FC1-544A-B201238BC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393191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E8F9C-0B1C-F030-960F-17480B401EB7}"/>
              </a:ext>
            </a:extLst>
          </p:cNvPr>
          <p:cNvSpPr>
            <a:spLocks noGrp="1"/>
          </p:cNvSpPr>
          <p:nvPr>
            <p:ph type="title"/>
          </p:nvPr>
        </p:nvSpPr>
        <p:spPr>
          <a:xfrm>
            <a:off x="838200" y="365125"/>
            <a:ext cx="10515600" cy="1325563"/>
          </a:xfrm>
        </p:spPr>
        <p:txBody>
          <a:bodyPr>
            <a:normAutofit/>
          </a:bodyPr>
          <a:lstStyle/>
          <a:p>
            <a:r>
              <a:rPr lang="en-US" dirty="0"/>
              <a:t>Checking loan eligibility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7942CA-D48C-9DAB-A111-C1282A6A1E82}"/>
              </a:ext>
            </a:extLst>
          </p:cNvPr>
          <p:cNvSpPr>
            <a:spLocks noGrp="1"/>
          </p:cNvSpPr>
          <p:nvPr>
            <p:ph idx="1"/>
          </p:nvPr>
        </p:nvSpPr>
        <p:spPr>
          <a:xfrm>
            <a:off x="838200" y="1825625"/>
            <a:ext cx="10515600" cy="4351338"/>
          </a:xfrm>
        </p:spPr>
        <p:txBody>
          <a:bodyPr>
            <a:normAutofit fontScale="85000" lnSpcReduction="20000"/>
          </a:bodyPr>
          <a:lstStyle/>
          <a:p>
            <a:r>
              <a:rPr lang="en-US" sz="1800" dirty="0"/>
              <a:t>After data preparation and getting the test and train data sets, Logistic Regression model and Random Forest Classifier are built</a:t>
            </a:r>
          </a:p>
          <a:p>
            <a:r>
              <a:rPr lang="en-US" sz="1800" dirty="0"/>
              <a:t>For </a:t>
            </a:r>
            <a:r>
              <a:rPr lang="en-US" sz="1800" b="1" dirty="0"/>
              <a:t>Logistic Regression</a:t>
            </a:r>
            <a:r>
              <a:rPr lang="en-US" sz="1800" dirty="0"/>
              <a:t>, the training accuracy is </a:t>
            </a:r>
            <a:r>
              <a:rPr lang="en-US" sz="1800" b="1" dirty="0"/>
              <a:t>79.02%</a:t>
            </a:r>
            <a:r>
              <a:rPr lang="en-US" sz="1800" dirty="0"/>
              <a:t> and testing accuracy is </a:t>
            </a:r>
            <a:r>
              <a:rPr lang="en-US" sz="1800" b="1" dirty="0"/>
              <a:t>75.61% </a:t>
            </a:r>
            <a:r>
              <a:rPr lang="en-US" sz="1800" dirty="0"/>
              <a:t>and for </a:t>
            </a:r>
            <a:r>
              <a:rPr lang="en-US" sz="1800" b="1" dirty="0"/>
              <a:t>Random Forest</a:t>
            </a:r>
            <a:r>
              <a:rPr lang="en-US" sz="1800" dirty="0"/>
              <a:t>, </a:t>
            </a:r>
            <a:r>
              <a:rPr lang="en-US" sz="1800" b="1" dirty="0"/>
              <a:t>training</a:t>
            </a:r>
            <a:r>
              <a:rPr lang="en-US" sz="1800" dirty="0"/>
              <a:t> accuracy is </a:t>
            </a:r>
            <a:r>
              <a:rPr lang="en-US" sz="1800" b="1" dirty="0"/>
              <a:t>100%</a:t>
            </a:r>
            <a:r>
              <a:rPr lang="en-US" sz="1800" dirty="0"/>
              <a:t> and testing accuracy is </a:t>
            </a:r>
            <a:r>
              <a:rPr lang="en-US" sz="1800" b="1" dirty="0"/>
              <a:t>81.6%</a:t>
            </a:r>
            <a:r>
              <a:rPr lang="en-US" sz="1800" dirty="0"/>
              <a:t>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Based on this, Random Forest is considered the best model to check the loan eligibility</a:t>
            </a:r>
          </a:p>
          <a:p>
            <a:r>
              <a:rPr lang="en-US" sz="1800" dirty="0"/>
              <a:t>One can provide the model loan application details, and it gives a result as 1 or 0, which can be read as Yes or No respectively. </a:t>
            </a:r>
          </a:p>
          <a:p>
            <a:r>
              <a:rPr lang="en-US" sz="1800" dirty="0"/>
              <a:t>Please  check the </a:t>
            </a:r>
            <a:r>
              <a:rPr lang="en-US" sz="1800" dirty="0">
                <a:hlinkClick r:id="rId3" action="ppaction://hlinksldjump"/>
              </a:rPr>
              <a:t>appendix</a:t>
            </a:r>
            <a:r>
              <a:rPr lang="en-US" sz="1800" dirty="0"/>
              <a:t> for the detailed codes and output</a:t>
            </a:r>
          </a:p>
          <a:p>
            <a:endParaRPr lang="en-US" dirty="0"/>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13171CD8-6840-76C6-0DD4-064DFD8631D0}"/>
              </a:ext>
            </a:extLst>
          </p:cNvPr>
          <p:cNvGrpSpPr/>
          <p:nvPr/>
        </p:nvGrpSpPr>
        <p:grpSpPr>
          <a:xfrm>
            <a:off x="2139118" y="2711866"/>
            <a:ext cx="3052687" cy="2324088"/>
            <a:chOff x="838200" y="3854549"/>
            <a:chExt cx="2952750" cy="2895380"/>
          </a:xfrm>
        </p:grpSpPr>
        <p:pic>
          <p:nvPicPr>
            <p:cNvPr id="7" name="Picture 3">
              <a:extLst>
                <a:ext uri="{FF2B5EF4-FFF2-40B4-BE49-F238E27FC236}">
                  <a16:creationId xmlns:a16="http://schemas.microsoft.com/office/drawing/2014/main" id="{F319B2B4-3CC1-D998-7D42-066D052A97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87704"/>
              <a:ext cx="2952750" cy="2562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797C7CC-0290-F232-CFD9-1CA86D0C6286}"/>
                </a:ext>
              </a:extLst>
            </p:cNvPr>
            <p:cNvSpPr txBox="1"/>
            <p:nvPr/>
          </p:nvSpPr>
          <p:spPr>
            <a:xfrm>
              <a:off x="838201" y="3854549"/>
              <a:ext cx="2952749" cy="345089"/>
            </a:xfrm>
            <a:prstGeom prst="rect">
              <a:avLst/>
            </a:prstGeom>
            <a:noFill/>
          </p:spPr>
          <p:txBody>
            <a:bodyPr wrap="square" rtlCol="0">
              <a:spAutoFit/>
            </a:bodyPr>
            <a:lstStyle/>
            <a:p>
              <a:pPr algn="ctr"/>
              <a:r>
                <a:rPr lang="en-US" sz="1200" dirty="0"/>
                <a:t>Confusion Matrix: Logistic Regression</a:t>
              </a:r>
            </a:p>
          </p:txBody>
        </p:sp>
      </p:grpSp>
      <p:grpSp>
        <p:nvGrpSpPr>
          <p:cNvPr id="13" name="Group 12">
            <a:extLst>
              <a:ext uri="{FF2B5EF4-FFF2-40B4-BE49-F238E27FC236}">
                <a16:creationId xmlns:a16="http://schemas.microsoft.com/office/drawing/2014/main" id="{DF7A0F9C-ABD4-EA59-5DFC-2725D446986B}"/>
              </a:ext>
            </a:extLst>
          </p:cNvPr>
          <p:cNvGrpSpPr/>
          <p:nvPr/>
        </p:nvGrpSpPr>
        <p:grpSpPr>
          <a:xfrm>
            <a:off x="7552859" y="2711866"/>
            <a:ext cx="3052689" cy="2293506"/>
            <a:chOff x="6786048" y="3854549"/>
            <a:chExt cx="2952751" cy="2857280"/>
          </a:xfrm>
        </p:grpSpPr>
        <p:pic>
          <p:nvPicPr>
            <p:cNvPr id="14" name="Picture 5">
              <a:extLst>
                <a:ext uri="{FF2B5EF4-FFF2-40B4-BE49-F238E27FC236}">
                  <a16:creationId xmlns:a16="http://schemas.microsoft.com/office/drawing/2014/main" id="{6C332159-2109-EA9B-A483-F66D842826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6049" y="4187704"/>
              <a:ext cx="2952750" cy="25241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73AEA4E-1DBC-5066-BDDC-1D240BF029FA}"/>
                </a:ext>
              </a:extLst>
            </p:cNvPr>
            <p:cNvSpPr txBox="1"/>
            <p:nvPr/>
          </p:nvSpPr>
          <p:spPr>
            <a:xfrm>
              <a:off x="6786048" y="3854549"/>
              <a:ext cx="2952750" cy="345089"/>
            </a:xfrm>
            <a:prstGeom prst="rect">
              <a:avLst/>
            </a:prstGeom>
            <a:noFill/>
          </p:spPr>
          <p:txBody>
            <a:bodyPr wrap="square" rtlCol="0">
              <a:spAutoFit/>
            </a:bodyPr>
            <a:lstStyle/>
            <a:p>
              <a:pPr algn="ctr"/>
              <a:r>
                <a:rPr lang="en-US" sz="1200" dirty="0"/>
                <a:t>Confusion Matrix: Random Forest</a:t>
              </a:r>
            </a:p>
          </p:txBody>
        </p:sp>
      </p:grpSp>
      <p:pic>
        <p:nvPicPr>
          <p:cNvPr id="5" name="Picture 4" descr="Logo, company name&#10;&#10;Description automatically generated">
            <a:extLst>
              <a:ext uri="{FF2B5EF4-FFF2-40B4-BE49-F238E27FC236}">
                <a16:creationId xmlns:a16="http://schemas.microsoft.com/office/drawing/2014/main" id="{486BB988-1292-8FE7-9692-E9C73D9A8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143006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7AA14-4906-1637-F2F5-A7BDC1B27F3A}"/>
              </a:ext>
            </a:extLst>
          </p:cNvPr>
          <p:cNvSpPr>
            <a:spLocks noGrp="1"/>
          </p:cNvSpPr>
          <p:nvPr>
            <p:ph type="title"/>
          </p:nvPr>
        </p:nvSpPr>
        <p:spPr>
          <a:xfrm>
            <a:off x="808638" y="386930"/>
            <a:ext cx="9236700" cy="1188950"/>
          </a:xfrm>
        </p:spPr>
        <p:txBody>
          <a:bodyPr anchor="b">
            <a:normAutofit/>
          </a:bodyPr>
          <a:lstStyle/>
          <a:p>
            <a:r>
              <a:rPr lang="en-US" sz="3800" dirty="0"/>
              <a:t>Maximum loan amount for non-eligible applicants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C29B77-07FF-66A4-829E-D49DD9417292}"/>
              </a:ext>
            </a:extLst>
          </p:cNvPr>
          <p:cNvSpPr>
            <a:spLocks noGrp="1"/>
          </p:cNvSpPr>
          <p:nvPr>
            <p:ph idx="1"/>
          </p:nvPr>
        </p:nvSpPr>
        <p:spPr>
          <a:xfrm>
            <a:off x="793660" y="2599509"/>
            <a:ext cx="10143668" cy="3435531"/>
          </a:xfrm>
        </p:spPr>
        <p:txBody>
          <a:bodyPr anchor="ctr">
            <a:normAutofit/>
          </a:bodyPr>
          <a:lstStyle/>
          <a:p>
            <a:r>
              <a:rPr lang="en-US" sz="2400" dirty="0"/>
              <a:t>A logistic regression model is built to get to the amount that can be approved for rejected applications</a:t>
            </a:r>
          </a:p>
          <a:p>
            <a:r>
              <a:rPr lang="en-US" sz="2400" dirty="0"/>
              <a:t>Trained the model by replacing positive infinite values with maximum finite value and the negative infinite values with minimum finite value</a:t>
            </a:r>
          </a:p>
          <a:p>
            <a:r>
              <a:rPr lang="en-US" sz="2400" dirty="0"/>
              <a:t>Model is built such that the revised loan amount for which the application will be approved is obtained. </a:t>
            </a:r>
          </a:p>
        </p:txBody>
      </p:sp>
      <p:pic>
        <p:nvPicPr>
          <p:cNvPr id="4" name="Picture 3" descr="Logo, company name&#10;&#10;Description automatically generated">
            <a:extLst>
              <a:ext uri="{FF2B5EF4-FFF2-40B4-BE49-F238E27FC236}">
                <a16:creationId xmlns:a16="http://schemas.microsoft.com/office/drawing/2014/main" id="{7E2089FE-B209-4412-7F9C-7C6013978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204762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52FD7-C2A9-E4BC-58B4-169B6F801B1F}"/>
              </a:ext>
            </a:extLst>
          </p:cNvPr>
          <p:cNvSpPr>
            <a:spLocks noGrp="1"/>
          </p:cNvSpPr>
          <p:nvPr>
            <p:ph type="title"/>
          </p:nvPr>
        </p:nvSpPr>
        <p:spPr>
          <a:xfrm>
            <a:off x="1282963" y="1238080"/>
            <a:ext cx="9849751" cy="1349671"/>
          </a:xfrm>
        </p:spPr>
        <p:txBody>
          <a:bodyPr anchor="b">
            <a:normAutofit/>
          </a:bodyPr>
          <a:lstStyle/>
          <a:p>
            <a:r>
              <a:rPr lang="en-US" sz="5400" dirty="0"/>
              <a:t>Conclusion</a:t>
            </a:r>
          </a:p>
        </p:txBody>
      </p:sp>
      <p:sp>
        <p:nvSpPr>
          <p:cNvPr id="3" name="Content Placeholder 2">
            <a:extLst>
              <a:ext uri="{FF2B5EF4-FFF2-40B4-BE49-F238E27FC236}">
                <a16:creationId xmlns:a16="http://schemas.microsoft.com/office/drawing/2014/main" id="{79ED90F4-7B4E-0FFB-4211-833B919B6C9A}"/>
              </a:ext>
            </a:extLst>
          </p:cNvPr>
          <p:cNvSpPr>
            <a:spLocks noGrp="1"/>
          </p:cNvSpPr>
          <p:nvPr>
            <p:ph idx="1"/>
          </p:nvPr>
        </p:nvSpPr>
        <p:spPr>
          <a:xfrm>
            <a:off x="1289304" y="2902913"/>
            <a:ext cx="9849751" cy="3032168"/>
          </a:xfrm>
        </p:spPr>
        <p:txBody>
          <a:bodyPr anchor="ctr">
            <a:normAutofit/>
          </a:bodyPr>
          <a:lstStyle/>
          <a:p>
            <a:r>
              <a:rPr lang="en-US" sz="1600" dirty="0"/>
              <a:t>Three models are built: to identify important factors, check loan eligibility and decide the loan amount for non-eligible applicants</a:t>
            </a:r>
          </a:p>
          <a:p>
            <a:r>
              <a:rPr lang="en-US" sz="1600" b="1" dirty="0"/>
              <a:t>Bank employees can: </a:t>
            </a:r>
          </a:p>
          <a:p>
            <a:pPr lvl="1"/>
            <a:r>
              <a:rPr lang="en-US" sz="1600" dirty="0"/>
              <a:t>enter the applicant’s data for all the important variables identified</a:t>
            </a:r>
          </a:p>
          <a:p>
            <a:pPr lvl="1"/>
            <a:r>
              <a:rPr lang="en-US" sz="1600" dirty="0"/>
              <a:t>run the model to check if the application can be approved or not</a:t>
            </a:r>
          </a:p>
          <a:p>
            <a:pPr lvl="1"/>
            <a:r>
              <a:rPr lang="en-US" sz="1600" dirty="0"/>
              <a:t>quote an amount for rejected applications, using the final model</a:t>
            </a:r>
          </a:p>
          <a:p>
            <a:r>
              <a:rPr lang="en-US" sz="1600" b="1" dirty="0"/>
              <a:t>Customers can:</a:t>
            </a:r>
          </a:p>
          <a:p>
            <a:pPr lvl="1"/>
            <a:r>
              <a:rPr lang="en-US" sz="1600" dirty="0"/>
              <a:t>run their details in the model to see whether they are eligible or not</a:t>
            </a:r>
          </a:p>
          <a:p>
            <a:pPr lvl="1"/>
            <a:r>
              <a:rPr lang="en-US" sz="1600" dirty="0"/>
              <a:t>if rejected, check the amount they would be approved for in the final model </a:t>
            </a:r>
          </a:p>
          <a:p>
            <a:pPr lvl="1"/>
            <a:r>
              <a:rPr lang="en-US" sz="1600" dirty="0"/>
              <a:t>improve their credibility by improving the factors they are lagging in</a:t>
            </a:r>
          </a:p>
        </p:txBody>
      </p:sp>
      <p:pic>
        <p:nvPicPr>
          <p:cNvPr id="4" name="Picture 3" descr="Logo, company name&#10;&#10;Description automatically generated">
            <a:extLst>
              <a:ext uri="{FF2B5EF4-FFF2-40B4-BE49-F238E27FC236}">
                <a16:creationId xmlns:a16="http://schemas.microsoft.com/office/drawing/2014/main" id="{EEFCF47C-8256-CE71-49DC-98B825431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55986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1147D4E-A899-9090-B2DC-98ED51740A9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9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892D7-7F19-89D7-1F49-1B76365137C7}"/>
              </a:ext>
            </a:extLst>
          </p:cNvPr>
          <p:cNvSpPr>
            <a:spLocks noGrp="1"/>
          </p:cNvSpPr>
          <p:nvPr>
            <p:ph type="title"/>
          </p:nvPr>
        </p:nvSpPr>
        <p:spPr/>
        <p:txBody>
          <a:bodyPr/>
          <a:lstStyle/>
          <a:p>
            <a:r>
              <a:rPr lang="en-US" dirty="0"/>
              <a:t>Appendix</a:t>
            </a:r>
          </a:p>
        </p:txBody>
      </p:sp>
      <p:pic>
        <p:nvPicPr>
          <p:cNvPr id="5" name="Picture 4" descr="Logo, company name&#10;&#10;Description automatically generated">
            <a:extLst>
              <a:ext uri="{FF2B5EF4-FFF2-40B4-BE49-F238E27FC236}">
                <a16:creationId xmlns:a16="http://schemas.microsoft.com/office/drawing/2014/main" id="{12335439-BB16-D278-DD59-298315086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182838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80EE74-57D3-F612-BDFB-5C169393D4A9}"/>
              </a:ext>
            </a:extLst>
          </p:cNvPr>
          <p:cNvSpPr>
            <a:spLocks noGrp="1"/>
          </p:cNvSpPr>
          <p:nvPr>
            <p:ph type="title"/>
          </p:nvPr>
        </p:nvSpPr>
        <p:spPr/>
        <p:txBody>
          <a:bodyPr/>
          <a:lstStyle/>
          <a:p>
            <a:r>
              <a:rPr lang="en-US" dirty="0"/>
              <a:t>Data Preparation</a:t>
            </a:r>
          </a:p>
        </p:txBody>
      </p:sp>
      <p:sp>
        <p:nvSpPr>
          <p:cNvPr id="4" name="Content Placeholder 3">
            <a:extLst>
              <a:ext uri="{FF2B5EF4-FFF2-40B4-BE49-F238E27FC236}">
                <a16:creationId xmlns:a16="http://schemas.microsoft.com/office/drawing/2014/main" id="{740266A9-6F98-1BFD-3DE8-183CA040254B}"/>
              </a:ext>
            </a:extLst>
          </p:cNvPr>
          <p:cNvSpPr>
            <a:spLocks noGrp="1"/>
          </p:cNvSpPr>
          <p:nvPr>
            <p:ph idx="1"/>
          </p:nvPr>
        </p:nvSpPr>
        <p:spPr/>
        <p:txBody>
          <a:bodyPr/>
          <a:lstStyle/>
          <a:p>
            <a:r>
              <a:rPr lang="en-US" dirty="0"/>
              <a:t>Box plot of numerical variables, after outlier treatment:</a:t>
            </a:r>
          </a:p>
          <a:p>
            <a:endParaRPr lang="en-US" dirty="0"/>
          </a:p>
        </p:txBody>
      </p:sp>
      <p:pic>
        <p:nvPicPr>
          <p:cNvPr id="8" name="Picture 7">
            <a:extLst>
              <a:ext uri="{FF2B5EF4-FFF2-40B4-BE49-F238E27FC236}">
                <a16:creationId xmlns:a16="http://schemas.microsoft.com/office/drawing/2014/main" id="{4D846543-0354-2454-FCE3-8AB75907BCC5}"/>
              </a:ext>
            </a:extLst>
          </p:cNvPr>
          <p:cNvPicPr>
            <a:picLocks noChangeAspect="1"/>
          </p:cNvPicPr>
          <p:nvPr/>
        </p:nvPicPr>
        <p:blipFill>
          <a:blip r:embed="rId2"/>
          <a:stretch>
            <a:fillRect/>
          </a:stretch>
        </p:blipFill>
        <p:spPr>
          <a:xfrm>
            <a:off x="838200" y="2366985"/>
            <a:ext cx="8552543" cy="3944915"/>
          </a:xfrm>
          <a:prstGeom prst="rect">
            <a:avLst/>
          </a:prstGeom>
          <a:ln w="9525">
            <a:solidFill>
              <a:schemeClr val="tx1"/>
            </a:solidFill>
          </a:ln>
        </p:spPr>
      </p:pic>
      <p:pic>
        <p:nvPicPr>
          <p:cNvPr id="9" name="Picture 8" descr="Logo, company name&#10;&#10;Description automatically generated">
            <a:extLst>
              <a:ext uri="{FF2B5EF4-FFF2-40B4-BE49-F238E27FC236}">
                <a16:creationId xmlns:a16="http://schemas.microsoft.com/office/drawing/2014/main" id="{D68BB634-E96C-6222-7BF6-0BF94FE5C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311760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AB20-95D8-1DE7-2005-240B317A1C87}"/>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B4E0122-44E1-9682-C542-617D99F9B934}"/>
              </a:ext>
            </a:extLst>
          </p:cNvPr>
          <p:cNvSpPr>
            <a:spLocks noGrp="1"/>
          </p:cNvSpPr>
          <p:nvPr>
            <p:ph idx="1"/>
          </p:nvPr>
        </p:nvSpPr>
        <p:spPr/>
        <p:txBody>
          <a:bodyPr/>
          <a:lstStyle/>
          <a:p>
            <a:r>
              <a:rPr lang="en-US" dirty="0"/>
              <a:t>Count plot of categorical variables:</a:t>
            </a:r>
          </a:p>
          <a:p>
            <a:endParaRPr lang="en-US" dirty="0"/>
          </a:p>
        </p:txBody>
      </p:sp>
      <p:pic>
        <p:nvPicPr>
          <p:cNvPr id="1028" name="Picture 4">
            <a:extLst>
              <a:ext uri="{FF2B5EF4-FFF2-40B4-BE49-F238E27FC236}">
                <a16:creationId xmlns:a16="http://schemas.microsoft.com/office/drawing/2014/main" id="{CAB97645-AC62-9259-C349-B82727CDF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43" y="2454275"/>
            <a:ext cx="81534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 company name&#10;&#10;Description automatically generated">
            <a:extLst>
              <a:ext uri="{FF2B5EF4-FFF2-40B4-BE49-F238E27FC236}">
                <a16:creationId xmlns:a16="http://schemas.microsoft.com/office/drawing/2014/main" id="{3F11CE7B-AB86-09B8-545C-F57094A49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2128143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lstStyle/>
          <a:p>
            <a:r>
              <a:rPr lang="en-US" dirty="0"/>
              <a:t>Important variables determining eligibility</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grpSp>
        <p:nvGrpSpPr>
          <p:cNvPr id="14" name="Group 13">
            <a:extLst>
              <a:ext uri="{FF2B5EF4-FFF2-40B4-BE49-F238E27FC236}">
                <a16:creationId xmlns:a16="http://schemas.microsoft.com/office/drawing/2014/main" id="{6B907045-0E7A-1D11-B7C7-17BC55ABCA65}"/>
              </a:ext>
            </a:extLst>
          </p:cNvPr>
          <p:cNvGrpSpPr/>
          <p:nvPr/>
        </p:nvGrpSpPr>
        <p:grpSpPr>
          <a:xfrm>
            <a:off x="5068262" y="2027748"/>
            <a:ext cx="5305425" cy="4465127"/>
            <a:chOff x="946830" y="2027748"/>
            <a:chExt cx="5305425" cy="4465127"/>
          </a:xfrm>
        </p:grpSpPr>
        <p:pic>
          <p:nvPicPr>
            <p:cNvPr id="8" name="Picture 7">
              <a:extLst>
                <a:ext uri="{FF2B5EF4-FFF2-40B4-BE49-F238E27FC236}">
                  <a16:creationId xmlns:a16="http://schemas.microsoft.com/office/drawing/2014/main" id="{C299F517-F95C-6BE0-D5F7-958B7A3C85DF}"/>
                </a:ext>
              </a:extLst>
            </p:cNvPr>
            <p:cNvPicPr>
              <a:picLocks noChangeAspect="1"/>
            </p:cNvPicPr>
            <p:nvPr/>
          </p:nvPicPr>
          <p:blipFill>
            <a:blip r:embed="rId3"/>
            <a:stretch>
              <a:fillRect/>
            </a:stretch>
          </p:blipFill>
          <p:spPr>
            <a:xfrm>
              <a:off x="946830" y="2463800"/>
              <a:ext cx="5305425" cy="4029075"/>
            </a:xfrm>
            <a:prstGeom prst="rect">
              <a:avLst/>
            </a:prstGeom>
            <a:ln w="12700">
              <a:solidFill>
                <a:schemeClr val="tx1"/>
              </a:solidFill>
            </a:ln>
          </p:spPr>
        </p:pic>
        <p:sp>
          <p:nvSpPr>
            <p:cNvPr id="12" name="TextBox 11">
              <a:extLst>
                <a:ext uri="{FF2B5EF4-FFF2-40B4-BE49-F238E27FC236}">
                  <a16:creationId xmlns:a16="http://schemas.microsoft.com/office/drawing/2014/main" id="{AEE1A4D8-B695-D933-D0BA-FAA5EF3D97FE}"/>
                </a:ext>
              </a:extLst>
            </p:cNvPr>
            <p:cNvSpPr txBox="1"/>
            <p:nvPr/>
          </p:nvSpPr>
          <p:spPr>
            <a:xfrm>
              <a:off x="1658649" y="2027748"/>
              <a:ext cx="3881785" cy="369332"/>
            </a:xfrm>
            <a:prstGeom prst="rect">
              <a:avLst/>
            </a:prstGeom>
            <a:noFill/>
            <a:ln w="12700">
              <a:solidFill>
                <a:schemeClr val="tx1"/>
              </a:solidFill>
            </a:ln>
          </p:spPr>
          <p:txBody>
            <a:bodyPr wrap="square" rtlCol="0">
              <a:spAutoFit/>
            </a:bodyPr>
            <a:lstStyle/>
            <a:p>
              <a:pPr algn="ctr"/>
              <a:r>
                <a:rPr lang="en-US" dirty="0"/>
                <a:t>Outcome of Logistic Regression model</a:t>
              </a:r>
            </a:p>
          </p:txBody>
        </p:sp>
      </p:grpSp>
      <p:sp>
        <p:nvSpPr>
          <p:cNvPr id="16" name="TextBox 15">
            <a:extLst>
              <a:ext uri="{FF2B5EF4-FFF2-40B4-BE49-F238E27FC236}">
                <a16:creationId xmlns:a16="http://schemas.microsoft.com/office/drawing/2014/main" id="{A691723E-6948-1B44-E9E0-A542A90B1EB3}"/>
              </a:ext>
            </a:extLst>
          </p:cNvPr>
          <p:cNvSpPr txBox="1"/>
          <p:nvPr/>
        </p:nvSpPr>
        <p:spPr>
          <a:xfrm>
            <a:off x="734801" y="2796645"/>
            <a:ext cx="4333461" cy="2862322"/>
          </a:xfrm>
          <a:prstGeom prst="rect">
            <a:avLst/>
          </a:prstGeom>
          <a:noFill/>
        </p:spPr>
        <p:txBody>
          <a:bodyPr wrap="square" rtlCol="0">
            <a:spAutoFit/>
          </a:bodyPr>
          <a:lstStyle/>
          <a:p>
            <a:r>
              <a:rPr lang="en-US" b="1" dirty="0"/>
              <a:t>Code</a:t>
            </a:r>
            <a:r>
              <a:rPr lang="en-US" dirty="0"/>
              <a:t>:</a:t>
            </a:r>
          </a:p>
          <a:p>
            <a:r>
              <a:rPr lang="en-US" dirty="0"/>
              <a:t>import </a:t>
            </a:r>
            <a:r>
              <a:rPr lang="en-US" dirty="0" err="1"/>
              <a:t>statsmodels.api</a:t>
            </a:r>
            <a:r>
              <a:rPr lang="en-US" dirty="0"/>
              <a:t> as </a:t>
            </a:r>
            <a:r>
              <a:rPr lang="en-US" dirty="0" err="1"/>
              <a:t>sm</a:t>
            </a:r>
            <a:endParaRPr lang="en-US" dirty="0"/>
          </a:p>
          <a:p>
            <a:r>
              <a:rPr lang="en-US" dirty="0"/>
              <a:t>from </a:t>
            </a:r>
            <a:r>
              <a:rPr lang="en-US" dirty="0" err="1"/>
              <a:t>statsmodels.sandbox.regression.predstd</a:t>
            </a:r>
            <a:r>
              <a:rPr lang="en-US" dirty="0"/>
              <a:t> import </a:t>
            </a:r>
            <a:r>
              <a:rPr lang="en-US" dirty="0" err="1"/>
              <a:t>wls_prediction_std</a:t>
            </a:r>
            <a:endParaRPr lang="en-US" dirty="0"/>
          </a:p>
          <a:p>
            <a:endParaRPr lang="en-US" dirty="0"/>
          </a:p>
          <a:p>
            <a:r>
              <a:rPr lang="en-US" dirty="0"/>
              <a:t>model1=</a:t>
            </a:r>
            <a:r>
              <a:rPr lang="en-US" dirty="0" err="1"/>
              <a:t>sm.Logit</a:t>
            </a:r>
            <a:r>
              <a:rPr lang="en-US" dirty="0"/>
              <a:t>(y,loan_train_v1)</a:t>
            </a:r>
          </a:p>
          <a:p>
            <a:r>
              <a:rPr lang="en-US" dirty="0"/>
              <a:t>result=model1.fit()</a:t>
            </a:r>
          </a:p>
          <a:p>
            <a:endParaRPr lang="en-US" dirty="0"/>
          </a:p>
          <a:p>
            <a:r>
              <a:rPr lang="en-US" dirty="0"/>
              <a:t>print(</a:t>
            </a:r>
            <a:r>
              <a:rPr lang="en-US" dirty="0" err="1"/>
              <a:t>result.summary</a:t>
            </a:r>
            <a:r>
              <a:rPr lang="en-US" dirty="0"/>
              <a:t>())</a:t>
            </a:r>
          </a:p>
        </p:txBody>
      </p:sp>
    </p:spTree>
    <p:extLst>
      <p:ext uri="{BB962C8B-B14F-4D97-AF65-F5344CB8AC3E}">
        <p14:creationId xmlns:p14="http://schemas.microsoft.com/office/powerpoint/2010/main" val="407130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lstStyle/>
          <a:p>
            <a:r>
              <a:rPr lang="en-US" dirty="0"/>
              <a:t>Important variables determining eligibility</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16" name="TextBox 15">
            <a:extLst>
              <a:ext uri="{FF2B5EF4-FFF2-40B4-BE49-F238E27FC236}">
                <a16:creationId xmlns:a16="http://schemas.microsoft.com/office/drawing/2014/main" id="{A691723E-6948-1B44-E9E0-A542A90B1EB3}"/>
              </a:ext>
            </a:extLst>
          </p:cNvPr>
          <p:cNvSpPr txBox="1"/>
          <p:nvPr/>
        </p:nvSpPr>
        <p:spPr>
          <a:xfrm>
            <a:off x="734801" y="2796645"/>
            <a:ext cx="4333461" cy="2862322"/>
          </a:xfrm>
          <a:prstGeom prst="rect">
            <a:avLst/>
          </a:prstGeom>
          <a:noFill/>
        </p:spPr>
        <p:txBody>
          <a:bodyPr wrap="square" rtlCol="0">
            <a:spAutoFit/>
          </a:bodyPr>
          <a:lstStyle/>
          <a:p>
            <a:r>
              <a:rPr lang="en-US" b="1" dirty="0"/>
              <a:t>Code</a:t>
            </a:r>
            <a:r>
              <a:rPr lang="en-US" dirty="0"/>
              <a:t>:</a:t>
            </a:r>
          </a:p>
          <a:p>
            <a:r>
              <a:rPr lang="en-US" dirty="0"/>
              <a:t>coefficients = </a:t>
            </a:r>
            <a:r>
              <a:rPr lang="en-US" dirty="0" err="1"/>
              <a:t>result.params</a:t>
            </a:r>
            <a:endParaRPr lang="en-US" dirty="0"/>
          </a:p>
          <a:p>
            <a:endParaRPr lang="en-US" dirty="0"/>
          </a:p>
          <a:p>
            <a:r>
              <a:rPr lang="en-US" dirty="0"/>
              <a:t># Calculate the odds ratio for each variable</a:t>
            </a:r>
          </a:p>
          <a:p>
            <a:r>
              <a:rPr lang="en-US" dirty="0" err="1"/>
              <a:t>odds_ratio</a:t>
            </a:r>
            <a:r>
              <a:rPr lang="en-US" dirty="0"/>
              <a:t> = </a:t>
            </a:r>
            <a:r>
              <a:rPr lang="en-US" dirty="0" err="1"/>
              <a:t>np.exp</a:t>
            </a:r>
            <a:r>
              <a:rPr lang="en-US" dirty="0"/>
              <a:t>(coefficients)</a:t>
            </a:r>
          </a:p>
          <a:p>
            <a:endParaRPr lang="en-US" dirty="0"/>
          </a:p>
          <a:p>
            <a:r>
              <a:rPr lang="en-US" dirty="0"/>
              <a:t># Print the odds ratio for each variable</a:t>
            </a:r>
          </a:p>
          <a:p>
            <a:r>
              <a:rPr lang="en-US" dirty="0"/>
              <a:t>for </a:t>
            </a:r>
            <a:r>
              <a:rPr lang="en-US" dirty="0" err="1"/>
              <a:t>i</a:t>
            </a:r>
            <a:r>
              <a:rPr lang="en-US" dirty="0"/>
              <a:t> in range(</a:t>
            </a:r>
            <a:r>
              <a:rPr lang="en-US" dirty="0" err="1"/>
              <a:t>len</a:t>
            </a:r>
            <a:r>
              <a:rPr lang="en-US" dirty="0"/>
              <a:t>(</a:t>
            </a:r>
            <a:r>
              <a:rPr lang="en-US" dirty="0" err="1"/>
              <a:t>odds_ratio</a:t>
            </a:r>
            <a:r>
              <a:rPr lang="en-US" dirty="0"/>
              <a:t>)):</a:t>
            </a:r>
          </a:p>
          <a:p>
            <a:r>
              <a:rPr lang="en-US" dirty="0"/>
              <a:t>    print(</a:t>
            </a:r>
            <a:r>
              <a:rPr lang="en-US" dirty="0" err="1"/>
              <a:t>f'Odds</a:t>
            </a:r>
            <a:r>
              <a:rPr lang="en-US" dirty="0"/>
              <a:t> Ratio for variable {</a:t>
            </a:r>
            <a:r>
              <a:rPr lang="en-US" dirty="0" err="1"/>
              <a:t>loan_train.columns</a:t>
            </a:r>
            <a:r>
              <a:rPr lang="en-US" dirty="0"/>
              <a:t>[</a:t>
            </a:r>
            <a:r>
              <a:rPr lang="en-US" dirty="0" err="1"/>
              <a:t>i</a:t>
            </a:r>
            <a:r>
              <a:rPr lang="en-US" dirty="0"/>
              <a:t>]}: {</a:t>
            </a:r>
            <a:r>
              <a:rPr lang="en-US" dirty="0" err="1"/>
              <a:t>odds_ratio</a:t>
            </a:r>
            <a:r>
              <a:rPr lang="en-US" dirty="0"/>
              <a:t>[</a:t>
            </a:r>
            <a:r>
              <a:rPr lang="en-US" dirty="0" err="1"/>
              <a:t>i</a:t>
            </a:r>
            <a:r>
              <a:rPr lang="en-US" dirty="0"/>
              <a:t>]}')</a:t>
            </a:r>
          </a:p>
        </p:txBody>
      </p:sp>
      <p:grpSp>
        <p:nvGrpSpPr>
          <p:cNvPr id="4" name="Group 3">
            <a:extLst>
              <a:ext uri="{FF2B5EF4-FFF2-40B4-BE49-F238E27FC236}">
                <a16:creationId xmlns:a16="http://schemas.microsoft.com/office/drawing/2014/main" id="{8A6E55B4-8C89-2DEC-FF8D-03A080A627FA}"/>
              </a:ext>
            </a:extLst>
          </p:cNvPr>
          <p:cNvGrpSpPr/>
          <p:nvPr/>
        </p:nvGrpSpPr>
        <p:grpSpPr>
          <a:xfrm>
            <a:off x="5628422" y="1993154"/>
            <a:ext cx="5303520" cy="4469304"/>
            <a:chOff x="6824812" y="2023571"/>
            <a:chExt cx="5303520" cy="4469304"/>
          </a:xfrm>
        </p:grpSpPr>
        <p:pic>
          <p:nvPicPr>
            <p:cNvPr id="5" name="Picture 4">
              <a:extLst>
                <a:ext uri="{FF2B5EF4-FFF2-40B4-BE49-F238E27FC236}">
                  <a16:creationId xmlns:a16="http://schemas.microsoft.com/office/drawing/2014/main" id="{907CA1A6-F577-FF04-61DC-03EC2C3502A1}"/>
                </a:ext>
              </a:extLst>
            </p:cNvPr>
            <p:cNvPicPr preferRelativeResize="0">
              <a:picLocks/>
            </p:cNvPicPr>
            <p:nvPr/>
          </p:nvPicPr>
          <p:blipFill>
            <a:blip r:embed="rId3"/>
            <a:stretch>
              <a:fillRect/>
            </a:stretch>
          </p:blipFill>
          <p:spPr>
            <a:xfrm>
              <a:off x="6824812" y="2460371"/>
              <a:ext cx="5303520" cy="4032504"/>
            </a:xfrm>
            <a:prstGeom prst="rect">
              <a:avLst/>
            </a:prstGeom>
            <a:ln w="9525">
              <a:solidFill>
                <a:schemeClr val="tx1"/>
              </a:solidFill>
            </a:ln>
          </p:spPr>
        </p:pic>
        <p:sp>
          <p:nvSpPr>
            <p:cNvPr id="6" name="TextBox 5">
              <a:extLst>
                <a:ext uri="{FF2B5EF4-FFF2-40B4-BE49-F238E27FC236}">
                  <a16:creationId xmlns:a16="http://schemas.microsoft.com/office/drawing/2014/main" id="{4114AAEA-A9AE-4B14-D4F4-703E8243F295}"/>
                </a:ext>
              </a:extLst>
            </p:cNvPr>
            <p:cNvSpPr txBox="1"/>
            <p:nvPr/>
          </p:nvSpPr>
          <p:spPr>
            <a:xfrm>
              <a:off x="7284915" y="2023571"/>
              <a:ext cx="4383314" cy="369332"/>
            </a:xfrm>
            <a:prstGeom prst="rect">
              <a:avLst/>
            </a:prstGeom>
            <a:noFill/>
            <a:ln w="9525">
              <a:solidFill>
                <a:schemeClr val="tx1"/>
              </a:solidFill>
            </a:ln>
          </p:spPr>
          <p:txBody>
            <a:bodyPr wrap="square" rtlCol="0">
              <a:spAutoFit/>
            </a:bodyPr>
            <a:lstStyle/>
            <a:p>
              <a:pPr algn="ctr"/>
              <a:r>
                <a:rPr lang="en-US" dirty="0"/>
                <a:t>Odds ratios for the variables</a:t>
              </a:r>
            </a:p>
          </p:txBody>
        </p:sp>
      </p:grpSp>
    </p:spTree>
    <p:extLst>
      <p:ext uri="{BB962C8B-B14F-4D97-AF65-F5344CB8AC3E}">
        <p14:creationId xmlns:p14="http://schemas.microsoft.com/office/powerpoint/2010/main" val="260535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997E3-5548-149E-AD48-85DEE9E4C097}"/>
              </a:ext>
            </a:extLst>
          </p:cNvPr>
          <p:cNvSpPr>
            <a:spLocks noGrp="1"/>
          </p:cNvSpPr>
          <p:nvPr>
            <p:ph type="title"/>
          </p:nvPr>
        </p:nvSpPr>
        <p:spPr>
          <a:xfrm>
            <a:off x="635000" y="640823"/>
            <a:ext cx="3418659" cy="5583148"/>
          </a:xfrm>
        </p:spPr>
        <p:txBody>
          <a:bodyPr anchor="ctr">
            <a:normAutofit/>
          </a:bodyPr>
          <a:lstStyle/>
          <a:p>
            <a:r>
              <a:rPr lang="en-US" sz="5400" dirty="0"/>
              <a:t>Contents</a:t>
            </a:r>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2B3E4A7-AD73-087A-7C91-A988F1D0FD14}"/>
              </a:ext>
            </a:extLst>
          </p:cNvPr>
          <p:cNvGraphicFramePr>
            <a:graphicFrameLocks noGrp="1"/>
          </p:cNvGraphicFramePr>
          <p:nvPr>
            <p:ph idx="1"/>
            <p:extLst>
              <p:ext uri="{D42A27DB-BD31-4B8C-83A1-F6EECF244321}">
                <p14:modId xmlns:p14="http://schemas.microsoft.com/office/powerpoint/2010/main" val="215546461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Logo, company name&#10;&#10;Description automatically generated">
            <a:extLst>
              <a:ext uri="{FF2B5EF4-FFF2-40B4-BE49-F238E27FC236}">
                <a16:creationId xmlns:a16="http://schemas.microsoft.com/office/drawing/2014/main" id="{57D8F10C-240D-3F00-F0AD-3DC0D33608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338551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lstStyle/>
          <a:p>
            <a:r>
              <a:rPr lang="en-US" dirty="0"/>
              <a:t>Checking loan eligibility: Logistic regression</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16" name="TextBox 15">
            <a:extLst>
              <a:ext uri="{FF2B5EF4-FFF2-40B4-BE49-F238E27FC236}">
                <a16:creationId xmlns:a16="http://schemas.microsoft.com/office/drawing/2014/main" id="{A691723E-6948-1B44-E9E0-A542A90B1EB3}"/>
              </a:ext>
            </a:extLst>
          </p:cNvPr>
          <p:cNvSpPr txBox="1"/>
          <p:nvPr/>
        </p:nvSpPr>
        <p:spPr>
          <a:xfrm>
            <a:off x="528069" y="2276697"/>
            <a:ext cx="5984051" cy="4185761"/>
          </a:xfrm>
          <a:prstGeom prst="rect">
            <a:avLst/>
          </a:prstGeom>
          <a:noFill/>
        </p:spPr>
        <p:txBody>
          <a:bodyPr wrap="square" rtlCol="0">
            <a:spAutoFit/>
          </a:bodyPr>
          <a:lstStyle/>
          <a:p>
            <a:r>
              <a:rPr lang="en-US" sz="1400" b="1" dirty="0"/>
              <a:t>Code</a:t>
            </a:r>
            <a:r>
              <a:rPr lang="en-US" sz="1400" dirty="0"/>
              <a:t>:</a:t>
            </a:r>
          </a:p>
          <a:p>
            <a:r>
              <a:rPr lang="en-US" sz="1400" dirty="0"/>
              <a:t>from </a:t>
            </a:r>
            <a:r>
              <a:rPr lang="en-US" sz="1400" dirty="0" err="1"/>
              <a:t>sklearn.linear_model</a:t>
            </a:r>
            <a:r>
              <a:rPr lang="en-US" sz="1400" dirty="0"/>
              <a:t> import </a:t>
            </a:r>
            <a:r>
              <a:rPr lang="en-US" sz="1400" dirty="0" err="1"/>
              <a:t>LogisticRegression</a:t>
            </a:r>
            <a:endParaRPr lang="en-US" sz="1400" dirty="0"/>
          </a:p>
          <a:p>
            <a:r>
              <a:rPr lang="en-US" sz="1400" dirty="0" err="1"/>
              <a:t>lr</a:t>
            </a:r>
            <a:r>
              <a:rPr lang="en-US" sz="1400" dirty="0"/>
              <a:t> = </a:t>
            </a:r>
            <a:r>
              <a:rPr lang="en-US" sz="1400" dirty="0" err="1"/>
              <a:t>LogisticRegression</a:t>
            </a:r>
            <a:r>
              <a:rPr lang="en-US" sz="1400" dirty="0"/>
              <a:t>(</a:t>
            </a:r>
            <a:r>
              <a:rPr lang="en-US" sz="1400" dirty="0" err="1"/>
              <a:t>random_state</a:t>
            </a:r>
            <a:r>
              <a:rPr lang="en-US" sz="1400" dirty="0"/>
              <a:t>=101)</a:t>
            </a:r>
          </a:p>
          <a:p>
            <a:r>
              <a:rPr lang="en-US" sz="1400" dirty="0" err="1"/>
              <a:t>lr_model</a:t>
            </a:r>
            <a:r>
              <a:rPr lang="en-US" sz="1400" dirty="0"/>
              <a:t> = </a:t>
            </a:r>
            <a:r>
              <a:rPr lang="en-US" sz="1400" dirty="0" err="1"/>
              <a:t>lr.fit</a:t>
            </a:r>
            <a:r>
              <a:rPr lang="en-US" sz="1400" dirty="0"/>
              <a:t>(</a:t>
            </a:r>
            <a:r>
              <a:rPr lang="en-US" sz="1400" dirty="0" err="1"/>
              <a:t>xtrain,ytrain</a:t>
            </a:r>
            <a:r>
              <a:rPr lang="en-US" sz="1400" dirty="0"/>
              <a:t>)</a:t>
            </a:r>
          </a:p>
          <a:p>
            <a:r>
              <a:rPr lang="en-US" sz="1400" dirty="0" err="1"/>
              <a:t>tr_pred_lr</a:t>
            </a:r>
            <a:r>
              <a:rPr lang="en-US" sz="1400" dirty="0"/>
              <a:t> = </a:t>
            </a:r>
            <a:r>
              <a:rPr lang="en-US" sz="1400" dirty="0" err="1"/>
              <a:t>lr_model.predict</a:t>
            </a:r>
            <a:r>
              <a:rPr lang="en-US" sz="1400" dirty="0"/>
              <a:t>(</a:t>
            </a:r>
            <a:r>
              <a:rPr lang="en-US" sz="1400" dirty="0" err="1"/>
              <a:t>xtrain</a:t>
            </a:r>
            <a:r>
              <a:rPr lang="en-US" sz="1400" dirty="0"/>
              <a:t>)</a:t>
            </a:r>
          </a:p>
          <a:p>
            <a:r>
              <a:rPr lang="en-US" sz="1400" dirty="0" err="1"/>
              <a:t>ts_pred_lr</a:t>
            </a:r>
            <a:r>
              <a:rPr lang="en-US" sz="1400" dirty="0"/>
              <a:t> = </a:t>
            </a:r>
            <a:r>
              <a:rPr lang="en-US" sz="1400" dirty="0" err="1"/>
              <a:t>lr_model.predict</a:t>
            </a:r>
            <a:r>
              <a:rPr lang="en-US" sz="1400" dirty="0"/>
              <a:t>(</a:t>
            </a:r>
            <a:r>
              <a:rPr lang="en-US" sz="1400" dirty="0" err="1"/>
              <a:t>xtest</a:t>
            </a:r>
            <a:r>
              <a:rPr lang="en-US" sz="1400" dirty="0"/>
              <a:t>)</a:t>
            </a:r>
          </a:p>
          <a:p>
            <a:r>
              <a:rPr lang="en-US" sz="1400" dirty="0"/>
              <a:t>from </a:t>
            </a:r>
            <a:r>
              <a:rPr lang="en-US" sz="1400" dirty="0" err="1"/>
              <a:t>sklearn.metrics</a:t>
            </a:r>
            <a:r>
              <a:rPr lang="en-US" sz="1400" dirty="0"/>
              <a:t> import </a:t>
            </a:r>
            <a:r>
              <a:rPr lang="en-US" sz="1400" dirty="0" err="1"/>
              <a:t>accuracy_score,classification_report,plot_confusion_matrix</a:t>
            </a:r>
            <a:endParaRPr lang="en-US" sz="1400" dirty="0"/>
          </a:p>
          <a:p>
            <a:r>
              <a:rPr lang="en-US" sz="1400" dirty="0" err="1"/>
              <a:t>tr_acc_lr</a:t>
            </a:r>
            <a:r>
              <a:rPr lang="en-US" sz="1400" dirty="0"/>
              <a:t> = round(</a:t>
            </a:r>
            <a:r>
              <a:rPr lang="en-US" sz="1400" dirty="0" err="1"/>
              <a:t>accuracy_score</a:t>
            </a:r>
            <a:r>
              <a:rPr lang="en-US" sz="1400" dirty="0"/>
              <a:t>(</a:t>
            </a:r>
            <a:r>
              <a:rPr lang="en-US" sz="1400" dirty="0" err="1"/>
              <a:t>ytrain,tr_pred_lr</a:t>
            </a:r>
            <a:r>
              <a:rPr lang="en-US" sz="1400" dirty="0"/>
              <a:t>),4)</a:t>
            </a:r>
          </a:p>
          <a:p>
            <a:r>
              <a:rPr lang="en-US" sz="1400" dirty="0" err="1"/>
              <a:t>ts_acc_lr</a:t>
            </a:r>
            <a:r>
              <a:rPr lang="en-US" sz="1400" dirty="0"/>
              <a:t> = round(</a:t>
            </a:r>
            <a:r>
              <a:rPr lang="en-US" sz="1400" dirty="0" err="1"/>
              <a:t>accuracy_score</a:t>
            </a:r>
            <a:r>
              <a:rPr lang="en-US" sz="1400" dirty="0"/>
              <a:t>(</a:t>
            </a:r>
            <a:r>
              <a:rPr lang="en-US" sz="1400" dirty="0" err="1"/>
              <a:t>ytest,ts_pred_lr</a:t>
            </a:r>
            <a:r>
              <a:rPr lang="en-US" sz="1400" dirty="0"/>
              <a:t>),4)</a:t>
            </a:r>
          </a:p>
          <a:p>
            <a:r>
              <a:rPr lang="en-US" sz="1400" dirty="0"/>
              <a:t>print("Training Accuracy is:-",round(</a:t>
            </a:r>
            <a:r>
              <a:rPr lang="en-US" sz="1400" dirty="0" err="1"/>
              <a:t>tr_acc_lr</a:t>
            </a:r>
            <a:r>
              <a:rPr lang="en-US" sz="1400" dirty="0"/>
              <a:t>*100,2),"%")</a:t>
            </a:r>
          </a:p>
          <a:p>
            <a:r>
              <a:rPr lang="en-US" sz="1400" dirty="0"/>
              <a:t>print("===================================================")</a:t>
            </a:r>
          </a:p>
          <a:p>
            <a:r>
              <a:rPr lang="en-US" sz="1400" dirty="0"/>
              <a:t>print("Testing Accuracy is:-",round(</a:t>
            </a:r>
            <a:r>
              <a:rPr lang="en-US" sz="1400" dirty="0" err="1"/>
              <a:t>ts_acc_lr</a:t>
            </a:r>
            <a:r>
              <a:rPr lang="en-US" sz="1400" dirty="0"/>
              <a:t>*100,2),"%")</a:t>
            </a:r>
          </a:p>
          <a:p>
            <a:r>
              <a:rPr lang="en-US" sz="1400" dirty="0"/>
              <a:t>print("===================================================")</a:t>
            </a:r>
          </a:p>
          <a:p>
            <a:r>
              <a:rPr lang="en-US" sz="1400" dirty="0"/>
              <a:t>print("Classification report for </a:t>
            </a:r>
            <a:r>
              <a:rPr lang="en-US" sz="1400" dirty="0" err="1"/>
              <a:t>xtest</a:t>
            </a:r>
            <a:r>
              <a:rPr lang="en-US" sz="1400" dirty="0"/>
              <a:t> data:-\n\n",</a:t>
            </a:r>
            <a:r>
              <a:rPr lang="en-US" sz="1400" dirty="0" err="1"/>
              <a:t>classification_report</a:t>
            </a:r>
            <a:r>
              <a:rPr lang="en-US" sz="1400" dirty="0"/>
              <a:t>(</a:t>
            </a:r>
            <a:r>
              <a:rPr lang="en-US" sz="1400" dirty="0" err="1"/>
              <a:t>ytest,ts_pred_lr</a:t>
            </a:r>
            <a:r>
              <a:rPr lang="en-US" sz="1400" dirty="0"/>
              <a:t>),"\n")</a:t>
            </a:r>
          </a:p>
          <a:p>
            <a:r>
              <a:rPr lang="en-US" sz="1400" dirty="0"/>
              <a:t>print("===================================================")</a:t>
            </a:r>
          </a:p>
          <a:p>
            <a:r>
              <a:rPr lang="en-US" sz="1400" dirty="0"/>
              <a:t>print("</a:t>
            </a:r>
            <a:r>
              <a:rPr lang="en-US" sz="1400" dirty="0" err="1"/>
              <a:t>Confusin</a:t>
            </a:r>
            <a:r>
              <a:rPr lang="en-US" sz="1400" dirty="0"/>
              <a:t> Matrix for </a:t>
            </a:r>
            <a:r>
              <a:rPr lang="en-US" sz="1400" dirty="0" err="1"/>
              <a:t>xtest</a:t>
            </a:r>
            <a:r>
              <a:rPr lang="en-US" sz="1400" dirty="0"/>
              <a:t> data:-\n\n",</a:t>
            </a:r>
            <a:r>
              <a:rPr lang="en-US" sz="1400" dirty="0" err="1"/>
              <a:t>plot_confusion_matrix</a:t>
            </a:r>
            <a:r>
              <a:rPr lang="en-US" sz="1400" dirty="0"/>
              <a:t>(</a:t>
            </a:r>
            <a:r>
              <a:rPr lang="en-US" sz="1400" dirty="0" err="1"/>
              <a:t>lr_model,xtest,ytest</a:t>
            </a:r>
            <a:r>
              <a:rPr lang="en-US" sz="1400" dirty="0"/>
              <a:t>))</a:t>
            </a:r>
          </a:p>
        </p:txBody>
      </p:sp>
      <p:pic>
        <p:nvPicPr>
          <p:cNvPr id="8" name="Picture 7">
            <a:extLst>
              <a:ext uri="{FF2B5EF4-FFF2-40B4-BE49-F238E27FC236}">
                <a16:creationId xmlns:a16="http://schemas.microsoft.com/office/drawing/2014/main" id="{17A80C9A-32E2-6DFB-6AE3-6E42606A9903}"/>
              </a:ext>
            </a:extLst>
          </p:cNvPr>
          <p:cNvPicPr>
            <a:picLocks noChangeAspect="1"/>
          </p:cNvPicPr>
          <p:nvPr/>
        </p:nvPicPr>
        <p:blipFill rotWithShape="1">
          <a:blip r:embed="rId3"/>
          <a:srcRect r="11299"/>
          <a:stretch/>
        </p:blipFill>
        <p:spPr>
          <a:xfrm>
            <a:off x="6096000" y="2352089"/>
            <a:ext cx="5668777" cy="4140786"/>
          </a:xfrm>
          <a:prstGeom prst="rect">
            <a:avLst/>
          </a:prstGeom>
          <a:solidFill>
            <a:schemeClr val="tx1"/>
          </a:solidFill>
          <a:ln w="12700">
            <a:solidFill>
              <a:schemeClr val="tx1"/>
            </a:solidFill>
          </a:ln>
        </p:spPr>
      </p:pic>
      <p:sp>
        <p:nvSpPr>
          <p:cNvPr id="4" name="TextBox 3">
            <a:extLst>
              <a:ext uri="{FF2B5EF4-FFF2-40B4-BE49-F238E27FC236}">
                <a16:creationId xmlns:a16="http://schemas.microsoft.com/office/drawing/2014/main" id="{308F5A66-A8EE-8226-EE90-5E157A305014}"/>
              </a:ext>
            </a:extLst>
          </p:cNvPr>
          <p:cNvSpPr txBox="1"/>
          <p:nvPr/>
        </p:nvSpPr>
        <p:spPr>
          <a:xfrm>
            <a:off x="6989495" y="1881928"/>
            <a:ext cx="3881785" cy="369332"/>
          </a:xfrm>
          <a:prstGeom prst="rect">
            <a:avLst/>
          </a:prstGeom>
          <a:noFill/>
          <a:ln w="12700">
            <a:solidFill>
              <a:schemeClr val="tx1"/>
            </a:solidFill>
          </a:ln>
        </p:spPr>
        <p:txBody>
          <a:bodyPr wrap="square" rtlCol="0">
            <a:spAutoFit/>
          </a:bodyPr>
          <a:lstStyle/>
          <a:p>
            <a:pPr algn="ctr"/>
            <a:r>
              <a:rPr lang="en-US" dirty="0"/>
              <a:t>Accuracy of Logistic Regression model</a:t>
            </a:r>
          </a:p>
        </p:txBody>
      </p:sp>
    </p:spTree>
    <p:extLst>
      <p:ext uri="{BB962C8B-B14F-4D97-AF65-F5344CB8AC3E}">
        <p14:creationId xmlns:p14="http://schemas.microsoft.com/office/powerpoint/2010/main" val="407470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normAutofit/>
          </a:bodyPr>
          <a:lstStyle/>
          <a:p>
            <a:r>
              <a:rPr lang="en-US" sz="4000" dirty="0"/>
              <a:t>Checking loan eligibility: Random Forests (part 1)</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16" name="TextBox 15">
            <a:extLst>
              <a:ext uri="{FF2B5EF4-FFF2-40B4-BE49-F238E27FC236}">
                <a16:creationId xmlns:a16="http://schemas.microsoft.com/office/drawing/2014/main" id="{A691723E-6948-1B44-E9E0-A542A90B1EB3}"/>
              </a:ext>
            </a:extLst>
          </p:cNvPr>
          <p:cNvSpPr txBox="1"/>
          <p:nvPr/>
        </p:nvSpPr>
        <p:spPr>
          <a:xfrm>
            <a:off x="528069" y="2276697"/>
            <a:ext cx="5984051" cy="4185761"/>
          </a:xfrm>
          <a:prstGeom prst="rect">
            <a:avLst/>
          </a:prstGeom>
          <a:noFill/>
        </p:spPr>
        <p:txBody>
          <a:bodyPr wrap="square" rtlCol="0">
            <a:spAutoFit/>
          </a:bodyPr>
          <a:lstStyle/>
          <a:p>
            <a:r>
              <a:rPr lang="en-US" sz="1400" b="1" dirty="0"/>
              <a:t>Code</a:t>
            </a:r>
            <a:r>
              <a:rPr lang="en-US" sz="1400" dirty="0"/>
              <a:t>:</a:t>
            </a:r>
          </a:p>
          <a:p>
            <a:r>
              <a:rPr lang="en-US" sz="1400" dirty="0"/>
              <a:t>from </a:t>
            </a:r>
            <a:r>
              <a:rPr lang="en-US" sz="1400" dirty="0" err="1"/>
              <a:t>sklearn.ensemble</a:t>
            </a:r>
            <a:r>
              <a:rPr lang="en-US" sz="1400" dirty="0"/>
              <a:t> import </a:t>
            </a:r>
            <a:r>
              <a:rPr lang="en-US" sz="1400" dirty="0" err="1"/>
              <a:t>RandomForestClassifier</a:t>
            </a:r>
            <a:endParaRPr lang="en-US" sz="1400" dirty="0"/>
          </a:p>
          <a:p>
            <a:r>
              <a:rPr lang="en-US" sz="1400" dirty="0" err="1"/>
              <a:t>rfc</a:t>
            </a:r>
            <a:r>
              <a:rPr lang="en-US" sz="1400" dirty="0"/>
              <a:t> = </a:t>
            </a:r>
            <a:r>
              <a:rPr lang="en-US" sz="1400" dirty="0" err="1"/>
              <a:t>RandomForestClassifier</a:t>
            </a:r>
            <a:r>
              <a:rPr lang="en-US" sz="1400" dirty="0"/>
              <a:t>(</a:t>
            </a:r>
            <a:r>
              <a:rPr lang="en-US" sz="1400" dirty="0" err="1"/>
              <a:t>random_state</a:t>
            </a:r>
            <a:r>
              <a:rPr lang="en-US" sz="1400" dirty="0"/>
              <a:t>=101)</a:t>
            </a:r>
          </a:p>
          <a:p>
            <a:r>
              <a:rPr lang="en-US" sz="1400" dirty="0" err="1"/>
              <a:t>rfc_model</a:t>
            </a:r>
            <a:r>
              <a:rPr lang="en-US" sz="1400" dirty="0"/>
              <a:t> = </a:t>
            </a:r>
            <a:r>
              <a:rPr lang="en-US" sz="1400" dirty="0" err="1"/>
              <a:t>rfc.fit</a:t>
            </a:r>
            <a:r>
              <a:rPr lang="en-US" sz="1400" dirty="0"/>
              <a:t>(</a:t>
            </a:r>
            <a:r>
              <a:rPr lang="en-US" sz="1400" dirty="0" err="1"/>
              <a:t>xtrain,ytrain</a:t>
            </a:r>
            <a:r>
              <a:rPr lang="en-US" sz="1400" dirty="0"/>
              <a:t>)</a:t>
            </a:r>
          </a:p>
          <a:p>
            <a:r>
              <a:rPr lang="en-US" sz="1400" dirty="0" err="1"/>
              <a:t>tr_pred_rfc</a:t>
            </a:r>
            <a:r>
              <a:rPr lang="en-US" sz="1400" dirty="0"/>
              <a:t> = </a:t>
            </a:r>
            <a:r>
              <a:rPr lang="en-US" sz="1400" dirty="0" err="1"/>
              <a:t>rfc_model.predict</a:t>
            </a:r>
            <a:r>
              <a:rPr lang="en-US" sz="1400" dirty="0"/>
              <a:t>(</a:t>
            </a:r>
            <a:r>
              <a:rPr lang="en-US" sz="1400" dirty="0" err="1"/>
              <a:t>xtrain</a:t>
            </a:r>
            <a:r>
              <a:rPr lang="en-US" sz="1400" dirty="0"/>
              <a:t>)</a:t>
            </a:r>
          </a:p>
          <a:p>
            <a:r>
              <a:rPr lang="en-US" sz="1400" dirty="0" err="1"/>
              <a:t>ts_pred_rfc</a:t>
            </a:r>
            <a:r>
              <a:rPr lang="en-US" sz="1400" dirty="0"/>
              <a:t> = </a:t>
            </a:r>
            <a:r>
              <a:rPr lang="en-US" sz="1400" dirty="0" err="1"/>
              <a:t>rfc_model.predict</a:t>
            </a:r>
            <a:r>
              <a:rPr lang="en-US" sz="1400" dirty="0"/>
              <a:t>(</a:t>
            </a:r>
            <a:r>
              <a:rPr lang="en-US" sz="1400" dirty="0" err="1"/>
              <a:t>xtest</a:t>
            </a:r>
            <a:r>
              <a:rPr lang="en-US" sz="1400" dirty="0"/>
              <a:t>)</a:t>
            </a:r>
          </a:p>
          <a:p>
            <a:r>
              <a:rPr lang="en-US" sz="1400" dirty="0"/>
              <a:t>from </a:t>
            </a:r>
            <a:r>
              <a:rPr lang="en-US" sz="1400" dirty="0" err="1"/>
              <a:t>sklearn.metrics</a:t>
            </a:r>
            <a:r>
              <a:rPr lang="en-US" sz="1400" dirty="0"/>
              <a:t> import </a:t>
            </a:r>
            <a:r>
              <a:rPr lang="en-US" sz="1400" dirty="0" err="1"/>
              <a:t>accuracy_score,classification_report,plot_confusion_matrix</a:t>
            </a:r>
            <a:endParaRPr lang="en-US" sz="1400" dirty="0"/>
          </a:p>
          <a:p>
            <a:r>
              <a:rPr lang="en-US" sz="1400" dirty="0" err="1"/>
              <a:t>tr_acc_rfc</a:t>
            </a:r>
            <a:r>
              <a:rPr lang="en-US" sz="1400" dirty="0"/>
              <a:t> = round(</a:t>
            </a:r>
            <a:r>
              <a:rPr lang="en-US" sz="1400" dirty="0" err="1"/>
              <a:t>accuracy_score</a:t>
            </a:r>
            <a:r>
              <a:rPr lang="en-US" sz="1400" dirty="0"/>
              <a:t>(</a:t>
            </a:r>
            <a:r>
              <a:rPr lang="en-US" sz="1400" dirty="0" err="1"/>
              <a:t>ytrain,tr_pred_rfc</a:t>
            </a:r>
            <a:r>
              <a:rPr lang="en-US" sz="1400" dirty="0"/>
              <a:t>),4)</a:t>
            </a:r>
          </a:p>
          <a:p>
            <a:r>
              <a:rPr lang="en-US" sz="1400" dirty="0" err="1"/>
              <a:t>ts_acc_rfc</a:t>
            </a:r>
            <a:r>
              <a:rPr lang="en-US" sz="1400" dirty="0"/>
              <a:t> = round(</a:t>
            </a:r>
            <a:r>
              <a:rPr lang="en-US" sz="1400" dirty="0" err="1"/>
              <a:t>accuracy_score</a:t>
            </a:r>
            <a:r>
              <a:rPr lang="en-US" sz="1400" dirty="0"/>
              <a:t>(</a:t>
            </a:r>
            <a:r>
              <a:rPr lang="en-US" sz="1400" dirty="0" err="1"/>
              <a:t>ytest,ts_pred_rfc</a:t>
            </a:r>
            <a:r>
              <a:rPr lang="en-US" sz="1400" dirty="0"/>
              <a:t>),4)</a:t>
            </a:r>
          </a:p>
          <a:p>
            <a:r>
              <a:rPr lang="en-US" sz="1400" dirty="0"/>
              <a:t>print("Training Accuracy is:-",round(</a:t>
            </a:r>
            <a:r>
              <a:rPr lang="en-US" sz="1400" dirty="0" err="1"/>
              <a:t>tr_acc_rfc</a:t>
            </a:r>
            <a:r>
              <a:rPr lang="en-US" sz="1400" dirty="0"/>
              <a:t>*100,2),"%")</a:t>
            </a:r>
          </a:p>
          <a:p>
            <a:r>
              <a:rPr lang="en-US" sz="1400" dirty="0"/>
              <a:t>print("===================================================")</a:t>
            </a:r>
          </a:p>
          <a:p>
            <a:r>
              <a:rPr lang="en-US" sz="1400" dirty="0"/>
              <a:t>print("Testing Accuracy is:-",round(</a:t>
            </a:r>
            <a:r>
              <a:rPr lang="en-US" sz="1400" dirty="0" err="1"/>
              <a:t>ts_acc_rfc</a:t>
            </a:r>
            <a:r>
              <a:rPr lang="en-US" sz="1400" dirty="0"/>
              <a:t>*100,2),"%")</a:t>
            </a:r>
          </a:p>
          <a:p>
            <a:r>
              <a:rPr lang="en-US" sz="1400" dirty="0"/>
              <a:t>print("===================================================")</a:t>
            </a:r>
          </a:p>
          <a:p>
            <a:r>
              <a:rPr lang="en-US" sz="1400" dirty="0"/>
              <a:t>print("Classification report for </a:t>
            </a:r>
            <a:r>
              <a:rPr lang="en-US" sz="1400" dirty="0" err="1"/>
              <a:t>xtest</a:t>
            </a:r>
            <a:r>
              <a:rPr lang="en-US" sz="1400" dirty="0"/>
              <a:t> data:-\n\n",</a:t>
            </a:r>
            <a:r>
              <a:rPr lang="en-US" sz="1400" dirty="0" err="1"/>
              <a:t>classification_report</a:t>
            </a:r>
            <a:r>
              <a:rPr lang="en-US" sz="1400" dirty="0"/>
              <a:t>(</a:t>
            </a:r>
            <a:r>
              <a:rPr lang="en-US" sz="1400" dirty="0" err="1"/>
              <a:t>ytest,ts_pred_rfc</a:t>
            </a:r>
            <a:r>
              <a:rPr lang="en-US" sz="1400" dirty="0"/>
              <a:t>),"\n")</a:t>
            </a:r>
          </a:p>
          <a:p>
            <a:r>
              <a:rPr lang="en-US" sz="1400" dirty="0"/>
              <a:t>print("===================================================")</a:t>
            </a:r>
          </a:p>
          <a:p>
            <a:r>
              <a:rPr lang="en-US" sz="1400" dirty="0"/>
              <a:t>print("</a:t>
            </a:r>
            <a:r>
              <a:rPr lang="en-US" sz="1400" dirty="0" err="1"/>
              <a:t>Confusin</a:t>
            </a:r>
            <a:r>
              <a:rPr lang="en-US" sz="1400" dirty="0"/>
              <a:t> Matrix for </a:t>
            </a:r>
            <a:r>
              <a:rPr lang="en-US" sz="1400" dirty="0" err="1"/>
              <a:t>xtest</a:t>
            </a:r>
            <a:r>
              <a:rPr lang="en-US" sz="1400" dirty="0"/>
              <a:t> data:-\n\n",</a:t>
            </a:r>
            <a:r>
              <a:rPr lang="en-US" sz="1400" dirty="0" err="1"/>
              <a:t>plot_confusion_matrix</a:t>
            </a:r>
            <a:r>
              <a:rPr lang="en-US" sz="1400" dirty="0"/>
              <a:t>(</a:t>
            </a:r>
            <a:r>
              <a:rPr lang="en-US" sz="1400" dirty="0" err="1"/>
              <a:t>rfc_model,xtest,ytest</a:t>
            </a:r>
            <a:r>
              <a:rPr lang="en-US" sz="1400" dirty="0"/>
              <a:t>))</a:t>
            </a:r>
          </a:p>
        </p:txBody>
      </p:sp>
      <p:pic>
        <p:nvPicPr>
          <p:cNvPr id="5" name="Picture 4">
            <a:extLst>
              <a:ext uri="{FF2B5EF4-FFF2-40B4-BE49-F238E27FC236}">
                <a16:creationId xmlns:a16="http://schemas.microsoft.com/office/drawing/2014/main" id="{E3954A90-1404-B556-41B7-5203E2D08658}"/>
              </a:ext>
            </a:extLst>
          </p:cNvPr>
          <p:cNvPicPr preferRelativeResize="0">
            <a:picLocks/>
          </p:cNvPicPr>
          <p:nvPr/>
        </p:nvPicPr>
        <p:blipFill rotWithShape="1">
          <a:blip r:embed="rId3"/>
          <a:srcRect r="12912"/>
          <a:stretch/>
        </p:blipFill>
        <p:spPr>
          <a:xfrm>
            <a:off x="6096000" y="2276697"/>
            <a:ext cx="5669280" cy="4142232"/>
          </a:xfrm>
          <a:prstGeom prst="rect">
            <a:avLst/>
          </a:prstGeom>
          <a:ln w="12700">
            <a:solidFill>
              <a:schemeClr val="tx1"/>
            </a:solidFill>
          </a:ln>
        </p:spPr>
      </p:pic>
      <p:sp>
        <p:nvSpPr>
          <p:cNvPr id="4" name="TextBox 3">
            <a:extLst>
              <a:ext uri="{FF2B5EF4-FFF2-40B4-BE49-F238E27FC236}">
                <a16:creationId xmlns:a16="http://schemas.microsoft.com/office/drawing/2014/main" id="{C7F0772B-7619-AB63-A0B1-11963701D9C6}"/>
              </a:ext>
            </a:extLst>
          </p:cNvPr>
          <p:cNvSpPr txBox="1"/>
          <p:nvPr/>
        </p:nvSpPr>
        <p:spPr>
          <a:xfrm>
            <a:off x="6824812" y="1806536"/>
            <a:ext cx="3881785" cy="369332"/>
          </a:xfrm>
          <a:prstGeom prst="rect">
            <a:avLst/>
          </a:prstGeom>
          <a:noFill/>
          <a:ln w="12700">
            <a:solidFill>
              <a:schemeClr val="tx1"/>
            </a:solidFill>
          </a:ln>
        </p:spPr>
        <p:txBody>
          <a:bodyPr wrap="square" rtlCol="0">
            <a:spAutoFit/>
          </a:bodyPr>
          <a:lstStyle/>
          <a:p>
            <a:pPr algn="ctr"/>
            <a:r>
              <a:rPr lang="en-US" dirty="0"/>
              <a:t>Accuracy of Random Forest model</a:t>
            </a:r>
          </a:p>
        </p:txBody>
      </p:sp>
    </p:spTree>
    <p:extLst>
      <p:ext uri="{BB962C8B-B14F-4D97-AF65-F5344CB8AC3E}">
        <p14:creationId xmlns:p14="http://schemas.microsoft.com/office/powerpoint/2010/main" val="326504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lstStyle/>
          <a:p>
            <a:r>
              <a:rPr lang="en-US" dirty="0"/>
              <a:t>Checking loan eligibility: Random Forests (part 2)</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16" name="TextBox 15">
            <a:extLst>
              <a:ext uri="{FF2B5EF4-FFF2-40B4-BE49-F238E27FC236}">
                <a16:creationId xmlns:a16="http://schemas.microsoft.com/office/drawing/2014/main" id="{A691723E-6948-1B44-E9E0-A542A90B1EB3}"/>
              </a:ext>
            </a:extLst>
          </p:cNvPr>
          <p:cNvSpPr txBox="1"/>
          <p:nvPr/>
        </p:nvSpPr>
        <p:spPr>
          <a:xfrm>
            <a:off x="528070" y="2276697"/>
            <a:ext cx="5410548" cy="4401205"/>
          </a:xfrm>
          <a:prstGeom prst="rect">
            <a:avLst/>
          </a:prstGeom>
          <a:noFill/>
        </p:spPr>
        <p:txBody>
          <a:bodyPr wrap="square" rtlCol="0">
            <a:spAutoFit/>
          </a:bodyPr>
          <a:lstStyle/>
          <a:p>
            <a:r>
              <a:rPr lang="en-US" sz="1400" b="1" dirty="0" err="1"/>
              <a:t>GridSearchCV</a:t>
            </a:r>
            <a:r>
              <a:rPr lang="en-US" sz="1400" b="1" dirty="0"/>
              <a:t> using random forest model and tuning different cv count</a:t>
            </a:r>
          </a:p>
          <a:p>
            <a:r>
              <a:rPr lang="en-US" sz="1400" dirty="0"/>
              <a:t>or </a:t>
            </a:r>
            <a:r>
              <a:rPr lang="en-US" sz="1400" dirty="0" err="1"/>
              <a:t>i</a:t>
            </a:r>
            <a:r>
              <a:rPr lang="en-US" sz="1400" dirty="0"/>
              <a:t> in range(4,11,1):</a:t>
            </a:r>
          </a:p>
          <a:p>
            <a:r>
              <a:rPr lang="en-US" sz="1400" dirty="0"/>
              <a:t>    from </a:t>
            </a:r>
            <a:r>
              <a:rPr lang="en-US" sz="1400" dirty="0" err="1"/>
              <a:t>sklearn.ensemble</a:t>
            </a:r>
            <a:r>
              <a:rPr lang="en-US" sz="1400" dirty="0"/>
              <a:t> import </a:t>
            </a:r>
            <a:r>
              <a:rPr lang="en-US" sz="1400" dirty="0" err="1"/>
              <a:t>RandomForestClassifier</a:t>
            </a:r>
            <a:endParaRPr lang="en-US" sz="1400" dirty="0"/>
          </a:p>
          <a:p>
            <a:r>
              <a:rPr lang="en-US" sz="1400" dirty="0"/>
              <a:t>    </a:t>
            </a:r>
            <a:r>
              <a:rPr lang="en-US" sz="1400" dirty="0" err="1"/>
              <a:t>rfc</a:t>
            </a:r>
            <a:r>
              <a:rPr lang="en-US" sz="1400" dirty="0"/>
              <a:t> = </a:t>
            </a:r>
            <a:r>
              <a:rPr lang="en-US" sz="1400" dirty="0" err="1"/>
              <a:t>RandomForestClassifier</a:t>
            </a:r>
            <a:r>
              <a:rPr lang="en-US" sz="1400" dirty="0"/>
              <a:t>(</a:t>
            </a:r>
            <a:r>
              <a:rPr lang="en-US" sz="1400" dirty="0" err="1"/>
              <a:t>random_state</a:t>
            </a:r>
            <a:r>
              <a:rPr lang="en-US" sz="1400" dirty="0"/>
              <a:t>=101)</a:t>
            </a:r>
          </a:p>
          <a:p>
            <a:endParaRPr lang="en-US" sz="1400" dirty="0"/>
          </a:p>
          <a:p>
            <a:r>
              <a:rPr lang="en-US" sz="1400" dirty="0"/>
              <a:t>    </a:t>
            </a:r>
            <a:r>
              <a:rPr lang="en-US" sz="1400" dirty="0" err="1"/>
              <a:t>tg</a:t>
            </a:r>
            <a:r>
              <a:rPr lang="en-US" sz="1400" dirty="0"/>
              <a:t> = {'</a:t>
            </a:r>
            <a:r>
              <a:rPr lang="en-US" sz="1400" dirty="0" err="1"/>
              <a:t>max_depth':range</a:t>
            </a:r>
            <a:r>
              <a:rPr lang="en-US" sz="1400" dirty="0"/>
              <a:t>(2,10),</a:t>
            </a:r>
          </a:p>
          <a:p>
            <a:r>
              <a:rPr lang="en-US" sz="1400" dirty="0"/>
              <a:t>          '</a:t>
            </a:r>
            <a:r>
              <a:rPr lang="en-US" sz="1400" dirty="0" err="1"/>
              <a:t>min_samples_split':range</a:t>
            </a:r>
            <a:r>
              <a:rPr lang="en-US" sz="1400" dirty="0"/>
              <a:t>(2,5),</a:t>
            </a:r>
          </a:p>
          <a:p>
            <a:r>
              <a:rPr lang="en-US" sz="1400" dirty="0"/>
              <a:t>          '</a:t>
            </a:r>
            <a:r>
              <a:rPr lang="en-US" sz="1400" dirty="0" err="1"/>
              <a:t>min_samples_leaf':range</a:t>
            </a:r>
            <a:r>
              <a:rPr lang="en-US" sz="1400" dirty="0"/>
              <a:t>(2,6)}</a:t>
            </a:r>
          </a:p>
          <a:p>
            <a:endParaRPr lang="en-US" sz="1400" dirty="0"/>
          </a:p>
          <a:p>
            <a:r>
              <a:rPr lang="en-US" sz="1400" dirty="0"/>
              <a:t>    from </a:t>
            </a:r>
            <a:r>
              <a:rPr lang="en-US" sz="1400" dirty="0" err="1"/>
              <a:t>sklearn.model_selection</a:t>
            </a:r>
            <a:r>
              <a:rPr lang="en-US" sz="1400" dirty="0"/>
              <a:t> import </a:t>
            </a:r>
            <a:r>
              <a:rPr lang="en-US" sz="1400" dirty="0" err="1"/>
              <a:t>GridSearchCV</a:t>
            </a:r>
            <a:endParaRPr lang="en-US" sz="1400" dirty="0"/>
          </a:p>
          <a:p>
            <a:r>
              <a:rPr lang="en-US" sz="1400" dirty="0"/>
              <a:t>    cv = </a:t>
            </a:r>
            <a:r>
              <a:rPr lang="en-US" sz="1400" dirty="0" err="1"/>
              <a:t>GridSearchCV</a:t>
            </a:r>
            <a:r>
              <a:rPr lang="en-US" sz="1400" dirty="0"/>
              <a:t>(</a:t>
            </a:r>
            <a:r>
              <a:rPr lang="en-US" sz="1400" dirty="0" err="1"/>
              <a:t>rfc,tg,scoring</a:t>
            </a:r>
            <a:r>
              <a:rPr lang="en-US" sz="1400" dirty="0"/>
              <a:t>="</a:t>
            </a:r>
            <a:r>
              <a:rPr lang="en-US" sz="1400" dirty="0" err="1"/>
              <a:t>accuracy",cv</a:t>
            </a:r>
            <a:r>
              <a:rPr lang="en-US" sz="1400" dirty="0"/>
              <a:t>=</a:t>
            </a:r>
            <a:r>
              <a:rPr lang="en-US" sz="1400" dirty="0" err="1"/>
              <a:t>i</a:t>
            </a:r>
            <a:r>
              <a:rPr lang="en-US" sz="1400" dirty="0"/>
              <a:t>)</a:t>
            </a:r>
          </a:p>
          <a:p>
            <a:r>
              <a:rPr lang="en-US" sz="1400" dirty="0"/>
              <a:t>    </a:t>
            </a:r>
            <a:r>
              <a:rPr lang="en-US" sz="1400" dirty="0" err="1"/>
              <a:t>cvmodel</a:t>
            </a:r>
            <a:r>
              <a:rPr lang="en-US" sz="1400" dirty="0"/>
              <a:t> = </a:t>
            </a:r>
            <a:r>
              <a:rPr lang="en-US" sz="1400" dirty="0" err="1"/>
              <a:t>cv.fit</a:t>
            </a:r>
            <a:r>
              <a:rPr lang="en-US" sz="1400" dirty="0"/>
              <a:t>(</a:t>
            </a:r>
            <a:r>
              <a:rPr lang="en-US" sz="1400" dirty="0" err="1"/>
              <a:t>Xnew,Y</a:t>
            </a:r>
            <a:r>
              <a:rPr lang="en-US" sz="1400" dirty="0"/>
              <a:t>)</a:t>
            </a:r>
          </a:p>
          <a:p>
            <a:r>
              <a:rPr lang="en-US" sz="1400" dirty="0"/>
              <a:t>    </a:t>
            </a:r>
            <a:r>
              <a:rPr lang="en-US" sz="1400" dirty="0" err="1"/>
              <a:t>best_score.append</a:t>
            </a:r>
            <a:r>
              <a:rPr lang="en-US" sz="1400" dirty="0"/>
              <a:t>(round(cvmodel.best_score_,4))</a:t>
            </a:r>
          </a:p>
          <a:p>
            <a:endParaRPr lang="en-US" sz="1400" dirty="0"/>
          </a:p>
          <a:p>
            <a:r>
              <a:rPr lang="en-US" sz="1400" dirty="0" err="1"/>
              <a:t>plt.figure</a:t>
            </a:r>
            <a:r>
              <a:rPr lang="en-US" sz="1400" dirty="0"/>
              <a:t>(</a:t>
            </a:r>
            <a:r>
              <a:rPr lang="en-US" sz="1400" dirty="0" err="1"/>
              <a:t>figsize</a:t>
            </a:r>
            <a:r>
              <a:rPr lang="en-US" sz="1400" dirty="0"/>
              <a:t>=(10,5))</a:t>
            </a:r>
          </a:p>
          <a:p>
            <a:r>
              <a:rPr lang="en-US" sz="1400" dirty="0" err="1"/>
              <a:t>plt.plot</a:t>
            </a:r>
            <a:r>
              <a:rPr lang="en-US" sz="1400" dirty="0"/>
              <a:t>(range(4,11,1),</a:t>
            </a:r>
            <a:r>
              <a:rPr lang="en-US" sz="1400" dirty="0" err="1"/>
              <a:t>best_score</a:t>
            </a:r>
            <a:r>
              <a:rPr lang="en-US" sz="1400" dirty="0"/>
              <a:t>,"--o")</a:t>
            </a:r>
          </a:p>
          <a:p>
            <a:r>
              <a:rPr lang="en-US" sz="1400" dirty="0" err="1"/>
              <a:t>plt.xticks</a:t>
            </a:r>
            <a:r>
              <a:rPr lang="en-US" sz="1400" dirty="0"/>
              <a:t>(range(4,11,1))</a:t>
            </a:r>
          </a:p>
          <a:p>
            <a:r>
              <a:rPr lang="en-US" sz="1400" dirty="0" err="1"/>
              <a:t>plt.xlabel</a:t>
            </a:r>
            <a:r>
              <a:rPr lang="en-US" sz="1400" dirty="0"/>
              <a:t>("CV count ranging from 4-10")</a:t>
            </a:r>
          </a:p>
          <a:p>
            <a:r>
              <a:rPr lang="en-US" sz="1400" dirty="0" err="1"/>
              <a:t>plt.ylabel</a:t>
            </a:r>
            <a:r>
              <a:rPr lang="en-US" sz="1400" dirty="0"/>
              <a:t>("Best Score")</a:t>
            </a:r>
          </a:p>
          <a:p>
            <a:r>
              <a:rPr lang="en-US" sz="1400" dirty="0" err="1"/>
              <a:t>plt.title</a:t>
            </a:r>
            <a:r>
              <a:rPr lang="en-US" sz="1400" dirty="0"/>
              <a:t>("Best Score Vs CV count (4-10)");</a:t>
            </a:r>
          </a:p>
        </p:txBody>
      </p:sp>
      <p:pic>
        <p:nvPicPr>
          <p:cNvPr id="1026" name="Picture 2">
            <a:extLst>
              <a:ext uri="{FF2B5EF4-FFF2-40B4-BE49-F238E27FC236}">
                <a16:creationId xmlns:a16="http://schemas.microsoft.com/office/drawing/2014/main" id="{3FBF88AC-149E-5F82-2F98-BC5BBA46510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384" y="2239961"/>
            <a:ext cx="5669280" cy="414223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5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lstStyle/>
          <a:p>
            <a:r>
              <a:rPr lang="en-US" dirty="0"/>
              <a:t>Checking loan eligibility: Random Forests (part 3 )</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16" name="TextBox 15">
            <a:extLst>
              <a:ext uri="{FF2B5EF4-FFF2-40B4-BE49-F238E27FC236}">
                <a16:creationId xmlns:a16="http://schemas.microsoft.com/office/drawing/2014/main" id="{A691723E-6948-1B44-E9E0-A542A90B1EB3}"/>
              </a:ext>
            </a:extLst>
          </p:cNvPr>
          <p:cNvSpPr txBox="1"/>
          <p:nvPr/>
        </p:nvSpPr>
        <p:spPr>
          <a:xfrm>
            <a:off x="528069" y="1652580"/>
            <a:ext cx="5451817" cy="4616648"/>
          </a:xfrm>
          <a:prstGeom prst="rect">
            <a:avLst/>
          </a:prstGeom>
          <a:noFill/>
        </p:spPr>
        <p:txBody>
          <a:bodyPr wrap="square" rtlCol="0">
            <a:spAutoFit/>
          </a:bodyPr>
          <a:lstStyle/>
          <a:p>
            <a:r>
              <a:rPr lang="en-US" sz="1400" b="1" dirty="0"/>
              <a:t>Code</a:t>
            </a:r>
            <a:r>
              <a:rPr lang="en-US" sz="1400" dirty="0"/>
              <a:t>:</a:t>
            </a:r>
          </a:p>
          <a:p>
            <a:r>
              <a:rPr lang="en-US" sz="1400" b="1" dirty="0"/>
              <a:t>Final Grid Search CV Model:</a:t>
            </a:r>
          </a:p>
          <a:p>
            <a:r>
              <a:rPr lang="en-US" sz="1400" dirty="0"/>
              <a:t>from </a:t>
            </a:r>
            <a:r>
              <a:rPr lang="en-US" sz="1400" dirty="0" err="1"/>
              <a:t>sklearn.ensemble</a:t>
            </a:r>
            <a:r>
              <a:rPr lang="en-US" sz="1400" dirty="0"/>
              <a:t> import </a:t>
            </a:r>
            <a:r>
              <a:rPr lang="en-US" sz="1400" dirty="0" err="1"/>
              <a:t>RandomForestClassifier</a:t>
            </a:r>
            <a:endParaRPr lang="en-US" sz="1400" dirty="0"/>
          </a:p>
          <a:p>
            <a:r>
              <a:rPr lang="en-US" sz="1400" dirty="0" err="1"/>
              <a:t>rfc</a:t>
            </a:r>
            <a:r>
              <a:rPr lang="en-US" sz="1400" dirty="0"/>
              <a:t> = </a:t>
            </a:r>
            <a:r>
              <a:rPr lang="en-US" sz="1400" dirty="0" err="1"/>
              <a:t>RandomForestClassifier</a:t>
            </a:r>
            <a:r>
              <a:rPr lang="en-US" sz="1400" dirty="0"/>
              <a:t>(</a:t>
            </a:r>
            <a:r>
              <a:rPr lang="en-US" sz="1400" dirty="0" err="1"/>
              <a:t>random_state</a:t>
            </a:r>
            <a:r>
              <a:rPr lang="en-US" sz="1400" dirty="0"/>
              <a:t>=101)</a:t>
            </a:r>
          </a:p>
          <a:p>
            <a:endParaRPr lang="en-US" sz="1400" dirty="0"/>
          </a:p>
          <a:p>
            <a:r>
              <a:rPr lang="en-US" sz="1400" dirty="0" err="1"/>
              <a:t>tg</a:t>
            </a:r>
            <a:r>
              <a:rPr lang="en-US" sz="1400" dirty="0"/>
              <a:t> = {'</a:t>
            </a:r>
            <a:r>
              <a:rPr lang="en-US" sz="1400" dirty="0" err="1"/>
              <a:t>max_depth':range</a:t>
            </a:r>
            <a:r>
              <a:rPr lang="en-US" sz="1400" dirty="0"/>
              <a:t>(2,10),</a:t>
            </a:r>
          </a:p>
          <a:p>
            <a:r>
              <a:rPr lang="en-US" sz="1400" dirty="0"/>
              <a:t>     '</a:t>
            </a:r>
            <a:r>
              <a:rPr lang="en-US" sz="1400" dirty="0" err="1"/>
              <a:t>min_samples_split':range</a:t>
            </a:r>
            <a:r>
              <a:rPr lang="en-US" sz="1400" dirty="0"/>
              <a:t>(2,5),</a:t>
            </a:r>
          </a:p>
          <a:p>
            <a:r>
              <a:rPr lang="en-US" sz="1400" dirty="0"/>
              <a:t>     '</a:t>
            </a:r>
            <a:r>
              <a:rPr lang="en-US" sz="1400" dirty="0" err="1"/>
              <a:t>min_samples_leaf':range</a:t>
            </a:r>
            <a:r>
              <a:rPr lang="en-US" sz="1400" dirty="0"/>
              <a:t>(2,6)}</a:t>
            </a:r>
          </a:p>
          <a:p>
            <a:endParaRPr lang="en-US" sz="1400" dirty="0"/>
          </a:p>
          <a:p>
            <a:r>
              <a:rPr lang="en-US" sz="1400" dirty="0"/>
              <a:t>from </a:t>
            </a:r>
            <a:r>
              <a:rPr lang="en-US" sz="1400" dirty="0" err="1"/>
              <a:t>sklearn.model_selection</a:t>
            </a:r>
            <a:r>
              <a:rPr lang="en-US" sz="1400" dirty="0"/>
              <a:t> import </a:t>
            </a:r>
            <a:r>
              <a:rPr lang="en-US" sz="1400" dirty="0" err="1"/>
              <a:t>GridSearchCV</a:t>
            </a:r>
            <a:endParaRPr lang="en-US" sz="1400" dirty="0"/>
          </a:p>
          <a:p>
            <a:r>
              <a:rPr lang="en-US" sz="1400" dirty="0"/>
              <a:t>cv = </a:t>
            </a:r>
            <a:r>
              <a:rPr lang="en-US" sz="1400" dirty="0" err="1"/>
              <a:t>GridSearchCV</a:t>
            </a:r>
            <a:r>
              <a:rPr lang="en-US" sz="1400" dirty="0"/>
              <a:t>(</a:t>
            </a:r>
            <a:r>
              <a:rPr lang="en-US" sz="1400" dirty="0" err="1"/>
              <a:t>rfc,tg,scoring</a:t>
            </a:r>
            <a:r>
              <a:rPr lang="en-US" sz="1400" dirty="0"/>
              <a:t>="</a:t>
            </a:r>
            <a:r>
              <a:rPr lang="en-US" sz="1400" dirty="0" err="1"/>
              <a:t>accuracy",cv</a:t>
            </a:r>
            <a:r>
              <a:rPr lang="en-US" sz="1400" dirty="0"/>
              <a:t>=9)</a:t>
            </a:r>
          </a:p>
          <a:p>
            <a:r>
              <a:rPr lang="en-US" sz="1400" dirty="0" err="1"/>
              <a:t>cvmodel</a:t>
            </a:r>
            <a:r>
              <a:rPr lang="en-US" sz="1400" dirty="0"/>
              <a:t> = </a:t>
            </a:r>
            <a:r>
              <a:rPr lang="en-US" sz="1400" dirty="0" err="1"/>
              <a:t>cv.fit</a:t>
            </a:r>
            <a:r>
              <a:rPr lang="en-US" sz="1400" dirty="0"/>
              <a:t>(</a:t>
            </a:r>
            <a:r>
              <a:rPr lang="en-US" sz="1400" dirty="0" err="1"/>
              <a:t>Xnew,Y</a:t>
            </a:r>
            <a:r>
              <a:rPr lang="en-US" sz="1400" dirty="0"/>
              <a:t>)</a:t>
            </a:r>
          </a:p>
          <a:p>
            <a:r>
              <a:rPr lang="en-US" sz="1400" dirty="0"/>
              <a:t>round(cvmodel.best_score_,4)</a:t>
            </a:r>
          </a:p>
          <a:p>
            <a:endParaRPr lang="en-US" sz="1400" dirty="0"/>
          </a:p>
          <a:p>
            <a:r>
              <a:rPr lang="en-US" sz="1400" b="1" dirty="0"/>
              <a:t># Best parameters obtained from </a:t>
            </a:r>
            <a:r>
              <a:rPr lang="en-US" sz="1400" b="1" dirty="0" err="1"/>
              <a:t>GridSearchCV</a:t>
            </a:r>
            <a:r>
              <a:rPr lang="en-US" sz="1400" b="1" dirty="0"/>
              <a:t> model:</a:t>
            </a:r>
          </a:p>
          <a:p>
            <a:r>
              <a:rPr lang="en-US" sz="1400" dirty="0" err="1"/>
              <a:t>cvmodel.best_params</a:t>
            </a:r>
            <a:r>
              <a:rPr lang="en-US" sz="1400" dirty="0"/>
              <a:t>_</a:t>
            </a:r>
          </a:p>
          <a:p>
            <a:endParaRPr lang="en-US" sz="1400" dirty="0"/>
          </a:p>
          <a:p>
            <a:r>
              <a:rPr lang="en-US" sz="1400" b="1" dirty="0"/>
              <a:t>Output</a:t>
            </a:r>
            <a:r>
              <a:rPr lang="en-US" sz="1400" dirty="0"/>
              <a:t>:</a:t>
            </a:r>
          </a:p>
          <a:p>
            <a:r>
              <a:rPr lang="en-US" sz="1400" dirty="0"/>
              <a:t>0.816</a:t>
            </a:r>
          </a:p>
          <a:p>
            <a:r>
              <a:rPr lang="en-US" sz="1400" dirty="0"/>
              <a:t>{'</a:t>
            </a:r>
            <a:r>
              <a:rPr lang="en-US" sz="1400" dirty="0" err="1"/>
              <a:t>max_depth</a:t>
            </a:r>
            <a:r>
              <a:rPr lang="en-US" sz="1400" dirty="0"/>
              <a:t>': 4, '</a:t>
            </a:r>
            <a:r>
              <a:rPr lang="en-US" sz="1400" dirty="0" err="1"/>
              <a:t>min_samples_leaf</a:t>
            </a:r>
            <a:r>
              <a:rPr lang="en-US" sz="1400" dirty="0"/>
              <a:t>': 2, '</a:t>
            </a:r>
            <a:r>
              <a:rPr lang="en-US" sz="1400" dirty="0" err="1"/>
              <a:t>min_samples_split</a:t>
            </a:r>
            <a:r>
              <a:rPr lang="en-US" sz="1400" dirty="0"/>
              <a:t>': 2}</a:t>
            </a:r>
          </a:p>
          <a:p>
            <a:endParaRPr lang="en-US" sz="1400" dirty="0"/>
          </a:p>
        </p:txBody>
      </p:sp>
      <p:sp>
        <p:nvSpPr>
          <p:cNvPr id="5" name="TextBox 4">
            <a:extLst>
              <a:ext uri="{FF2B5EF4-FFF2-40B4-BE49-F238E27FC236}">
                <a16:creationId xmlns:a16="http://schemas.microsoft.com/office/drawing/2014/main" id="{A4148345-71E3-8AE1-3BDB-FA5E352BDB77}"/>
              </a:ext>
            </a:extLst>
          </p:cNvPr>
          <p:cNvSpPr txBox="1"/>
          <p:nvPr/>
        </p:nvSpPr>
        <p:spPr>
          <a:xfrm>
            <a:off x="6096000" y="1652580"/>
            <a:ext cx="5984051" cy="2893100"/>
          </a:xfrm>
          <a:prstGeom prst="rect">
            <a:avLst/>
          </a:prstGeom>
          <a:noFill/>
        </p:spPr>
        <p:txBody>
          <a:bodyPr wrap="square" rtlCol="0">
            <a:spAutoFit/>
          </a:bodyPr>
          <a:lstStyle/>
          <a:p>
            <a:r>
              <a:rPr lang="en-US" sz="1400" b="1" dirty="0"/>
              <a:t>Code</a:t>
            </a:r>
            <a:r>
              <a:rPr lang="en-US" sz="1400" dirty="0"/>
              <a:t>:</a:t>
            </a:r>
          </a:p>
          <a:p>
            <a:r>
              <a:rPr lang="en-US" sz="1400" b="1" dirty="0"/>
              <a:t>Final Random Forest Classification model using above best parameter grid and passing whole training data:</a:t>
            </a:r>
          </a:p>
          <a:p>
            <a:r>
              <a:rPr lang="en-US" sz="1400" dirty="0"/>
              <a:t>from </a:t>
            </a:r>
            <a:r>
              <a:rPr lang="en-US" sz="1400" dirty="0" err="1"/>
              <a:t>sklearn.linear_model</a:t>
            </a:r>
            <a:r>
              <a:rPr lang="en-US" sz="1400" dirty="0"/>
              <a:t> import </a:t>
            </a:r>
            <a:r>
              <a:rPr lang="en-US" sz="1400" dirty="0" err="1"/>
              <a:t>LogisticRegression</a:t>
            </a:r>
            <a:endParaRPr lang="en-US" sz="1400" dirty="0"/>
          </a:p>
          <a:p>
            <a:r>
              <a:rPr lang="en-US" sz="1400" dirty="0"/>
              <a:t># Create logistic regression model with best hyperparameters</a:t>
            </a:r>
          </a:p>
          <a:p>
            <a:r>
              <a:rPr lang="en-US" sz="1400" dirty="0" err="1"/>
              <a:t>lr</a:t>
            </a:r>
            <a:r>
              <a:rPr lang="en-US" sz="1400" dirty="0"/>
              <a:t> = </a:t>
            </a:r>
            <a:r>
              <a:rPr lang="en-US" sz="1400" dirty="0" err="1"/>
              <a:t>LogisticRegression</a:t>
            </a:r>
            <a:r>
              <a:rPr lang="en-US" sz="1400" dirty="0"/>
              <a:t>(</a:t>
            </a:r>
            <a:r>
              <a:rPr lang="en-US" sz="1400" dirty="0" err="1"/>
              <a:t>random_state</a:t>
            </a:r>
            <a:r>
              <a:rPr lang="en-US" sz="1400" dirty="0"/>
              <a:t>=101, C=0.1, </a:t>
            </a:r>
            <a:r>
              <a:rPr lang="en-US" sz="1400" dirty="0" err="1"/>
              <a:t>max_iter</a:t>
            </a:r>
            <a:r>
              <a:rPr lang="en-US" sz="1400" dirty="0"/>
              <a:t>=1000)</a:t>
            </a:r>
          </a:p>
          <a:p>
            <a:r>
              <a:rPr lang="en-US" sz="1400" dirty="0"/>
              <a:t># Fit the model to the entire training data</a:t>
            </a:r>
          </a:p>
          <a:p>
            <a:r>
              <a:rPr lang="en-US" sz="1400" dirty="0" err="1"/>
              <a:t>lr_model_final</a:t>
            </a:r>
            <a:r>
              <a:rPr lang="en-US" sz="1400" dirty="0"/>
              <a:t> = </a:t>
            </a:r>
            <a:r>
              <a:rPr lang="en-US" sz="1400" dirty="0" err="1"/>
              <a:t>lr.fit</a:t>
            </a:r>
            <a:r>
              <a:rPr lang="en-US" sz="1400" dirty="0"/>
              <a:t>(</a:t>
            </a:r>
            <a:r>
              <a:rPr lang="en-US" sz="1400" dirty="0" err="1"/>
              <a:t>Xnew</a:t>
            </a:r>
            <a:r>
              <a:rPr lang="en-US" sz="1400" dirty="0"/>
              <a:t>, Y)</a:t>
            </a:r>
          </a:p>
          <a:p>
            <a:r>
              <a:rPr lang="en-US" sz="1400" dirty="0"/>
              <a:t># Make predictions on the test data</a:t>
            </a:r>
          </a:p>
          <a:p>
            <a:r>
              <a:rPr lang="en-US" sz="1400" dirty="0" err="1"/>
              <a:t>loan_status</a:t>
            </a:r>
            <a:r>
              <a:rPr lang="en-US" sz="1400" dirty="0"/>
              <a:t> = </a:t>
            </a:r>
            <a:r>
              <a:rPr lang="en-US" sz="1400" dirty="0" err="1"/>
              <a:t>pd.DataFrame</a:t>
            </a:r>
            <a:r>
              <a:rPr lang="en-US" sz="1400" dirty="0"/>
              <a:t>(</a:t>
            </a:r>
            <a:r>
              <a:rPr lang="en-US" sz="1400" dirty="0" err="1"/>
              <a:t>lr_model_final.predict</a:t>
            </a:r>
            <a:r>
              <a:rPr lang="en-US" sz="1400" dirty="0"/>
              <a:t>(</a:t>
            </a:r>
            <a:r>
              <a:rPr lang="en-US" sz="1400" dirty="0" err="1"/>
              <a:t>Pnew</a:t>
            </a:r>
            <a:r>
              <a:rPr lang="en-US" sz="1400" dirty="0"/>
              <a:t>), columns=["</a:t>
            </a:r>
            <a:r>
              <a:rPr lang="en-US" sz="1400" dirty="0" err="1"/>
              <a:t>Loan_Status</a:t>
            </a:r>
            <a:r>
              <a:rPr lang="en-US" sz="1400" dirty="0"/>
              <a:t>"])</a:t>
            </a:r>
          </a:p>
          <a:p>
            <a:r>
              <a:rPr lang="en-US" sz="1400" dirty="0"/>
              <a:t>submission = test_df_1.join(</a:t>
            </a:r>
            <a:r>
              <a:rPr lang="en-US" sz="1400" dirty="0" err="1"/>
              <a:t>loan_status</a:t>
            </a:r>
            <a:r>
              <a:rPr lang="en-US" sz="1400" dirty="0"/>
              <a:t>)[["Loan_ID","</a:t>
            </a:r>
            <a:r>
              <a:rPr lang="en-US" sz="1400" dirty="0" err="1"/>
              <a:t>Loan_Status</a:t>
            </a:r>
            <a:r>
              <a:rPr lang="en-US" sz="1400" dirty="0"/>
              <a:t>"]]</a:t>
            </a:r>
          </a:p>
          <a:p>
            <a:r>
              <a:rPr lang="en-US" sz="1400" dirty="0"/>
              <a:t>#submission.to_csv("submission1_w4.csv")</a:t>
            </a:r>
          </a:p>
        </p:txBody>
      </p:sp>
      <p:pic>
        <p:nvPicPr>
          <p:cNvPr id="11" name="Picture 10">
            <a:extLst>
              <a:ext uri="{FF2B5EF4-FFF2-40B4-BE49-F238E27FC236}">
                <a16:creationId xmlns:a16="http://schemas.microsoft.com/office/drawing/2014/main" id="{238702E6-41E5-A9B4-133A-338C5CD173AA}"/>
              </a:ext>
            </a:extLst>
          </p:cNvPr>
          <p:cNvPicPr>
            <a:picLocks noChangeAspect="1"/>
          </p:cNvPicPr>
          <p:nvPr/>
        </p:nvPicPr>
        <p:blipFill>
          <a:blip r:embed="rId3"/>
          <a:stretch>
            <a:fillRect/>
          </a:stretch>
        </p:blipFill>
        <p:spPr>
          <a:xfrm>
            <a:off x="9375446" y="4545680"/>
            <a:ext cx="2534445" cy="2096557"/>
          </a:xfrm>
          <a:prstGeom prst="rect">
            <a:avLst/>
          </a:prstGeom>
          <a:ln w="12700">
            <a:solidFill>
              <a:schemeClr val="tx1"/>
            </a:solidFill>
          </a:ln>
        </p:spPr>
      </p:pic>
    </p:spTree>
    <p:extLst>
      <p:ext uri="{BB962C8B-B14F-4D97-AF65-F5344CB8AC3E}">
        <p14:creationId xmlns:p14="http://schemas.microsoft.com/office/powerpoint/2010/main" val="318317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B67-E57F-EA05-97DD-C87189CBD3F1}"/>
              </a:ext>
            </a:extLst>
          </p:cNvPr>
          <p:cNvSpPr>
            <a:spLocks noGrp="1"/>
          </p:cNvSpPr>
          <p:nvPr>
            <p:ph type="title"/>
          </p:nvPr>
        </p:nvSpPr>
        <p:spPr/>
        <p:txBody>
          <a:bodyPr/>
          <a:lstStyle/>
          <a:p>
            <a:r>
              <a:rPr lang="en-US" dirty="0"/>
              <a:t>Maximum amount for rejected applicants</a:t>
            </a:r>
          </a:p>
        </p:txBody>
      </p:sp>
      <p:sp>
        <p:nvSpPr>
          <p:cNvPr id="3" name="Content Placeholder 2">
            <a:extLst>
              <a:ext uri="{FF2B5EF4-FFF2-40B4-BE49-F238E27FC236}">
                <a16:creationId xmlns:a16="http://schemas.microsoft.com/office/drawing/2014/main" id="{89A2E624-970C-4255-EFFA-7579176214E8}"/>
              </a:ext>
            </a:extLst>
          </p:cNvPr>
          <p:cNvSpPr>
            <a:spLocks noGrp="1"/>
          </p:cNvSpPr>
          <p:nvPr>
            <p:ph idx="1"/>
          </p:nvPr>
        </p:nvSpPr>
        <p:spPr>
          <a:xfrm>
            <a:off x="838199" y="1825625"/>
            <a:ext cx="11973227" cy="4351338"/>
          </a:xfrm>
        </p:spPr>
        <p:txBody>
          <a:bodyPr/>
          <a:lstStyle/>
          <a:p>
            <a:endParaRPr lang="en-US" dirty="0"/>
          </a:p>
          <a:p>
            <a:pPr marL="0" indent="0">
              <a:buNone/>
            </a:pPr>
            <a:endParaRPr lang="en-US" dirty="0"/>
          </a:p>
          <a:p>
            <a:endParaRPr lang="en-US" dirty="0"/>
          </a:p>
        </p:txBody>
      </p:sp>
      <p:pic>
        <p:nvPicPr>
          <p:cNvPr id="9" name="Picture 8" descr="Logo, company name&#10;&#10;Description automatically generated">
            <a:extLst>
              <a:ext uri="{FF2B5EF4-FFF2-40B4-BE49-F238E27FC236}">
                <a16:creationId xmlns:a16="http://schemas.microsoft.com/office/drawing/2014/main" id="{17E8FA98-67AD-926E-9D7B-76BADA2F0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16" name="TextBox 15">
            <a:extLst>
              <a:ext uri="{FF2B5EF4-FFF2-40B4-BE49-F238E27FC236}">
                <a16:creationId xmlns:a16="http://schemas.microsoft.com/office/drawing/2014/main" id="{A691723E-6948-1B44-E9E0-A542A90B1EB3}"/>
              </a:ext>
            </a:extLst>
          </p:cNvPr>
          <p:cNvSpPr txBox="1"/>
          <p:nvPr/>
        </p:nvSpPr>
        <p:spPr>
          <a:xfrm>
            <a:off x="528069" y="2111122"/>
            <a:ext cx="7184696" cy="4185761"/>
          </a:xfrm>
          <a:prstGeom prst="rect">
            <a:avLst/>
          </a:prstGeom>
          <a:noFill/>
        </p:spPr>
        <p:txBody>
          <a:bodyPr wrap="square" rtlCol="0">
            <a:spAutoFit/>
          </a:bodyPr>
          <a:lstStyle/>
          <a:p>
            <a:r>
              <a:rPr lang="en-US" sz="1400" b="1" dirty="0"/>
              <a:t>Code</a:t>
            </a:r>
            <a:r>
              <a:rPr lang="en-US" sz="1400" dirty="0"/>
              <a:t>:</a:t>
            </a:r>
          </a:p>
          <a:p>
            <a:r>
              <a:rPr lang="en-US" sz="1400" b="1" dirty="0"/>
              <a:t># Replace positive infinity values in </a:t>
            </a:r>
            <a:r>
              <a:rPr lang="en-US" sz="1400" b="1" dirty="0" err="1"/>
              <a:t>Pnew</a:t>
            </a:r>
            <a:r>
              <a:rPr lang="en-US" sz="1400" b="1" dirty="0"/>
              <a:t> with the maximum finite value in the corresponding column</a:t>
            </a:r>
          </a:p>
          <a:p>
            <a:r>
              <a:rPr lang="en-US" sz="1400" dirty="0"/>
              <a:t>for col in </a:t>
            </a:r>
            <a:r>
              <a:rPr lang="en-US" sz="1400" dirty="0" err="1"/>
              <a:t>Pnew.columns</a:t>
            </a:r>
            <a:r>
              <a:rPr lang="en-US" sz="1400" dirty="0"/>
              <a:t>:</a:t>
            </a:r>
          </a:p>
          <a:p>
            <a:r>
              <a:rPr lang="en-US" sz="1400" dirty="0"/>
              <a:t>    </a:t>
            </a:r>
            <a:r>
              <a:rPr lang="en-US" sz="1400" dirty="0" err="1"/>
              <a:t>Pnew</a:t>
            </a:r>
            <a:r>
              <a:rPr lang="en-US" sz="1400" dirty="0"/>
              <a:t>[col] = </a:t>
            </a:r>
            <a:r>
              <a:rPr lang="en-US" sz="1400" dirty="0" err="1"/>
              <a:t>Pnew</a:t>
            </a:r>
            <a:r>
              <a:rPr lang="en-US" sz="1400" dirty="0"/>
              <a:t>[col].replace(np.inf, </a:t>
            </a:r>
            <a:r>
              <a:rPr lang="en-US" sz="1400" dirty="0" err="1"/>
              <a:t>Pnew</a:t>
            </a:r>
            <a:r>
              <a:rPr lang="en-US" sz="1400" dirty="0"/>
              <a:t>[col][</a:t>
            </a:r>
            <a:r>
              <a:rPr lang="en-US" sz="1400" dirty="0" err="1"/>
              <a:t>Pnew</a:t>
            </a:r>
            <a:r>
              <a:rPr lang="en-US" sz="1400" dirty="0"/>
              <a:t>[col] != np.inf].max())</a:t>
            </a:r>
          </a:p>
          <a:p>
            <a:endParaRPr lang="en-US" sz="1400" dirty="0"/>
          </a:p>
          <a:p>
            <a:r>
              <a:rPr lang="en-US" sz="1400" b="1" dirty="0"/>
              <a:t># Replace negative infinity values in </a:t>
            </a:r>
            <a:r>
              <a:rPr lang="en-US" sz="1400" b="1" dirty="0" err="1"/>
              <a:t>Pnew</a:t>
            </a:r>
            <a:r>
              <a:rPr lang="en-US" sz="1400" b="1" dirty="0"/>
              <a:t> with the minimum finite value in the corresponding column</a:t>
            </a:r>
          </a:p>
          <a:p>
            <a:r>
              <a:rPr lang="en-US" sz="1400" dirty="0"/>
              <a:t>for col in </a:t>
            </a:r>
            <a:r>
              <a:rPr lang="en-US" sz="1400" dirty="0" err="1"/>
              <a:t>Pnew.columns</a:t>
            </a:r>
            <a:r>
              <a:rPr lang="en-US" sz="1400" dirty="0"/>
              <a:t>:</a:t>
            </a:r>
          </a:p>
          <a:p>
            <a:r>
              <a:rPr lang="en-US" sz="1400" dirty="0"/>
              <a:t>    </a:t>
            </a:r>
            <a:r>
              <a:rPr lang="en-US" sz="1400" dirty="0" err="1"/>
              <a:t>Pnew</a:t>
            </a:r>
            <a:r>
              <a:rPr lang="en-US" sz="1400" dirty="0"/>
              <a:t>[col] = </a:t>
            </a:r>
            <a:r>
              <a:rPr lang="en-US" sz="1400" dirty="0" err="1"/>
              <a:t>Pnew</a:t>
            </a:r>
            <a:r>
              <a:rPr lang="en-US" sz="1400" dirty="0"/>
              <a:t>[col].replace(-np.inf, </a:t>
            </a:r>
            <a:r>
              <a:rPr lang="en-US" sz="1400" dirty="0" err="1"/>
              <a:t>Pnew</a:t>
            </a:r>
            <a:r>
              <a:rPr lang="en-US" sz="1400" dirty="0"/>
              <a:t>[col][</a:t>
            </a:r>
            <a:r>
              <a:rPr lang="en-US" sz="1400" dirty="0" err="1"/>
              <a:t>Pnew</a:t>
            </a:r>
            <a:r>
              <a:rPr lang="en-US" sz="1400" dirty="0"/>
              <a:t>[col] != -np.inf].min())</a:t>
            </a:r>
          </a:p>
          <a:p>
            <a:endParaRPr lang="en-US" sz="1400" b="1" dirty="0"/>
          </a:p>
          <a:p>
            <a:r>
              <a:rPr lang="en-US" sz="1400" b="1" dirty="0"/>
              <a:t># Make predictions using the trained model</a:t>
            </a:r>
          </a:p>
          <a:p>
            <a:r>
              <a:rPr lang="en-US" sz="1400" dirty="0"/>
              <a:t>predictions = log_reg_model_final_1.predict(</a:t>
            </a:r>
            <a:r>
              <a:rPr lang="en-US" sz="1400" dirty="0" err="1"/>
              <a:t>Pnew</a:t>
            </a:r>
            <a:r>
              <a:rPr lang="en-US" sz="1400" dirty="0"/>
              <a:t>)</a:t>
            </a:r>
          </a:p>
          <a:p>
            <a:r>
              <a:rPr lang="en-US" sz="1400" dirty="0" err="1"/>
              <a:t>loan_amount_new</a:t>
            </a:r>
            <a:r>
              <a:rPr lang="en-US" sz="1400" dirty="0"/>
              <a:t> = </a:t>
            </a:r>
            <a:r>
              <a:rPr lang="en-US" sz="1400" dirty="0" err="1"/>
              <a:t>pd.DataFrame</a:t>
            </a:r>
            <a:r>
              <a:rPr lang="en-US" sz="1400" dirty="0"/>
              <a:t>(</a:t>
            </a:r>
            <a:r>
              <a:rPr lang="en-US" sz="1400" dirty="0" err="1"/>
              <a:t>log_reg_model.predict</a:t>
            </a:r>
            <a:r>
              <a:rPr lang="en-US" sz="1400" dirty="0"/>
              <a:t>(</a:t>
            </a:r>
            <a:r>
              <a:rPr lang="en-US" sz="1400" dirty="0" err="1"/>
              <a:t>Xnew</a:t>
            </a:r>
            <a:r>
              <a:rPr lang="en-US" sz="1400" dirty="0"/>
              <a:t>),columns=["</a:t>
            </a:r>
            <a:r>
              <a:rPr lang="en-US" sz="1400" dirty="0" err="1"/>
              <a:t>LoanAmount_New</a:t>
            </a:r>
            <a:r>
              <a:rPr lang="en-US" sz="1400" dirty="0"/>
              <a:t>"])</a:t>
            </a:r>
          </a:p>
          <a:p>
            <a:r>
              <a:rPr lang="en-US" sz="1400" dirty="0"/>
              <a:t>final = test_df_2.join(</a:t>
            </a:r>
            <a:r>
              <a:rPr lang="en-US" sz="1400" dirty="0" err="1"/>
              <a:t>loan_amount_new</a:t>
            </a:r>
            <a:r>
              <a:rPr lang="en-US" sz="1400" dirty="0"/>
              <a:t>)[["Loan_ID","Loan_Status","</a:t>
            </a:r>
            <a:r>
              <a:rPr lang="en-US" sz="1400" dirty="0" err="1"/>
              <a:t>LoanAmount</a:t>
            </a:r>
            <a:r>
              <a:rPr lang="en-US" sz="1400" dirty="0"/>
              <a:t>","</a:t>
            </a:r>
            <a:r>
              <a:rPr lang="en-US" sz="1400" dirty="0" err="1"/>
              <a:t>LoanAmount_New</a:t>
            </a:r>
            <a:r>
              <a:rPr lang="en-US" sz="1400" dirty="0"/>
              <a:t>"]]</a:t>
            </a:r>
          </a:p>
          <a:p>
            <a:r>
              <a:rPr lang="en-US" sz="1400" dirty="0" err="1"/>
              <a:t>final.sample</a:t>
            </a:r>
            <a:r>
              <a:rPr lang="en-US" sz="1400" dirty="0"/>
              <a:t>(5)</a:t>
            </a:r>
          </a:p>
        </p:txBody>
      </p:sp>
      <p:pic>
        <p:nvPicPr>
          <p:cNvPr id="5" name="Picture 4">
            <a:extLst>
              <a:ext uri="{FF2B5EF4-FFF2-40B4-BE49-F238E27FC236}">
                <a16:creationId xmlns:a16="http://schemas.microsoft.com/office/drawing/2014/main" id="{384E1EAB-305B-831E-EA8C-F8854B49CEE5}"/>
              </a:ext>
            </a:extLst>
          </p:cNvPr>
          <p:cNvPicPr>
            <a:picLocks noChangeAspect="1"/>
          </p:cNvPicPr>
          <p:nvPr/>
        </p:nvPicPr>
        <p:blipFill>
          <a:blip r:embed="rId3"/>
          <a:stretch>
            <a:fillRect/>
          </a:stretch>
        </p:blipFill>
        <p:spPr>
          <a:xfrm>
            <a:off x="7780239" y="2381110"/>
            <a:ext cx="3647548" cy="3240367"/>
          </a:xfrm>
          <a:prstGeom prst="rect">
            <a:avLst/>
          </a:prstGeom>
          <a:ln w="12700">
            <a:solidFill>
              <a:schemeClr val="tx1"/>
            </a:solidFill>
          </a:ln>
        </p:spPr>
      </p:pic>
      <p:sp>
        <p:nvSpPr>
          <p:cNvPr id="4" name="TextBox 3">
            <a:extLst>
              <a:ext uri="{FF2B5EF4-FFF2-40B4-BE49-F238E27FC236}">
                <a16:creationId xmlns:a16="http://schemas.microsoft.com/office/drawing/2014/main" id="{03B5C5F4-4846-E0A2-8F6E-947F1A177B89}"/>
              </a:ext>
            </a:extLst>
          </p:cNvPr>
          <p:cNvSpPr txBox="1"/>
          <p:nvPr/>
        </p:nvSpPr>
        <p:spPr>
          <a:xfrm>
            <a:off x="7663120" y="1891858"/>
            <a:ext cx="3881785" cy="369332"/>
          </a:xfrm>
          <a:prstGeom prst="rect">
            <a:avLst/>
          </a:prstGeom>
          <a:noFill/>
          <a:ln w="12700">
            <a:solidFill>
              <a:schemeClr val="tx1"/>
            </a:solidFill>
          </a:ln>
        </p:spPr>
        <p:txBody>
          <a:bodyPr wrap="square" rtlCol="0">
            <a:spAutoFit/>
          </a:bodyPr>
          <a:lstStyle/>
          <a:p>
            <a:pPr algn="ctr"/>
            <a:r>
              <a:rPr lang="en-US" dirty="0"/>
              <a:t>Accuracy of Logistic Regression model</a:t>
            </a:r>
          </a:p>
        </p:txBody>
      </p:sp>
    </p:spTree>
    <p:extLst>
      <p:ext uri="{BB962C8B-B14F-4D97-AF65-F5344CB8AC3E}">
        <p14:creationId xmlns:p14="http://schemas.microsoft.com/office/powerpoint/2010/main" val="117076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64420-D4A3-DD59-AA69-E682989D657E}"/>
              </a:ext>
            </a:extLst>
          </p:cNvPr>
          <p:cNvSpPr>
            <a:spLocks noGrp="1"/>
          </p:cNvSpPr>
          <p:nvPr>
            <p:ph type="title"/>
          </p:nvPr>
        </p:nvSpPr>
        <p:spPr>
          <a:xfrm>
            <a:off x="645065" y="1097280"/>
            <a:ext cx="3796306" cy="4666207"/>
          </a:xfrm>
        </p:spPr>
        <p:txBody>
          <a:bodyPr anchor="ctr">
            <a:normAutofit/>
          </a:bodyPr>
          <a:lstStyle/>
          <a:p>
            <a:r>
              <a:rPr lang="en-US" sz="4800" dirty="0"/>
              <a:t>Introduction</a:t>
            </a:r>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0A3AE0B-EDBF-3CA1-D104-C02273920EDD}"/>
              </a:ext>
            </a:extLst>
          </p:cNvPr>
          <p:cNvGraphicFramePr>
            <a:graphicFrameLocks noGrp="1"/>
          </p:cNvGraphicFramePr>
          <p:nvPr>
            <p:ph idx="1"/>
            <p:extLst>
              <p:ext uri="{D42A27DB-BD31-4B8C-83A1-F6EECF244321}">
                <p14:modId xmlns:p14="http://schemas.microsoft.com/office/powerpoint/2010/main" val="1807985062"/>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Logo, company name&#10;&#10;Description automatically generated">
            <a:extLst>
              <a:ext uri="{FF2B5EF4-FFF2-40B4-BE49-F238E27FC236}">
                <a16:creationId xmlns:a16="http://schemas.microsoft.com/office/drawing/2014/main" id="{D7604E50-B8BE-182E-500C-333CAA170A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229700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F805F-684D-0694-7824-33BDFAFE5C5F}"/>
              </a:ext>
            </a:extLst>
          </p:cNvPr>
          <p:cNvSpPr>
            <a:spLocks noGrp="1"/>
          </p:cNvSpPr>
          <p:nvPr>
            <p:ph type="title"/>
          </p:nvPr>
        </p:nvSpPr>
        <p:spPr>
          <a:xfrm>
            <a:off x="1282963" y="1238080"/>
            <a:ext cx="9849751" cy="1349671"/>
          </a:xfrm>
        </p:spPr>
        <p:txBody>
          <a:bodyPr anchor="b">
            <a:normAutofit/>
          </a:bodyPr>
          <a:lstStyle/>
          <a:p>
            <a:r>
              <a:rPr lang="en-US" sz="5400" dirty="0"/>
              <a:t>Objective</a:t>
            </a:r>
          </a:p>
        </p:txBody>
      </p:sp>
      <p:sp>
        <p:nvSpPr>
          <p:cNvPr id="3" name="Content Placeholder 2">
            <a:extLst>
              <a:ext uri="{FF2B5EF4-FFF2-40B4-BE49-F238E27FC236}">
                <a16:creationId xmlns:a16="http://schemas.microsoft.com/office/drawing/2014/main" id="{8EDFC08B-5DD9-3D13-C5CE-20F1CFD00F26}"/>
              </a:ext>
            </a:extLst>
          </p:cNvPr>
          <p:cNvSpPr>
            <a:spLocks noGrp="1"/>
          </p:cNvSpPr>
          <p:nvPr>
            <p:ph idx="1"/>
          </p:nvPr>
        </p:nvSpPr>
        <p:spPr>
          <a:xfrm>
            <a:off x="1289304" y="2902913"/>
            <a:ext cx="9849751" cy="3032168"/>
          </a:xfrm>
        </p:spPr>
        <p:txBody>
          <a:bodyPr anchor="ctr">
            <a:normAutofit fontScale="92500" lnSpcReduction="10000"/>
          </a:bodyPr>
          <a:lstStyle/>
          <a:p>
            <a:pPr marL="0" indent="0">
              <a:buNone/>
            </a:pPr>
            <a:r>
              <a:rPr lang="en-US" sz="1700" dirty="0"/>
              <a:t>With the increasing technology and number of loan applications, the related fraud is also rising. To curb this issue, one needs to predict if the loan can be approved based on historic data. Our objective is to:</a:t>
            </a:r>
          </a:p>
          <a:p>
            <a:pPr marL="0" indent="0">
              <a:buNone/>
            </a:pPr>
            <a:endParaRPr lang="en-US" sz="1700" dirty="0"/>
          </a:p>
          <a:p>
            <a:pPr marL="0" indent="0">
              <a:buNone/>
            </a:pPr>
            <a:r>
              <a:rPr lang="en-US" sz="2400" b="1" dirty="0"/>
              <a:t>Build a regression model that determines, depending on the important variables,  whether a customer is eligible for a loan or not and the maximum amount that can be offered for rejected applications.</a:t>
            </a:r>
          </a:p>
          <a:p>
            <a:endParaRPr lang="en-US" sz="1700" b="0" i="0" u="none" strike="noStrike" baseline="0" dirty="0">
              <a:latin typeface="Calibri" panose="020F0502020204030204" pitchFamily="34" charset="0"/>
            </a:endParaRPr>
          </a:p>
          <a:p>
            <a:pPr marL="0" indent="0">
              <a:buNone/>
            </a:pPr>
            <a:r>
              <a:rPr lang="en-US" sz="1700" dirty="0">
                <a:latin typeface="Calibri" panose="020F0502020204030204" pitchFamily="34" charset="0"/>
              </a:rPr>
              <a:t>We aim to </a:t>
            </a:r>
            <a:r>
              <a:rPr lang="en-US" sz="1700" b="0" i="0" u="none" strike="noStrike" baseline="0" dirty="0">
                <a:latin typeface="Calibri" panose="020F0502020204030204" pitchFamily="34" charset="0"/>
              </a:rPr>
              <a:t>predict whether an application can be approved or not through a model, build using Machine Learning. This model would help banks with a quick, immediate, and easy way to choose the deserving applicants and th</a:t>
            </a:r>
            <a:r>
              <a:rPr lang="en-US" sz="1700" dirty="0">
                <a:latin typeface="Calibri" panose="020F0502020204030204" pitchFamily="34" charset="0"/>
              </a:rPr>
              <a:t>e </a:t>
            </a:r>
            <a:r>
              <a:rPr lang="en-US" sz="1700" b="0" i="0" u="none" strike="noStrike" baseline="0" dirty="0">
                <a:latin typeface="Calibri" panose="020F0502020204030204" pitchFamily="34" charset="0"/>
              </a:rPr>
              <a:t>applicants can use this Loan Prediction System to check their own eligibility. </a:t>
            </a:r>
            <a:endParaRPr lang="en-US" sz="1700" dirty="0"/>
          </a:p>
        </p:txBody>
      </p:sp>
      <p:pic>
        <p:nvPicPr>
          <p:cNvPr id="4" name="Picture 3" descr="Logo, company name&#10;&#10;Description automatically generated">
            <a:extLst>
              <a:ext uri="{FF2B5EF4-FFF2-40B4-BE49-F238E27FC236}">
                <a16:creationId xmlns:a16="http://schemas.microsoft.com/office/drawing/2014/main" id="{C98FB6F2-F2E2-1967-6AAA-1AB7E3A7D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77058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C78C0-7DF9-434E-FF7B-2C8AE5DCEB43}"/>
              </a:ext>
            </a:extLst>
          </p:cNvPr>
          <p:cNvSpPr>
            <a:spLocks noGrp="1"/>
          </p:cNvSpPr>
          <p:nvPr>
            <p:ph type="title"/>
          </p:nvPr>
        </p:nvSpPr>
        <p:spPr>
          <a:xfrm>
            <a:off x="1043631" y="809898"/>
            <a:ext cx="9942716" cy="1554480"/>
          </a:xfrm>
        </p:spPr>
        <p:txBody>
          <a:bodyPr anchor="ctr">
            <a:normAutofit/>
          </a:bodyPr>
          <a:lstStyle/>
          <a:p>
            <a:r>
              <a:rPr lang="en-US" sz="4800" dirty="0"/>
              <a:t>Research Questions</a:t>
            </a:r>
          </a:p>
        </p:txBody>
      </p:sp>
      <p:sp>
        <p:nvSpPr>
          <p:cNvPr id="3" name="Content Placeholder 2">
            <a:extLst>
              <a:ext uri="{FF2B5EF4-FFF2-40B4-BE49-F238E27FC236}">
                <a16:creationId xmlns:a16="http://schemas.microsoft.com/office/drawing/2014/main" id="{EC82EFDB-AA6A-6A7D-57C5-C712640E52B5}"/>
              </a:ext>
            </a:extLst>
          </p:cNvPr>
          <p:cNvSpPr>
            <a:spLocks noGrp="1"/>
          </p:cNvSpPr>
          <p:nvPr>
            <p:ph idx="1"/>
          </p:nvPr>
        </p:nvSpPr>
        <p:spPr>
          <a:xfrm>
            <a:off x="1045028" y="3017522"/>
            <a:ext cx="9941319" cy="3124658"/>
          </a:xfrm>
        </p:spPr>
        <p:txBody>
          <a:bodyPr anchor="ctr">
            <a:normAutofit/>
          </a:bodyPr>
          <a:lstStyle/>
          <a:p>
            <a:r>
              <a:rPr lang="en-US" sz="2400" dirty="0"/>
              <a:t>What are the most important factors that determine a customer's loan eligibility? </a:t>
            </a:r>
          </a:p>
          <a:p>
            <a:r>
              <a:rPr lang="en-US" sz="2400" dirty="0"/>
              <a:t>How to check a person’s eligibility? </a:t>
            </a:r>
          </a:p>
          <a:p>
            <a:r>
              <a:rPr lang="en-US" sz="2400" dirty="0"/>
              <a:t>For customers who are not eligible for the required loan amount and duration, what is the maximum amount they can borrow for the given duration? </a:t>
            </a:r>
            <a:endParaRPr lang="en-US" sz="2400" b="0" i="0" u="none" strike="noStrike" baseline="0" dirty="0">
              <a:latin typeface="Calibri" panose="020F0502020204030204" pitchFamily="34" charset="0"/>
            </a:endParaRPr>
          </a:p>
          <a:p>
            <a:pPr marL="0" indent="0">
              <a:buNone/>
            </a:pPr>
            <a:endParaRPr lang="en-US" sz="24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Logo, company name&#10;&#10;Description automatically generated">
            <a:extLst>
              <a:ext uri="{FF2B5EF4-FFF2-40B4-BE49-F238E27FC236}">
                <a16:creationId xmlns:a16="http://schemas.microsoft.com/office/drawing/2014/main" id="{4A3F7780-02A5-9FCC-E0DA-EC6FB4E88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289594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8A2C5-3F39-EA40-7EE7-5648F1C848DE}"/>
              </a:ext>
            </a:extLst>
          </p:cNvPr>
          <p:cNvSpPr>
            <a:spLocks noGrp="1"/>
          </p:cNvSpPr>
          <p:nvPr>
            <p:ph type="title"/>
          </p:nvPr>
        </p:nvSpPr>
        <p:spPr>
          <a:xfrm>
            <a:off x="808638" y="386930"/>
            <a:ext cx="9236700" cy="1188950"/>
          </a:xfrm>
        </p:spPr>
        <p:txBody>
          <a:bodyPr anchor="b">
            <a:normAutofit/>
          </a:bodyPr>
          <a:lstStyle/>
          <a:p>
            <a:r>
              <a:rPr lang="en-US" sz="5400" dirty="0"/>
              <a:t>Data Preparation</a:t>
            </a: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7"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9E996-7283-9DCE-40AE-1826678E2F89}"/>
              </a:ext>
            </a:extLst>
          </p:cNvPr>
          <p:cNvSpPr>
            <a:spLocks noGrp="1"/>
          </p:cNvSpPr>
          <p:nvPr>
            <p:ph idx="1"/>
          </p:nvPr>
        </p:nvSpPr>
        <p:spPr>
          <a:xfrm>
            <a:off x="793660" y="2599509"/>
            <a:ext cx="10143668" cy="3435531"/>
          </a:xfrm>
        </p:spPr>
        <p:txBody>
          <a:bodyPr anchor="ctr">
            <a:norm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entire process is done in a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using python language and the various libraries it offers</a:t>
            </a:r>
          </a:p>
          <a:p>
            <a:r>
              <a:rPr lang="en-US" sz="1800" b="1" dirty="0">
                <a:latin typeface="Times New Roman" panose="02020603050405020304" pitchFamily="18" charset="0"/>
                <a:cs typeface="Times New Roman" panose="02020603050405020304" pitchFamily="18" charset="0"/>
              </a:rPr>
              <a:t>Null values</a:t>
            </a:r>
            <a:r>
              <a:rPr lang="en-US" sz="1800" dirty="0">
                <a:latin typeface="Times New Roman" panose="02020603050405020304" pitchFamily="18" charset="0"/>
                <a:cs typeface="Times New Roman" panose="02020603050405020304" pitchFamily="18" charset="0"/>
              </a:rPr>
              <a:t>: Imputed with mean or median for numerical values (based on distribution) and mode for categorical ones</a:t>
            </a:r>
          </a:p>
          <a:p>
            <a:r>
              <a:rPr lang="en-US" sz="1800" b="1" dirty="0">
                <a:latin typeface="Times New Roman" panose="02020603050405020304" pitchFamily="18" charset="0"/>
                <a:cs typeface="Times New Roman" panose="02020603050405020304" pitchFamily="18" charset="0"/>
              </a:rPr>
              <a:t>Outliers</a:t>
            </a:r>
            <a:r>
              <a:rPr lang="en-US" sz="1800" dirty="0">
                <a:latin typeface="Times New Roman" panose="02020603050405020304" pitchFamily="18" charset="0"/>
                <a:cs typeface="Times New Roman" panose="02020603050405020304" pitchFamily="18" charset="0"/>
              </a:rPr>
              <a:t>: Treated by limiting with a cap value of 20000 for Applicant income and 12500 for Co-applicant income</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D084213-331D-D864-EECD-EF61FAFA9D73}"/>
              </a:ext>
            </a:extLst>
          </p:cNvPr>
          <p:cNvGrpSpPr/>
          <p:nvPr/>
        </p:nvGrpSpPr>
        <p:grpSpPr>
          <a:xfrm>
            <a:off x="1074596" y="3816209"/>
            <a:ext cx="4794591" cy="2800633"/>
            <a:chOff x="1063991" y="3220653"/>
            <a:chExt cx="4588886" cy="2956751"/>
          </a:xfrm>
        </p:grpSpPr>
        <p:pic>
          <p:nvPicPr>
            <p:cNvPr id="13" name="Picture 12">
              <a:extLst>
                <a:ext uri="{FF2B5EF4-FFF2-40B4-BE49-F238E27FC236}">
                  <a16:creationId xmlns:a16="http://schemas.microsoft.com/office/drawing/2014/main" id="{3BF2C9CB-6C54-5E10-D31F-0C9FF892C8AB}"/>
                </a:ext>
              </a:extLst>
            </p:cNvPr>
            <p:cNvPicPr preferRelativeResize="0">
              <a:picLocks/>
            </p:cNvPicPr>
            <p:nvPr/>
          </p:nvPicPr>
          <p:blipFill>
            <a:blip r:embed="rId2"/>
            <a:stretch>
              <a:fillRect/>
            </a:stretch>
          </p:blipFill>
          <p:spPr>
            <a:xfrm>
              <a:off x="1063991" y="3814424"/>
              <a:ext cx="4588886" cy="2362980"/>
            </a:xfrm>
            <a:prstGeom prst="rect">
              <a:avLst/>
            </a:prstGeom>
            <a:ln w="12700">
              <a:solidFill>
                <a:schemeClr val="tx1"/>
              </a:solidFill>
            </a:ln>
          </p:spPr>
        </p:pic>
        <p:sp>
          <p:nvSpPr>
            <p:cNvPr id="15" name="TextBox 14">
              <a:extLst>
                <a:ext uri="{FF2B5EF4-FFF2-40B4-BE49-F238E27FC236}">
                  <a16:creationId xmlns:a16="http://schemas.microsoft.com/office/drawing/2014/main" id="{B72958E3-EEB0-7578-CCDA-E3ABA4307688}"/>
                </a:ext>
              </a:extLst>
            </p:cNvPr>
            <p:cNvSpPr txBox="1"/>
            <p:nvPr/>
          </p:nvSpPr>
          <p:spPr>
            <a:xfrm>
              <a:off x="1768784" y="3220653"/>
              <a:ext cx="3179299" cy="389920"/>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Before Outlier Treatment</a:t>
              </a:r>
            </a:p>
          </p:txBody>
        </p:sp>
      </p:grpSp>
      <p:grpSp>
        <p:nvGrpSpPr>
          <p:cNvPr id="16" name="Group 15">
            <a:extLst>
              <a:ext uri="{FF2B5EF4-FFF2-40B4-BE49-F238E27FC236}">
                <a16:creationId xmlns:a16="http://schemas.microsoft.com/office/drawing/2014/main" id="{D203F19D-2768-6F54-1133-49E1B1D93477}"/>
              </a:ext>
            </a:extLst>
          </p:cNvPr>
          <p:cNvGrpSpPr/>
          <p:nvPr/>
        </p:nvGrpSpPr>
        <p:grpSpPr>
          <a:xfrm>
            <a:off x="6603748" y="3816627"/>
            <a:ext cx="4794591" cy="2800216"/>
            <a:chOff x="6651201" y="3220653"/>
            <a:chExt cx="4588886" cy="2956311"/>
          </a:xfrm>
        </p:grpSpPr>
        <p:pic>
          <p:nvPicPr>
            <p:cNvPr id="17" name="Picture 16">
              <a:extLst>
                <a:ext uri="{FF2B5EF4-FFF2-40B4-BE49-F238E27FC236}">
                  <a16:creationId xmlns:a16="http://schemas.microsoft.com/office/drawing/2014/main" id="{7A73CD7E-3411-A0BE-2694-3110627BF286}"/>
                </a:ext>
              </a:extLst>
            </p:cNvPr>
            <p:cNvPicPr preferRelativeResize="0">
              <a:picLocks/>
            </p:cNvPicPr>
            <p:nvPr/>
          </p:nvPicPr>
          <p:blipFill>
            <a:blip r:embed="rId3"/>
            <a:stretch>
              <a:fillRect/>
            </a:stretch>
          </p:blipFill>
          <p:spPr>
            <a:xfrm>
              <a:off x="6651201" y="3811250"/>
              <a:ext cx="4588886" cy="2365714"/>
            </a:xfrm>
            <a:prstGeom prst="rect">
              <a:avLst/>
            </a:prstGeom>
            <a:ln w="12700">
              <a:solidFill>
                <a:schemeClr val="tx1"/>
              </a:solidFill>
            </a:ln>
          </p:spPr>
        </p:pic>
        <p:sp>
          <p:nvSpPr>
            <p:cNvPr id="18" name="TextBox 17">
              <a:extLst>
                <a:ext uri="{FF2B5EF4-FFF2-40B4-BE49-F238E27FC236}">
                  <a16:creationId xmlns:a16="http://schemas.microsoft.com/office/drawing/2014/main" id="{C831E699-AB75-D705-ECE6-DC0631634261}"/>
                </a:ext>
              </a:extLst>
            </p:cNvPr>
            <p:cNvSpPr txBox="1"/>
            <p:nvPr/>
          </p:nvSpPr>
          <p:spPr>
            <a:xfrm>
              <a:off x="7355994" y="3220653"/>
              <a:ext cx="3179299" cy="389920"/>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After Outlier Treatment</a:t>
              </a:r>
            </a:p>
          </p:txBody>
        </p:sp>
      </p:grpSp>
      <p:pic>
        <p:nvPicPr>
          <p:cNvPr id="8" name="Picture 7" descr="Logo, company name&#10;&#10;Description automatically generated">
            <a:extLst>
              <a:ext uri="{FF2B5EF4-FFF2-40B4-BE49-F238E27FC236}">
                <a16:creationId xmlns:a16="http://schemas.microsoft.com/office/drawing/2014/main" id="{39864361-6DBB-C3DD-9B81-267C954CD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53247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977F00-F2DD-10F6-D859-CB99E3EE7694}"/>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Exploratory Data Analysis</a:t>
            </a:r>
          </a:p>
        </p:txBody>
      </p:sp>
      <p:sp>
        <p:nvSpPr>
          <p:cNvPr id="2061"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a:extLst>
              <a:ext uri="{FF2B5EF4-FFF2-40B4-BE49-F238E27FC236}">
                <a16:creationId xmlns:a16="http://schemas.microsoft.com/office/drawing/2014/main" id="{E05C342A-15CE-8F03-B7BB-300A28DE0BBC}"/>
              </a:ext>
            </a:extLst>
          </p:cNvPr>
          <p:cNvPicPr preferRelativeResize="0">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670" y="2166885"/>
            <a:ext cx="3872061" cy="33396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994B59E-189D-A377-3B8E-7066D465A9FE}"/>
              </a:ext>
            </a:extLst>
          </p:cNvPr>
          <p:cNvPicPr preferRelativeResize="0">
            <a:picLocks noGrp="1" noChangeArrowheads="1"/>
          </p:cNvPicPr>
          <p:nvPr>
            <p:ph idx="1"/>
          </p:nvPr>
        </p:nvPicPr>
        <p:blipFill rotWithShape="1">
          <a:blip r:embed="rId3">
            <a:extLst>
              <a:ext uri="{28A0092B-C50C-407E-A947-70E740481C1C}">
                <a14:useLocalDpi xmlns:a14="http://schemas.microsoft.com/office/drawing/2010/main" val="0"/>
              </a:ext>
            </a:extLst>
          </a:blip>
          <a:srcRect t="41" b="1"/>
          <a:stretch/>
        </p:blipFill>
        <p:spPr bwMode="auto">
          <a:xfrm>
            <a:off x="8303737" y="2509377"/>
            <a:ext cx="3758184" cy="26546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5A65406-5B3D-2566-D281-3559228B7039}"/>
              </a:ext>
            </a:extLst>
          </p:cNvPr>
          <p:cNvPicPr preferRelativeResize="0">
            <a:picLocks noChangeArrowheads="1"/>
          </p:cNvPicPr>
          <p:nvPr/>
        </p:nvPicPr>
        <p:blipFill rotWithShape="1">
          <a:blip r:embed="rId4">
            <a:extLst>
              <a:ext uri="{28A0092B-C50C-407E-A947-70E740481C1C}">
                <a14:useLocalDpi xmlns:a14="http://schemas.microsoft.com/office/drawing/2010/main" val="0"/>
              </a:ext>
            </a:extLst>
          </a:blip>
          <a:srcRect t="-670"/>
          <a:stretch/>
        </p:blipFill>
        <p:spPr bwMode="auto">
          <a:xfrm>
            <a:off x="4367757" y="2590322"/>
            <a:ext cx="3758184" cy="24927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 company name&#10;&#10;Description automatically generated">
            <a:extLst>
              <a:ext uri="{FF2B5EF4-FFF2-40B4-BE49-F238E27FC236}">
                <a16:creationId xmlns:a16="http://schemas.microsoft.com/office/drawing/2014/main" id="{04121B67-C41A-BD3D-6EB5-843D7EA4BF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
        <p:nvSpPr>
          <p:cNvPr id="4" name="TextBox 3">
            <a:extLst>
              <a:ext uri="{FF2B5EF4-FFF2-40B4-BE49-F238E27FC236}">
                <a16:creationId xmlns:a16="http://schemas.microsoft.com/office/drawing/2014/main" id="{0ED45B5C-5632-6B19-4130-AE6861DCEF03}"/>
              </a:ext>
            </a:extLst>
          </p:cNvPr>
          <p:cNvSpPr txBox="1"/>
          <p:nvPr/>
        </p:nvSpPr>
        <p:spPr>
          <a:xfrm>
            <a:off x="235670" y="5817704"/>
            <a:ext cx="3856382" cy="1077218"/>
          </a:xfrm>
          <a:prstGeom prst="rect">
            <a:avLst/>
          </a:prstGeom>
          <a:noFill/>
        </p:spPr>
        <p:txBody>
          <a:bodyPr wrap="square" rtlCol="0">
            <a:spAutoFit/>
          </a:bodyPr>
          <a:lstStyle/>
          <a:p>
            <a:r>
              <a:rPr lang="en-US" sz="1600" dirty="0"/>
              <a:t>Correlation matrix shows that loan amount and applicant income have the strongest relationship, loan amount and co-applicant income.</a:t>
            </a:r>
          </a:p>
        </p:txBody>
      </p:sp>
      <p:sp>
        <p:nvSpPr>
          <p:cNvPr id="5" name="TextBox 4">
            <a:extLst>
              <a:ext uri="{FF2B5EF4-FFF2-40B4-BE49-F238E27FC236}">
                <a16:creationId xmlns:a16="http://schemas.microsoft.com/office/drawing/2014/main" id="{8A865F78-04C6-1988-5E7B-9A0F2C9528AA}"/>
              </a:ext>
            </a:extLst>
          </p:cNvPr>
          <p:cNvSpPr txBox="1"/>
          <p:nvPr/>
        </p:nvSpPr>
        <p:spPr>
          <a:xfrm>
            <a:off x="8303737" y="5817704"/>
            <a:ext cx="3856382" cy="584775"/>
          </a:xfrm>
          <a:prstGeom prst="rect">
            <a:avLst/>
          </a:prstGeom>
          <a:noFill/>
        </p:spPr>
        <p:txBody>
          <a:bodyPr wrap="square" rtlCol="0">
            <a:spAutoFit/>
          </a:bodyPr>
          <a:lstStyle/>
          <a:p>
            <a:r>
              <a:rPr lang="en-US" sz="1600" dirty="0"/>
              <a:t>There are more loans approved than rejected.</a:t>
            </a:r>
          </a:p>
        </p:txBody>
      </p:sp>
      <p:sp>
        <p:nvSpPr>
          <p:cNvPr id="6" name="TextBox 5">
            <a:extLst>
              <a:ext uri="{FF2B5EF4-FFF2-40B4-BE49-F238E27FC236}">
                <a16:creationId xmlns:a16="http://schemas.microsoft.com/office/drawing/2014/main" id="{B679E969-BBA6-E739-8EC1-81A3259A1E3B}"/>
              </a:ext>
            </a:extLst>
          </p:cNvPr>
          <p:cNvSpPr txBox="1"/>
          <p:nvPr/>
        </p:nvSpPr>
        <p:spPr>
          <a:xfrm>
            <a:off x="4269703" y="5817704"/>
            <a:ext cx="3856382" cy="1077218"/>
          </a:xfrm>
          <a:prstGeom prst="rect">
            <a:avLst/>
          </a:prstGeom>
          <a:noFill/>
        </p:spPr>
        <p:txBody>
          <a:bodyPr wrap="square" rtlCol="0">
            <a:spAutoFit/>
          </a:bodyPr>
          <a:lstStyle/>
          <a:p>
            <a:r>
              <a:rPr lang="en-US" sz="1600" dirty="0"/>
              <a:t>The scatter plot between applicant income and loan amount is dense at lower income and loan amount and lighter as the variables increase</a:t>
            </a:r>
          </a:p>
        </p:txBody>
      </p:sp>
    </p:spTree>
    <p:extLst>
      <p:ext uri="{BB962C8B-B14F-4D97-AF65-F5344CB8AC3E}">
        <p14:creationId xmlns:p14="http://schemas.microsoft.com/office/powerpoint/2010/main" val="140742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D869-958A-2D8E-FB69-20ADAF535722}"/>
              </a:ext>
            </a:extLst>
          </p:cNvPr>
          <p:cNvSpPr>
            <a:spLocks noGrp="1"/>
          </p:cNvSpPr>
          <p:nvPr>
            <p:ph type="title"/>
          </p:nvPr>
        </p:nvSpPr>
        <p:spPr/>
        <p:txBody>
          <a:bodyPr>
            <a:normAutofit/>
          </a:bodyPr>
          <a:lstStyle/>
          <a:p>
            <a:r>
              <a:rPr lang="en-US" sz="3200" dirty="0"/>
              <a:t>Statistical Models: Logistic Regression and Random Forests</a:t>
            </a:r>
            <a:r>
              <a:rPr lang="en-US" dirty="0"/>
              <a:t> </a:t>
            </a:r>
          </a:p>
        </p:txBody>
      </p:sp>
      <p:graphicFrame>
        <p:nvGraphicFramePr>
          <p:cNvPr id="5" name="Content Placeholder 2">
            <a:extLst>
              <a:ext uri="{FF2B5EF4-FFF2-40B4-BE49-F238E27FC236}">
                <a16:creationId xmlns:a16="http://schemas.microsoft.com/office/drawing/2014/main" id="{71F30BDB-74E9-A49C-CAEE-F457AB7BB597}"/>
              </a:ext>
            </a:extLst>
          </p:cNvPr>
          <p:cNvGraphicFramePr>
            <a:graphicFrameLocks noGrp="1"/>
          </p:cNvGraphicFramePr>
          <p:nvPr>
            <p:ph idx="1"/>
            <p:extLst>
              <p:ext uri="{D42A27DB-BD31-4B8C-83A1-F6EECF244321}">
                <p14:modId xmlns:p14="http://schemas.microsoft.com/office/powerpoint/2010/main" val="26064242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Logo, company name&#10;&#10;Description automatically generated">
            <a:extLst>
              <a:ext uri="{FF2B5EF4-FFF2-40B4-BE49-F238E27FC236}">
                <a16:creationId xmlns:a16="http://schemas.microsoft.com/office/drawing/2014/main" id="{B14E6211-C4EA-16B0-7259-13E2C11EDD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86184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7D983EA-AFA6-1417-1421-183ECD37C9F9}"/>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Research Questions</a:t>
            </a:r>
          </a:p>
        </p:txBody>
      </p:sp>
      <p:cxnSp>
        <p:nvCxnSpPr>
          <p:cNvPr id="32" name="Straight Connector 3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Logo, company name&#10;&#10;Description automatically generated">
            <a:extLst>
              <a:ext uri="{FF2B5EF4-FFF2-40B4-BE49-F238E27FC236}">
                <a16:creationId xmlns:a16="http://schemas.microsoft.com/office/drawing/2014/main" id="{5F2A127C-77CE-E12C-1AFD-FB76EB409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42" y="19636"/>
            <a:ext cx="1260057" cy="700032"/>
          </a:xfrm>
          <a:prstGeom prst="rect">
            <a:avLst/>
          </a:prstGeom>
        </p:spPr>
      </p:pic>
    </p:spTree>
    <p:extLst>
      <p:ext uri="{BB962C8B-B14F-4D97-AF65-F5344CB8AC3E}">
        <p14:creationId xmlns:p14="http://schemas.microsoft.com/office/powerpoint/2010/main" val="2090110286"/>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3090</TotalTime>
  <Words>2197</Words>
  <Application>Microsoft Office PowerPoint</Application>
  <PresentationFormat>Widescreen</PresentationFormat>
  <Paragraphs>262</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Loan Application Predictor</vt:lpstr>
      <vt:lpstr>Contents</vt:lpstr>
      <vt:lpstr>Introduction</vt:lpstr>
      <vt:lpstr>Objective</vt:lpstr>
      <vt:lpstr>Research Questions</vt:lpstr>
      <vt:lpstr>Data Preparation</vt:lpstr>
      <vt:lpstr>Exploratory Data Analysis</vt:lpstr>
      <vt:lpstr>Statistical Models: Logistic Regression and Random Forests </vt:lpstr>
      <vt:lpstr>Research Questions</vt:lpstr>
      <vt:lpstr>Important variables determining eligibility</vt:lpstr>
      <vt:lpstr>Checking loan eligibility</vt:lpstr>
      <vt:lpstr>Maximum loan amount for non-eligible applicants</vt:lpstr>
      <vt:lpstr>Conclusion</vt:lpstr>
      <vt:lpstr>Thank You!</vt:lpstr>
      <vt:lpstr>Appendix</vt:lpstr>
      <vt:lpstr>Data Preparation</vt:lpstr>
      <vt:lpstr>Exploratory Data Analysis</vt:lpstr>
      <vt:lpstr>Important variables determining eligibility</vt:lpstr>
      <vt:lpstr>Important variables determining eligibility</vt:lpstr>
      <vt:lpstr>Checking loan eligibility: Logistic regression</vt:lpstr>
      <vt:lpstr>Checking loan eligibility: Random Forests (part 1)</vt:lpstr>
      <vt:lpstr>Checking loan eligibility: Random Forests (part 2)</vt:lpstr>
      <vt:lpstr>Checking loan eligibility: Random Forests (part 3 )</vt:lpstr>
      <vt:lpstr>Maximum amount for rejected applicants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and Time Series</dc:title>
  <dc:creator>Barkur, Shraddha Kamath</dc:creator>
  <cp:lastModifiedBy>Gohel, Vatsal Rameshbhai</cp:lastModifiedBy>
  <cp:revision>18</cp:revision>
  <dcterms:created xsi:type="dcterms:W3CDTF">2023-04-20T19:36:19Z</dcterms:created>
  <dcterms:modified xsi:type="dcterms:W3CDTF">2024-06-26T23:06:05Z</dcterms:modified>
</cp:coreProperties>
</file>