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16"/>
  </p:notesMasterIdLst>
  <p:handoutMasterIdLst>
    <p:handoutMasterId r:id="rId17"/>
  </p:handoutMasterIdLst>
  <p:sldIdLst>
    <p:sldId id="296" r:id="rId5"/>
    <p:sldId id="286" r:id="rId6"/>
    <p:sldId id="262" r:id="rId7"/>
    <p:sldId id="263" r:id="rId8"/>
    <p:sldId id="264" r:id="rId9"/>
    <p:sldId id="287" r:id="rId10"/>
    <p:sldId id="266" r:id="rId11"/>
    <p:sldId id="294" r:id="rId12"/>
    <p:sldId id="293" r:id="rId13"/>
    <p:sldId id="295"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60" d="100"/>
          <a:sy n="60" d="100"/>
        </p:scale>
        <p:origin x="840" y="44"/>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54B875-7D75-439A-96AC-0B6B0E0F9027}">
      <dgm:prSet/>
      <dgm:spPr/>
      <dgm:t>
        <a:bodyPr/>
        <a:lstStyle/>
        <a:p>
          <a:pPr>
            <a:lnSpc>
              <a:spcPct val="100000"/>
            </a:lnSpc>
            <a:defRPr cap="all"/>
          </a:pPr>
          <a:r>
            <a:rPr lang="en-US" dirty="0"/>
            <a:t>Our Story</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lnSpc>
              <a:spcPct val="100000"/>
            </a:lnSpc>
            <a:defRPr cap="all"/>
          </a:pPr>
          <a:r>
            <a:rPr lang="en-US" dirty="0"/>
            <a:t>Mission</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lnSpc>
              <a:spcPct val="100000"/>
            </a:lnSpc>
            <a:defRPr cap="all"/>
          </a:pPr>
          <a:r>
            <a:rPr lang="en-US" dirty="0"/>
            <a:t>Philosophy</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lnSpc>
              <a:spcPct val="100000"/>
            </a:lnSpc>
            <a:defRPr cap="all"/>
          </a:pPr>
          <a:r>
            <a:rPr lang="en-US" dirty="0"/>
            <a:t> Services</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lnSpc>
              <a:spcPct val="100000"/>
            </a:lnSpc>
            <a:defRPr cap="all"/>
          </a:pPr>
          <a:r>
            <a:rPr lang="en-US" dirty="0"/>
            <a:t>Key Achievements</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5"/>
      <dgm:spPr/>
    </dgm:pt>
    <dgm:pt modelId="{005524FB-3A0E-4BA5-B04E-59FC2E252AEB}" type="pres">
      <dgm:prSet presAssocID="{0B54B875-7D75-439A-96AC-0B6B0E0F902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5">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5"/>
      <dgm:spPr/>
    </dgm:pt>
    <dgm:pt modelId="{172F9AEA-3377-4AFB-BDDB-45672D648ACC}" type="pres">
      <dgm:prSet presAssocID="{F342216F-FBF1-41D7-919C-7049CA2057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5">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5"/>
      <dgm:spPr/>
    </dgm:pt>
    <dgm:pt modelId="{9FDBD919-83B2-43D2-B22A-C1D340DD896A}" type="pres">
      <dgm:prSet presAssocID="{89123716-B84D-436A-B032-220B2B9CAD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5">
        <dgm:presLayoutVars>
          <dgm:chMax val="1"/>
          <dgm:chPref val="1"/>
        </dgm:presLayoutVars>
      </dgm:prSet>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5"/>
      <dgm:spPr/>
    </dgm:pt>
    <dgm:pt modelId="{958D9CF1-097F-4361-ABD4-11EB84ECFAE9}" type="pres">
      <dgm:prSet presAssocID="{BD4CDB43-353E-4B02-B096-C95F07496D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5">
        <dgm:presLayoutVars>
          <dgm:chMax val="1"/>
          <dgm:chPref val="1"/>
        </dgm:presLayoutVars>
      </dgm:prSet>
      <dgm:spPr/>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5"/>
      <dgm:spPr/>
    </dgm:pt>
    <dgm:pt modelId="{E71EB1C6-24EC-4328-9469-745343CCA869}" type="pres">
      <dgm:prSet presAssocID="{03357AA3-34FD-4084-981B-4888AF7A87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bbon"/>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5">
        <dgm:presLayoutVars>
          <dgm:chMax val="1"/>
          <dgm:chPref val="1"/>
        </dgm:presLayoutVars>
      </dgm:prSet>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
    <dgm:cxn modelId="{665AB720-9620-4AC6-8DF1-9FB6CD014567}" type="presOf" srcId="{BD4CDB43-353E-4B02-B096-C95F07496D3C}" destId="{FE08D94C-0979-4A7E-9611-4E89C272E0B9}" srcOrd="0" destOrd="0" presId="urn:microsoft.com/office/officeart/2018/5/layout/IconCircleLabelList"/>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
    <dgm:cxn modelId="{3339A85E-8A17-474A-9625-A3A8050AE3F3}" srcId="{1187127D-E7A7-455E-93D3-1EAC1DAB5C83}" destId="{03357AA3-34FD-4084-981B-4888AF7A877E}" srcOrd="4" destOrd="0" parTransId="{808A9C68-B161-452E-964F-0C64CF06ACB9}" sibTransId="{E46BB54B-28C9-4098-8BD7-9DBBCB69561D}"/>
    <dgm:cxn modelId="{945A7769-26D7-4812-8F59-B88B5CE7C0F3}" type="presOf" srcId="{03357AA3-34FD-4084-981B-4888AF7A877E}" destId="{1BA5D214-334E-4BA2-B451-DC551C28264B}" srcOrd="0" destOrd="0" presId="urn:microsoft.com/office/officeart/2018/5/layout/IconCircleLabelList"/>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
    <dgm:cxn modelId="{CC2717E0-B745-4FA0-BA9D-61935A040744}" type="presParOf" srcId="{D8316F63-CE47-407B-9DCB-E8FEC91F0742}" destId="{AE2471DD-AEF0-46AC-AE4E-4047B474E634}" srcOrd="0" destOrd="0" presId="urn:microsoft.com/office/officeart/2018/5/layout/IconCircleLabelList"/>
    <dgm:cxn modelId="{69E34C59-CEB5-4F65-8A99-276EFDDA7804}" type="presParOf" srcId="{AE2471DD-AEF0-46AC-AE4E-4047B474E634}" destId="{6A28B40A-85CB-44CF-9E81-3063936285E3}" srcOrd="0" destOrd="0" presId="urn:microsoft.com/office/officeart/2018/5/layout/IconCircleLabelList"/>
    <dgm:cxn modelId="{7FA62A85-3AE0-4230-8DEC-136FF67A2F75}" type="presParOf" srcId="{AE2471DD-AEF0-46AC-AE4E-4047B474E634}" destId="{005524FB-3A0E-4BA5-B04E-59FC2E252AEB}" srcOrd="1" destOrd="0" presId="urn:microsoft.com/office/officeart/2018/5/layout/IconCircleLabelList"/>
    <dgm:cxn modelId="{7CA4F707-4953-4BB7-8153-F387AA80FACC}" type="presParOf" srcId="{AE2471DD-AEF0-46AC-AE4E-4047B474E634}" destId="{10E3AB85-F629-46B7-9081-FC073256C023}" srcOrd="2" destOrd="0" presId="urn:microsoft.com/office/officeart/2018/5/layout/IconCircleLabelList"/>
    <dgm:cxn modelId="{2E91F802-C502-4DD3-B43A-1601D4FA9BC1}" type="presParOf" srcId="{AE2471DD-AEF0-46AC-AE4E-4047B474E634}" destId="{1A451185-6747-4E77-A3B3-9CCD7AC625EB}" srcOrd="3" destOrd="0" presId="urn:microsoft.com/office/officeart/2018/5/layout/IconCircleLabelList"/>
    <dgm:cxn modelId="{B4839D52-EE0B-4A8A-9C6D-7FD814118460}" type="presParOf" srcId="{D8316F63-CE47-407B-9DCB-E8FEC91F0742}" destId="{BD8992B9-B7CC-44F7-8E17-FEAD75D73260}" srcOrd="1" destOrd="0" presId="urn:microsoft.com/office/officeart/2018/5/layout/IconCircleLabelList"/>
    <dgm:cxn modelId="{FBD61538-10AA-4771-BB43-1A8DDA8B6D38}" type="presParOf" srcId="{D8316F63-CE47-407B-9DCB-E8FEC91F0742}" destId="{4A705C56-DCC9-4BDC-963E-E3C1A32B8124}" srcOrd="2" destOrd="0" presId="urn:microsoft.com/office/officeart/2018/5/layout/IconCircleLabelList"/>
    <dgm:cxn modelId="{F9E26C15-BFC6-4D29-9CB1-05963DCE45AF}" type="presParOf" srcId="{4A705C56-DCC9-4BDC-963E-E3C1A32B8124}" destId="{C4618682-3912-4E72-999D-4BF5CD06322D}" srcOrd="0" destOrd="0" presId="urn:microsoft.com/office/officeart/2018/5/layout/IconCircleLabelList"/>
    <dgm:cxn modelId="{EE54B73B-63D2-4205-B860-DF511475FABF}" type="presParOf" srcId="{4A705C56-DCC9-4BDC-963E-E3C1A32B8124}" destId="{172F9AEA-3377-4AFB-BDDB-45672D648ACC}" srcOrd="1" destOrd="0" presId="urn:microsoft.com/office/officeart/2018/5/layout/IconCircleLabelList"/>
    <dgm:cxn modelId="{E70A3D01-85AC-4556-B266-4E7847A9FEEC}" type="presParOf" srcId="{4A705C56-DCC9-4BDC-963E-E3C1A32B8124}" destId="{7C97D28A-6337-4BD4-88DA-E386C94E58EA}" srcOrd="2" destOrd="0" presId="urn:microsoft.com/office/officeart/2018/5/layout/IconCircleLabelList"/>
    <dgm:cxn modelId="{1D938727-B51F-4DB6-B47F-19DCB6B3B3E0}" type="presParOf" srcId="{4A705C56-DCC9-4BDC-963E-E3C1A32B8124}" destId="{7CEA8AF0-CDCB-4FBD-8FCB-A8EECB922CE0}" srcOrd="3" destOrd="0" presId="urn:microsoft.com/office/officeart/2018/5/layout/IconCircleLabelList"/>
    <dgm:cxn modelId="{C99FA575-863A-4F30-A66C-2AC2D9CDF739}" type="presParOf" srcId="{D8316F63-CE47-407B-9DCB-E8FEC91F0742}" destId="{92A8B23C-69B8-4E96-B33F-BB2C249D15FB}" srcOrd="3" destOrd="0" presId="urn:microsoft.com/office/officeart/2018/5/layout/IconCircleLabelList"/>
    <dgm:cxn modelId="{19CF721B-33E2-4529-9403-5AB9BBA47D98}" type="presParOf" srcId="{D8316F63-CE47-407B-9DCB-E8FEC91F0742}" destId="{D938C496-9BEF-45FE-B395-F2557FB65E88}" srcOrd="4" destOrd="0" presId="urn:microsoft.com/office/officeart/2018/5/layout/IconCircleLabelList"/>
    <dgm:cxn modelId="{658D0125-C3C9-4D5B-8DF0-5E2057102680}" type="presParOf" srcId="{D938C496-9BEF-45FE-B395-F2557FB65E88}" destId="{1F290E81-B7E4-40F0-A220-DB97594D9AE3}" srcOrd="0" destOrd="0" presId="urn:microsoft.com/office/officeart/2018/5/layout/IconCircleLabelList"/>
    <dgm:cxn modelId="{50F2BB0B-CE08-4F41-A25B-1FF84C93EEEF}" type="presParOf" srcId="{D938C496-9BEF-45FE-B395-F2557FB65E88}" destId="{9FDBD919-83B2-43D2-B22A-C1D340DD896A}" srcOrd="1" destOrd="0" presId="urn:microsoft.com/office/officeart/2018/5/layout/IconCircleLabelList"/>
    <dgm:cxn modelId="{51BF9BE5-F346-4A35-A9C3-91EDDD48FDDA}" type="presParOf" srcId="{D938C496-9BEF-45FE-B395-F2557FB65E88}" destId="{448386B8-992B-4E81-92FA-A2A8D3DE4E53}" srcOrd="2" destOrd="0" presId="urn:microsoft.com/office/officeart/2018/5/layout/IconCircleLabelList"/>
    <dgm:cxn modelId="{DFB9ED2B-2930-4C79-B0BD-4EA886CDAA92}" type="presParOf" srcId="{D938C496-9BEF-45FE-B395-F2557FB65E88}" destId="{3F410A1B-B3E5-49A9-AA89-AAA8A26BCB24}" srcOrd="3" destOrd="0" presId="urn:microsoft.com/office/officeart/2018/5/layout/IconCircleLabelList"/>
    <dgm:cxn modelId="{261BF724-C195-49FC-98B1-0E02F339F1F9}" type="presParOf" srcId="{D8316F63-CE47-407B-9DCB-E8FEC91F0742}" destId="{AD0B658B-B50A-40EF-B4FE-7234C25616F8}" srcOrd="5" destOrd="0" presId="urn:microsoft.com/office/officeart/2018/5/layout/IconCircleLabelList"/>
    <dgm:cxn modelId="{D185BF21-7E56-4FEF-8D8D-7AFA57AE257F}" type="presParOf" srcId="{D8316F63-CE47-407B-9DCB-E8FEC91F0742}" destId="{CAC241F1-438C-4156-AE32-1C9D5A4592D9}" srcOrd="6" destOrd="0" presId="urn:microsoft.com/office/officeart/2018/5/layout/IconCircleLabelList"/>
    <dgm:cxn modelId="{CCB975DD-FEAD-46AB-8FA8-28FB14C050DE}" type="presParOf" srcId="{CAC241F1-438C-4156-AE32-1C9D5A4592D9}" destId="{17388459-6EB8-4F5E-BF5C-9EB4EB9F5789}" srcOrd="0" destOrd="0" presId="urn:microsoft.com/office/officeart/2018/5/layout/IconCircleLabelList"/>
    <dgm:cxn modelId="{B1B44AEE-20A0-49E0-A0A9-7D5238CE1C61}" type="presParOf" srcId="{CAC241F1-438C-4156-AE32-1C9D5A4592D9}" destId="{958D9CF1-097F-4361-ABD4-11EB84ECFAE9}" srcOrd="1" destOrd="0" presId="urn:microsoft.com/office/officeart/2018/5/layout/IconCircleLabelList"/>
    <dgm:cxn modelId="{7028E282-AF31-4A2A-AED3-D9025F008A50}" type="presParOf" srcId="{CAC241F1-438C-4156-AE32-1C9D5A4592D9}" destId="{9B133744-2F9F-4D93-9D78-885476BC07F6}" srcOrd="2" destOrd="0" presId="urn:microsoft.com/office/officeart/2018/5/layout/IconCircleLabelList"/>
    <dgm:cxn modelId="{CF8EEE8A-A4B0-424D-BC69-4A13116257FE}" type="presParOf" srcId="{CAC241F1-438C-4156-AE32-1C9D5A4592D9}" destId="{FE08D94C-0979-4A7E-9611-4E89C272E0B9}" srcOrd="3" destOrd="0" presId="urn:microsoft.com/office/officeart/2018/5/layout/IconCircleLabelList"/>
    <dgm:cxn modelId="{6F8A1D2F-4082-46E9-97C8-228A569C506F}" type="presParOf" srcId="{D8316F63-CE47-407B-9DCB-E8FEC91F0742}" destId="{D32C510A-6CA6-410D-A15E-1EF69D9DB601}" srcOrd="7" destOrd="0" presId="urn:microsoft.com/office/officeart/2018/5/layout/IconCircleLabelList"/>
    <dgm:cxn modelId="{FBF44D68-C0CF-441D-85FF-0B869D691C1B}" type="presParOf" srcId="{D8316F63-CE47-407B-9DCB-E8FEC91F0742}" destId="{CC946639-4A2B-4307-8E5A-06D67A6E7DE4}" srcOrd="8" destOrd="0" presId="urn:microsoft.com/office/officeart/2018/5/layout/IconCircleLabelList"/>
    <dgm:cxn modelId="{C419D7C9-2225-481C-9224-DE994A445339}" type="presParOf" srcId="{CC946639-4A2B-4307-8E5A-06D67A6E7DE4}" destId="{21D2485F-A179-4312-960D-B04D23F73093}" srcOrd="0" destOrd="0" presId="urn:microsoft.com/office/officeart/2018/5/layout/IconCircleLabelList"/>
    <dgm:cxn modelId="{8A0E5A25-9340-4772-8BFE-36DB1C781D0C}" type="presParOf" srcId="{CC946639-4A2B-4307-8E5A-06D67A6E7DE4}" destId="{E71EB1C6-24EC-4328-9469-745343CCA869}" srcOrd="1" destOrd="0" presId="urn:microsoft.com/office/officeart/2018/5/layout/IconCircleLabelList"/>
    <dgm:cxn modelId="{1C8FF9A0-00E9-4C75-BDAF-F80A970D010E}" type="presParOf" srcId="{CC946639-4A2B-4307-8E5A-06D67A6E7DE4}" destId="{284A2FFB-96C0-4491-838B-4F5E0ADB220A}" srcOrd="2" destOrd="0" presId="urn:microsoft.com/office/officeart/2018/5/layout/IconCircleLabelList"/>
    <dgm:cxn modelId="{5AAD1A1D-C6C7-4AB9-AC64-270DF1571F9E}" type="presParOf" srcId="{CC946639-4A2B-4307-8E5A-06D67A6E7DE4}" destId="{1BA5D214-334E-4BA2-B451-DC551C28264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3EF664-A10F-4F61-87E9-B962E1317A3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A69854-7566-4412-A31D-81234E9B8C14}">
      <dgm:prSet/>
      <dgm:spPr/>
      <dgm:t>
        <a:bodyPr/>
        <a:lstStyle/>
        <a:p>
          <a:pPr>
            <a:defRPr cap="all"/>
          </a:pPr>
          <a:r>
            <a:rPr lang="en-US" dirty="0"/>
            <a:t>Awareness &amp; Information</a:t>
          </a:r>
        </a:p>
      </dgm:t>
    </dgm:pt>
    <dgm:pt modelId="{5565F0F1-4759-426E-A93D-D788C6B1834D}" type="parTrans" cxnId="{C153F2C4-27C7-4F67-B59D-21B1E7599AB9}">
      <dgm:prSet/>
      <dgm:spPr/>
      <dgm:t>
        <a:bodyPr/>
        <a:lstStyle/>
        <a:p>
          <a:endParaRPr lang="en-US"/>
        </a:p>
      </dgm:t>
    </dgm:pt>
    <dgm:pt modelId="{A9FB573E-5C39-4200-AE81-986E8B2899A1}" type="sibTrans" cxnId="{C153F2C4-27C7-4F67-B59D-21B1E7599AB9}">
      <dgm:prSet/>
      <dgm:spPr/>
      <dgm:t>
        <a:bodyPr/>
        <a:lstStyle/>
        <a:p>
          <a:endParaRPr lang="en-US"/>
        </a:p>
      </dgm:t>
    </dgm:pt>
    <dgm:pt modelId="{70AAB01F-1F3F-4239-BB51-C836817025E3}">
      <dgm:prSet/>
      <dgm:spPr/>
      <dgm:t>
        <a:bodyPr/>
        <a:lstStyle/>
        <a:p>
          <a:pPr>
            <a:defRPr cap="all"/>
          </a:pPr>
          <a:r>
            <a:rPr lang="en-US" dirty="0"/>
            <a:t>Towing services</a:t>
          </a:r>
        </a:p>
      </dgm:t>
    </dgm:pt>
    <dgm:pt modelId="{60249235-DC8C-405B-AC8E-676465FD62B7}" type="parTrans" cxnId="{66ABC6C2-DAA8-4BBD-A2CD-5B08247D6969}">
      <dgm:prSet/>
      <dgm:spPr/>
      <dgm:t>
        <a:bodyPr/>
        <a:lstStyle/>
        <a:p>
          <a:endParaRPr lang="en-US"/>
        </a:p>
      </dgm:t>
    </dgm:pt>
    <dgm:pt modelId="{A802530E-2788-4B70-8347-C4EFA40311A1}" type="sibTrans" cxnId="{66ABC6C2-DAA8-4BBD-A2CD-5B08247D6969}">
      <dgm:prSet/>
      <dgm:spPr/>
      <dgm:t>
        <a:bodyPr/>
        <a:lstStyle/>
        <a:p>
          <a:endParaRPr lang="en-US"/>
        </a:p>
      </dgm:t>
    </dgm:pt>
    <dgm:pt modelId="{F1D9C275-1E4B-40E9-8FA5-90D49683C289}">
      <dgm:prSet/>
      <dgm:spPr/>
      <dgm:t>
        <a:bodyPr/>
        <a:lstStyle/>
        <a:p>
          <a:pPr>
            <a:defRPr cap="all"/>
          </a:pPr>
          <a:r>
            <a:rPr lang="en-US" dirty="0"/>
            <a:t>Medical Assistance</a:t>
          </a:r>
        </a:p>
      </dgm:t>
    </dgm:pt>
    <dgm:pt modelId="{9C0328EF-E0B3-46D2-8D34-FBD9C9204230}" type="parTrans" cxnId="{0606E161-41D1-4B3A-BC3B-E677E85EFE9B}">
      <dgm:prSet/>
      <dgm:spPr/>
      <dgm:t>
        <a:bodyPr/>
        <a:lstStyle/>
        <a:p>
          <a:endParaRPr lang="en-US"/>
        </a:p>
      </dgm:t>
    </dgm:pt>
    <dgm:pt modelId="{7142EB2F-6B3E-439E-A19D-B6E391266445}" type="sibTrans" cxnId="{0606E161-41D1-4B3A-BC3B-E677E85EFE9B}">
      <dgm:prSet/>
      <dgm:spPr/>
      <dgm:t>
        <a:bodyPr/>
        <a:lstStyle/>
        <a:p>
          <a:endParaRPr lang="en-US"/>
        </a:p>
      </dgm:t>
    </dgm:pt>
    <dgm:pt modelId="{0E8A49A6-8E18-4048-9FDA-610A17570EF0}" type="pres">
      <dgm:prSet presAssocID="{AB3EF664-A10F-4F61-87E9-B962E1317A37}" presName="root" presStyleCnt="0">
        <dgm:presLayoutVars>
          <dgm:dir/>
          <dgm:resizeHandles val="exact"/>
        </dgm:presLayoutVars>
      </dgm:prSet>
      <dgm:spPr/>
    </dgm:pt>
    <dgm:pt modelId="{9A68BBF8-A3E0-4E2F-B71B-1F2155ACCE48}" type="pres">
      <dgm:prSet presAssocID="{31A69854-7566-4412-A31D-81234E9B8C14}" presName="compNode" presStyleCnt="0"/>
      <dgm:spPr/>
    </dgm:pt>
    <dgm:pt modelId="{A862FEE0-5D38-41BA-91F4-C685EFB92C04}" type="pres">
      <dgm:prSet presAssocID="{31A69854-7566-4412-A31D-81234E9B8C14}" presName="iconBgRect" presStyleLbl="bgShp" presStyleIdx="0" presStyleCnt="3"/>
      <dgm:spPr/>
    </dgm:pt>
    <dgm:pt modelId="{A947F9BA-7C22-4CAB-8F98-954D0477F8C4}" type="pres">
      <dgm:prSet presAssocID="{31A69854-7566-4412-A31D-81234E9B8C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C61AF29-DEA5-4C49-B50F-0E6750CA25F3}" type="pres">
      <dgm:prSet presAssocID="{31A69854-7566-4412-A31D-81234E9B8C14}" presName="spaceRect" presStyleCnt="0"/>
      <dgm:spPr/>
    </dgm:pt>
    <dgm:pt modelId="{9AA7F644-CA99-4D1C-AC22-9A40CAD36E45}" type="pres">
      <dgm:prSet presAssocID="{31A69854-7566-4412-A31D-81234E9B8C14}" presName="textRect" presStyleLbl="revTx" presStyleIdx="0" presStyleCnt="3">
        <dgm:presLayoutVars>
          <dgm:chMax val="1"/>
          <dgm:chPref val="1"/>
        </dgm:presLayoutVars>
      </dgm:prSet>
      <dgm:spPr/>
    </dgm:pt>
    <dgm:pt modelId="{46E12DA7-C0E4-4117-A680-978BC683C788}" type="pres">
      <dgm:prSet presAssocID="{A9FB573E-5C39-4200-AE81-986E8B2899A1}" presName="sibTrans" presStyleCnt="0"/>
      <dgm:spPr/>
    </dgm:pt>
    <dgm:pt modelId="{AEFD6563-DF4B-4A42-B09B-B4C19EE3FCBB}" type="pres">
      <dgm:prSet presAssocID="{70AAB01F-1F3F-4239-BB51-C836817025E3}" presName="compNode" presStyleCnt="0"/>
      <dgm:spPr/>
    </dgm:pt>
    <dgm:pt modelId="{395704C5-F946-462D-A69C-EF9F9736D2B0}" type="pres">
      <dgm:prSet presAssocID="{70AAB01F-1F3F-4239-BB51-C836817025E3}" presName="iconBgRect" presStyleLbl="bgShp" presStyleIdx="1" presStyleCnt="3"/>
      <dgm:spPr/>
    </dgm:pt>
    <dgm:pt modelId="{965E6294-B2C0-4C55-828B-784B823F312F}" type="pres">
      <dgm:prSet presAssocID="{70AAB01F-1F3F-4239-BB51-C836817025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ne"/>
        </a:ext>
      </dgm:extLst>
    </dgm:pt>
    <dgm:pt modelId="{2FDAA7AC-DEBA-4700-99D0-1A78999FE69D}" type="pres">
      <dgm:prSet presAssocID="{70AAB01F-1F3F-4239-BB51-C836817025E3}" presName="spaceRect" presStyleCnt="0"/>
      <dgm:spPr/>
    </dgm:pt>
    <dgm:pt modelId="{133F658D-38C7-4601-A0BE-1335EF200B1E}" type="pres">
      <dgm:prSet presAssocID="{70AAB01F-1F3F-4239-BB51-C836817025E3}" presName="textRect" presStyleLbl="revTx" presStyleIdx="1" presStyleCnt="3">
        <dgm:presLayoutVars>
          <dgm:chMax val="1"/>
          <dgm:chPref val="1"/>
        </dgm:presLayoutVars>
      </dgm:prSet>
      <dgm:spPr/>
    </dgm:pt>
    <dgm:pt modelId="{3B666681-D9D5-4A8A-82D9-4D0309BC6E10}" type="pres">
      <dgm:prSet presAssocID="{A802530E-2788-4B70-8347-C4EFA40311A1}" presName="sibTrans" presStyleCnt="0"/>
      <dgm:spPr/>
    </dgm:pt>
    <dgm:pt modelId="{7AAC013A-0AE3-49C5-B253-1E832DDAC4F3}" type="pres">
      <dgm:prSet presAssocID="{F1D9C275-1E4B-40E9-8FA5-90D49683C289}" presName="compNode" presStyleCnt="0"/>
      <dgm:spPr/>
    </dgm:pt>
    <dgm:pt modelId="{E11D9D2D-E1EF-4F8B-B956-5276604AD9D9}" type="pres">
      <dgm:prSet presAssocID="{F1D9C275-1E4B-40E9-8FA5-90D49683C289}" presName="iconBgRect" presStyleLbl="bgShp" presStyleIdx="2" presStyleCnt="3"/>
      <dgm:spPr/>
    </dgm:pt>
    <dgm:pt modelId="{58FA072A-DFB4-4C7E-8DD2-3ED530ACB350}" type="pres">
      <dgm:prSet presAssocID="{F1D9C275-1E4B-40E9-8FA5-90D49683C2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289381BC-2E4A-4E2E-8DCB-A1DCC09AF3C1}" type="pres">
      <dgm:prSet presAssocID="{F1D9C275-1E4B-40E9-8FA5-90D49683C289}" presName="spaceRect" presStyleCnt="0"/>
      <dgm:spPr/>
    </dgm:pt>
    <dgm:pt modelId="{4E92316D-3FE7-4566-B3F0-19B75154652B}" type="pres">
      <dgm:prSet presAssocID="{F1D9C275-1E4B-40E9-8FA5-90D49683C289}" presName="textRect" presStyleLbl="revTx" presStyleIdx="2" presStyleCnt="3">
        <dgm:presLayoutVars>
          <dgm:chMax val="1"/>
          <dgm:chPref val="1"/>
        </dgm:presLayoutVars>
      </dgm:prSet>
      <dgm:spPr/>
    </dgm:pt>
  </dgm:ptLst>
  <dgm:cxnLst>
    <dgm:cxn modelId="{0606E161-41D1-4B3A-BC3B-E677E85EFE9B}" srcId="{AB3EF664-A10F-4F61-87E9-B962E1317A37}" destId="{F1D9C275-1E4B-40E9-8FA5-90D49683C289}" srcOrd="2" destOrd="0" parTransId="{9C0328EF-E0B3-46D2-8D34-FBD9C9204230}" sibTransId="{7142EB2F-6B3E-439E-A19D-B6E391266445}"/>
    <dgm:cxn modelId="{E3CAD069-CACA-43E3-87EF-3695A8153986}" type="presOf" srcId="{31A69854-7566-4412-A31D-81234E9B8C14}" destId="{9AA7F644-CA99-4D1C-AC22-9A40CAD36E45}" srcOrd="0" destOrd="0" presId="urn:microsoft.com/office/officeart/2018/5/layout/IconCircleLabelList"/>
    <dgm:cxn modelId="{C0AE264B-7831-4384-AC47-897D1FA71958}" type="presOf" srcId="{70AAB01F-1F3F-4239-BB51-C836817025E3}" destId="{133F658D-38C7-4601-A0BE-1335EF200B1E}" srcOrd="0" destOrd="0" presId="urn:microsoft.com/office/officeart/2018/5/layout/IconCircleLabelList"/>
    <dgm:cxn modelId="{19BAD8AA-085B-4C78-A9C3-EBCFE611E9B4}" type="presOf" srcId="{F1D9C275-1E4B-40E9-8FA5-90D49683C289}" destId="{4E92316D-3FE7-4566-B3F0-19B75154652B}" srcOrd="0" destOrd="0" presId="urn:microsoft.com/office/officeart/2018/5/layout/IconCircleLabelList"/>
    <dgm:cxn modelId="{4E249BB5-DA6B-43ED-A8A0-A4158A6FAEE7}" type="presOf" srcId="{AB3EF664-A10F-4F61-87E9-B962E1317A37}" destId="{0E8A49A6-8E18-4048-9FDA-610A17570EF0}" srcOrd="0" destOrd="0" presId="urn:microsoft.com/office/officeart/2018/5/layout/IconCircleLabelList"/>
    <dgm:cxn modelId="{66ABC6C2-DAA8-4BBD-A2CD-5B08247D6969}" srcId="{AB3EF664-A10F-4F61-87E9-B962E1317A37}" destId="{70AAB01F-1F3F-4239-BB51-C836817025E3}" srcOrd="1" destOrd="0" parTransId="{60249235-DC8C-405B-AC8E-676465FD62B7}" sibTransId="{A802530E-2788-4B70-8347-C4EFA40311A1}"/>
    <dgm:cxn modelId="{C153F2C4-27C7-4F67-B59D-21B1E7599AB9}" srcId="{AB3EF664-A10F-4F61-87E9-B962E1317A37}" destId="{31A69854-7566-4412-A31D-81234E9B8C14}" srcOrd="0" destOrd="0" parTransId="{5565F0F1-4759-426E-A93D-D788C6B1834D}" sibTransId="{A9FB573E-5C39-4200-AE81-986E8B2899A1}"/>
    <dgm:cxn modelId="{B0A6F699-D400-48B7-8C7A-C3EEE22297DD}" type="presParOf" srcId="{0E8A49A6-8E18-4048-9FDA-610A17570EF0}" destId="{9A68BBF8-A3E0-4E2F-B71B-1F2155ACCE48}" srcOrd="0" destOrd="0" presId="urn:microsoft.com/office/officeart/2018/5/layout/IconCircleLabelList"/>
    <dgm:cxn modelId="{FEB4316E-5DD1-4796-9118-9A696E25DDEA}" type="presParOf" srcId="{9A68BBF8-A3E0-4E2F-B71B-1F2155ACCE48}" destId="{A862FEE0-5D38-41BA-91F4-C685EFB92C04}" srcOrd="0" destOrd="0" presId="urn:microsoft.com/office/officeart/2018/5/layout/IconCircleLabelList"/>
    <dgm:cxn modelId="{CA576736-5C63-4A97-A2DD-504DCE88DE80}" type="presParOf" srcId="{9A68BBF8-A3E0-4E2F-B71B-1F2155ACCE48}" destId="{A947F9BA-7C22-4CAB-8F98-954D0477F8C4}" srcOrd="1" destOrd="0" presId="urn:microsoft.com/office/officeart/2018/5/layout/IconCircleLabelList"/>
    <dgm:cxn modelId="{FB041FBD-A465-4993-A8CE-6E802FC21254}" type="presParOf" srcId="{9A68BBF8-A3E0-4E2F-B71B-1F2155ACCE48}" destId="{CC61AF29-DEA5-4C49-B50F-0E6750CA25F3}" srcOrd="2" destOrd="0" presId="urn:microsoft.com/office/officeart/2018/5/layout/IconCircleLabelList"/>
    <dgm:cxn modelId="{CACF3CE0-0F22-408C-BF0F-F426B5770E13}" type="presParOf" srcId="{9A68BBF8-A3E0-4E2F-B71B-1F2155ACCE48}" destId="{9AA7F644-CA99-4D1C-AC22-9A40CAD36E45}" srcOrd="3" destOrd="0" presId="urn:microsoft.com/office/officeart/2018/5/layout/IconCircleLabelList"/>
    <dgm:cxn modelId="{6EC493D3-B41B-4873-BEE5-A6C2847DED98}" type="presParOf" srcId="{0E8A49A6-8E18-4048-9FDA-610A17570EF0}" destId="{46E12DA7-C0E4-4117-A680-978BC683C788}" srcOrd="1" destOrd="0" presId="urn:microsoft.com/office/officeart/2018/5/layout/IconCircleLabelList"/>
    <dgm:cxn modelId="{2BD1452C-8008-416A-AF8A-3F33A03CB5F0}" type="presParOf" srcId="{0E8A49A6-8E18-4048-9FDA-610A17570EF0}" destId="{AEFD6563-DF4B-4A42-B09B-B4C19EE3FCBB}" srcOrd="2" destOrd="0" presId="urn:microsoft.com/office/officeart/2018/5/layout/IconCircleLabelList"/>
    <dgm:cxn modelId="{C00618F3-5CE5-4E61-BC2E-0DBDF35445D3}" type="presParOf" srcId="{AEFD6563-DF4B-4A42-B09B-B4C19EE3FCBB}" destId="{395704C5-F946-462D-A69C-EF9F9736D2B0}" srcOrd="0" destOrd="0" presId="urn:microsoft.com/office/officeart/2018/5/layout/IconCircleLabelList"/>
    <dgm:cxn modelId="{2866C1D9-1CDD-4186-AD88-EFD450F36E1C}" type="presParOf" srcId="{AEFD6563-DF4B-4A42-B09B-B4C19EE3FCBB}" destId="{965E6294-B2C0-4C55-828B-784B823F312F}" srcOrd="1" destOrd="0" presId="urn:microsoft.com/office/officeart/2018/5/layout/IconCircleLabelList"/>
    <dgm:cxn modelId="{CFDB2128-8828-4619-95F1-ADAC12395191}" type="presParOf" srcId="{AEFD6563-DF4B-4A42-B09B-B4C19EE3FCBB}" destId="{2FDAA7AC-DEBA-4700-99D0-1A78999FE69D}" srcOrd="2" destOrd="0" presId="urn:microsoft.com/office/officeart/2018/5/layout/IconCircleLabelList"/>
    <dgm:cxn modelId="{7035CD62-4FC4-4035-B99F-BAD5D736F115}" type="presParOf" srcId="{AEFD6563-DF4B-4A42-B09B-B4C19EE3FCBB}" destId="{133F658D-38C7-4601-A0BE-1335EF200B1E}" srcOrd="3" destOrd="0" presId="urn:microsoft.com/office/officeart/2018/5/layout/IconCircleLabelList"/>
    <dgm:cxn modelId="{559F9AFD-7B36-4EFE-B99A-F36D04D52469}" type="presParOf" srcId="{0E8A49A6-8E18-4048-9FDA-610A17570EF0}" destId="{3B666681-D9D5-4A8A-82D9-4D0309BC6E10}" srcOrd="3" destOrd="0" presId="urn:microsoft.com/office/officeart/2018/5/layout/IconCircleLabelList"/>
    <dgm:cxn modelId="{768E7001-0ED8-48BF-92F4-01F2B6779139}" type="presParOf" srcId="{0E8A49A6-8E18-4048-9FDA-610A17570EF0}" destId="{7AAC013A-0AE3-49C5-B253-1E832DDAC4F3}" srcOrd="4" destOrd="0" presId="urn:microsoft.com/office/officeart/2018/5/layout/IconCircleLabelList"/>
    <dgm:cxn modelId="{383A1B03-FB33-49FC-8C58-2BE863FA7C05}" type="presParOf" srcId="{7AAC013A-0AE3-49C5-B253-1E832DDAC4F3}" destId="{E11D9D2D-E1EF-4F8B-B956-5276604AD9D9}" srcOrd="0" destOrd="0" presId="urn:microsoft.com/office/officeart/2018/5/layout/IconCircleLabelList"/>
    <dgm:cxn modelId="{6FE9BF58-7A75-4B3B-938C-56B37D2827BC}" type="presParOf" srcId="{7AAC013A-0AE3-49C5-B253-1E832DDAC4F3}" destId="{58FA072A-DFB4-4C7E-8DD2-3ED530ACB350}" srcOrd="1" destOrd="0" presId="urn:microsoft.com/office/officeart/2018/5/layout/IconCircleLabelList"/>
    <dgm:cxn modelId="{0A289092-85B0-4037-A5BF-54E4FC6E6984}" type="presParOf" srcId="{7AAC013A-0AE3-49C5-B253-1E832DDAC4F3}" destId="{289381BC-2E4A-4E2E-8DCB-A1DCC09AF3C1}" srcOrd="2" destOrd="0" presId="urn:microsoft.com/office/officeart/2018/5/layout/IconCircleLabelList"/>
    <dgm:cxn modelId="{A1F0FFDC-21AB-4D75-B64E-1FFEF7914036}" type="presParOf" srcId="{7AAC013A-0AE3-49C5-B253-1E832DDAC4F3}" destId="{4E92316D-3FE7-4566-B3F0-19B75154652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Our Story</a:t>
          </a:r>
        </a:p>
      </dsp:txBody>
      <dsp:txXfrm>
        <a:off x="4405" y="2245657"/>
        <a:ext cx="1763085" cy="705234"/>
      </dsp:txXfrm>
    </dsp:sp>
    <dsp:sp modelId="{C4618682-3912-4E72-999D-4BF5CD06322D}">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Mission</a:t>
          </a:r>
        </a:p>
      </dsp:txBody>
      <dsp:txXfrm>
        <a:off x="2076031" y="2245657"/>
        <a:ext cx="1763085" cy="705234"/>
      </dsp:txXfrm>
    </dsp:sp>
    <dsp:sp modelId="{1F290E81-B7E4-40F0-A220-DB97594D9AE3}">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Philosophy</a:t>
          </a:r>
        </a:p>
      </dsp:txBody>
      <dsp:txXfrm>
        <a:off x="4147657" y="2245657"/>
        <a:ext cx="1763085" cy="705234"/>
      </dsp:txXfrm>
    </dsp:sp>
    <dsp:sp modelId="{17388459-6EB8-4F5E-BF5C-9EB4EB9F5789}">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 Services</a:t>
          </a:r>
        </a:p>
      </dsp:txBody>
      <dsp:txXfrm>
        <a:off x="6219283" y="2245657"/>
        <a:ext cx="1763085" cy="705234"/>
      </dsp:txXfrm>
    </dsp:sp>
    <dsp:sp modelId="{21D2485F-A179-4312-960D-B04D23F73093}">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Key Achievements</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2FEE0-5D38-41BA-91F4-C685EFB92C04}">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7F9BA-7C22-4CAB-8F98-954D0477F8C4}">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A7F644-CA99-4D1C-AC22-9A40CAD36E45}">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Awareness &amp; Information</a:t>
          </a:r>
        </a:p>
      </dsp:txBody>
      <dsp:txXfrm>
        <a:off x="35606" y="2725540"/>
        <a:ext cx="2981250" cy="720000"/>
      </dsp:txXfrm>
    </dsp:sp>
    <dsp:sp modelId="{395704C5-F946-462D-A69C-EF9F9736D2B0}">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E6294-B2C0-4C55-828B-784B823F312F}">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3F658D-38C7-4601-A0BE-1335EF200B1E}">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Towing services</a:t>
          </a:r>
        </a:p>
      </dsp:txBody>
      <dsp:txXfrm>
        <a:off x="3538574" y="2725540"/>
        <a:ext cx="2981250" cy="720000"/>
      </dsp:txXfrm>
    </dsp:sp>
    <dsp:sp modelId="{E11D9D2D-E1EF-4F8B-B956-5276604AD9D9}">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A072A-DFB4-4C7E-8DD2-3ED530ACB350}">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92316D-3FE7-4566-B3F0-19B75154652B}">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Medical Assistance</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12/4/2023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12/4/2023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12/4/2023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12/4/2023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12/4/2023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12/4/2023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12/4/2023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12/4/2023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12/4/2023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12/4/2023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D18CC59-C30D-49AF-8434-470932E78269}"/>
              </a:ext>
            </a:extLst>
          </p:cNvPr>
          <p:cNvPicPr>
            <a:picLocks noChangeAspect="1"/>
          </p:cNvPicPr>
          <p:nvPr/>
        </p:nvPicPr>
        <p:blipFill rotWithShape="1">
          <a:blip r:embed="rId3">
            <a:extLst>
              <a:ext uri="{28A0092B-C50C-407E-A947-70E740481C1C}">
                <a14:useLocalDpi xmlns:a14="http://schemas.microsoft.com/office/drawing/2010/main" val="0"/>
              </a:ext>
            </a:extLst>
          </a:blip>
          <a:srcRect b="6655"/>
          <a:stretch/>
        </p:blipFill>
        <p:spPr>
          <a:xfrm>
            <a:off x="5458984" y="1093647"/>
            <a:ext cx="5713841" cy="3829233"/>
          </a:xfrm>
          <a:prstGeom prst="rect">
            <a:avLst/>
          </a:prstGeom>
          <a:noFill/>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title"/>
          </p:nvPr>
        </p:nvSpPr>
        <p:spPr>
          <a:xfrm>
            <a:off x="1092200" y="1885125"/>
            <a:ext cx="3314700" cy="2093975"/>
          </a:xfrm>
        </p:spPr>
        <p:txBody>
          <a:bodyPr anchor="ctr">
            <a:normAutofit/>
          </a:bodyPr>
          <a:lstStyle/>
          <a:p>
            <a:r>
              <a:rPr lang="en-US" sz="3400"/>
              <a:t>National Road Safety Intelligence </a:t>
            </a:r>
            <a:br>
              <a:rPr lang="en-US" sz="3400"/>
            </a:br>
            <a:r>
              <a:rPr lang="en-US" sz="3400"/>
              <a:t>Bureau</a:t>
            </a:r>
          </a:p>
        </p:txBody>
      </p:sp>
    </p:spTree>
    <p:extLst>
      <p:ext uri="{BB962C8B-B14F-4D97-AF65-F5344CB8AC3E}">
        <p14:creationId xmlns:p14="http://schemas.microsoft.com/office/powerpoint/2010/main" val="4292018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66800" y="896203"/>
            <a:ext cx="11216640" cy="1450757"/>
          </a:xfrm>
        </p:spPr>
        <p:txBody>
          <a:bodyPr>
            <a:normAutofit/>
          </a:bodyPr>
          <a:lstStyle/>
          <a:p>
            <a:r>
              <a:rPr lang="en-US" dirty="0"/>
              <a:t>Our Vision – Cont.</a:t>
            </a:r>
            <a:br>
              <a:rPr lang="en-US" dirty="0"/>
            </a:br>
            <a:endParaRPr lang="en-IN" dirty="0"/>
          </a:p>
        </p:txBody>
      </p:sp>
      <p:sp>
        <p:nvSpPr>
          <p:cNvPr id="6" name="Content Placeholder 2">
            <a:extLst>
              <a:ext uri="{FF2B5EF4-FFF2-40B4-BE49-F238E27FC236}">
                <a16:creationId xmlns:a16="http://schemas.microsoft.com/office/drawing/2014/main" id="{D7689B02-8421-468A-A245-66654EBA35D8}"/>
              </a:ext>
            </a:extLst>
          </p:cNvPr>
          <p:cNvSpPr>
            <a:spLocks noGrp="1"/>
          </p:cNvSpPr>
          <p:nvPr>
            <p:ph idx="1"/>
          </p:nvPr>
        </p:nvSpPr>
        <p:spPr>
          <a:xfrm>
            <a:off x="598998" y="1818640"/>
            <a:ext cx="10526202" cy="4957434"/>
          </a:xfrm>
        </p:spPr>
        <p:txBody>
          <a:bodyPr>
            <a:normAutofit/>
          </a:bodyPr>
          <a:lstStyle/>
          <a:p>
            <a:pPr marL="742950" marR="0" lvl="1" indent="-285750">
              <a:lnSpc>
                <a:spcPct val="107000"/>
              </a:lnSpc>
              <a:spcBef>
                <a:spcPts val="0"/>
              </a:spcBef>
              <a:spcAft>
                <a:spcPts val="0"/>
              </a:spcAft>
              <a:buFont typeface="Courier New" panose="02070309020205020404" pitchFamily="49" charset="0"/>
              <a:buChar char="o"/>
            </a:pPr>
            <a:r>
              <a:rPr lang="en-US" sz="2000" dirty="0"/>
              <a:t>Integrate the data into a mobile application, using the longitude and latitude coordinates of accident locations</a:t>
            </a:r>
          </a:p>
          <a:p>
            <a:pPr marL="742950" marR="0" lvl="1" indent="-285750">
              <a:lnSpc>
                <a:spcPct val="107000"/>
              </a:lnSpc>
              <a:spcBef>
                <a:spcPts val="0"/>
              </a:spcBef>
              <a:spcAft>
                <a:spcPts val="0"/>
              </a:spcAft>
              <a:buFont typeface="Courier New" panose="02070309020205020404" pitchFamily="49" charset="0"/>
              <a:buChar char="o"/>
            </a:pPr>
            <a:r>
              <a:rPr lang="en-US" sz="2000" dirty="0"/>
              <a:t>Real-time incident reporting and response system </a:t>
            </a:r>
          </a:p>
          <a:p>
            <a:pPr marL="742950" marR="0" lvl="1" indent="-285750">
              <a:lnSpc>
                <a:spcPct val="107000"/>
              </a:lnSpc>
              <a:spcBef>
                <a:spcPts val="0"/>
              </a:spcBef>
              <a:spcAft>
                <a:spcPts val="0"/>
              </a:spcAft>
              <a:buFont typeface="Courier New" panose="02070309020205020404" pitchFamily="49" charset="0"/>
              <a:buChar char="o"/>
            </a:pPr>
            <a:r>
              <a:rPr lang="en-US" sz="2000" dirty="0"/>
              <a:t>Utilize technology, such as intelligent transportation systems, to manage traffic flow and enhance road safety</a:t>
            </a:r>
          </a:p>
          <a:p>
            <a:pPr marL="742950" marR="0" lvl="1" indent="-285750">
              <a:lnSpc>
                <a:spcPct val="107000"/>
              </a:lnSpc>
              <a:spcBef>
                <a:spcPts val="0"/>
              </a:spcBef>
              <a:spcAft>
                <a:spcPts val="0"/>
              </a:spcAft>
              <a:buFont typeface="Courier New" panose="02070309020205020404" pitchFamily="49" charset="0"/>
              <a:buChar char="o"/>
            </a:pPr>
            <a:r>
              <a:rPr lang="en-US" sz="2000" dirty="0"/>
              <a:t>An efficient management of accident scenes without causing extended road closures.</a:t>
            </a:r>
          </a:p>
          <a:p>
            <a:pPr marL="742950" marR="0" lvl="1" indent="-285750">
              <a:lnSpc>
                <a:spcPct val="107000"/>
              </a:lnSpc>
              <a:spcBef>
                <a:spcPts val="0"/>
              </a:spcBef>
              <a:spcAft>
                <a:spcPts val="0"/>
              </a:spcAft>
              <a:buFont typeface="Courier New" panose="02070309020205020404" pitchFamily="49" charset="0"/>
              <a:buChar char="o"/>
            </a:pPr>
            <a:r>
              <a:rPr lang="en-US" sz="2000" dirty="0"/>
              <a:t>Use geospatial analysis to identify high-risk areas</a:t>
            </a:r>
          </a:p>
          <a:p>
            <a:pPr marL="742950" marR="0" lvl="1" indent="-285750">
              <a:lnSpc>
                <a:spcPct val="107000"/>
              </a:lnSpc>
              <a:spcBef>
                <a:spcPts val="0"/>
              </a:spcBef>
              <a:spcAft>
                <a:spcPts val="0"/>
              </a:spcAft>
              <a:buFont typeface="Courier New" panose="02070309020205020404" pitchFamily="49" charset="0"/>
              <a:buChar char="o"/>
            </a:pPr>
            <a:r>
              <a:rPr lang="en-US" sz="2000" dirty="0"/>
              <a:t>Effective communication systems with the user through advanced automated reporting and alert systems</a:t>
            </a:r>
          </a:p>
          <a:p>
            <a:pPr marL="742950" marR="0" lvl="1" indent="-285750">
              <a:lnSpc>
                <a:spcPct val="107000"/>
              </a:lnSpc>
              <a:spcBef>
                <a:spcPts val="0"/>
              </a:spcBef>
              <a:spcAft>
                <a:spcPts val="800"/>
              </a:spcAft>
              <a:buFont typeface="Courier New" panose="02070309020205020404" pitchFamily="49" charset="0"/>
              <a:buChar char="o"/>
            </a:pPr>
            <a:r>
              <a:rPr lang="en-US" sz="2000" dirty="0"/>
              <a:t>Advanced security measures for data protection</a:t>
            </a:r>
          </a:p>
        </p:txBody>
      </p:sp>
    </p:spTree>
    <p:extLst>
      <p:ext uri="{BB962C8B-B14F-4D97-AF65-F5344CB8AC3E}">
        <p14:creationId xmlns:p14="http://schemas.microsoft.com/office/powerpoint/2010/main" val="236465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66800" y="638233"/>
            <a:ext cx="10058400" cy="1450757"/>
          </a:xfrm>
        </p:spPr>
        <p:txBody>
          <a:bodyPr>
            <a:normAutofit/>
          </a:bodyPr>
          <a:lstStyle/>
          <a:p>
            <a:r>
              <a:rPr lang="en-US" dirty="0"/>
              <a:t>About National Road Safety Intelligence </a:t>
            </a:r>
            <a:br>
              <a:rPr lang="en-US" dirty="0"/>
            </a:br>
            <a:r>
              <a:rPr lang="en-US" dirty="0"/>
              <a:t>Bureau</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41030024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3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Our Story</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212080" y="2108201"/>
            <a:ext cx="5943600" cy="4463196"/>
          </a:xfrm>
        </p:spPr>
        <p:txBody>
          <a:bodyPr vert="horz" lIns="0" tIns="45720" rIns="0" bIns="45720" rtlCol="0">
            <a:normAutofit fontScale="92500" lnSpcReduction="10000"/>
          </a:bodyPr>
          <a:lstStyle/>
          <a:p>
            <a:pPr marL="0" indent="0">
              <a:buNone/>
            </a:pPr>
            <a:r>
              <a:rPr lang="en-US" sz="2000" dirty="0">
                <a:latin typeface="+mj-lt"/>
              </a:rPr>
              <a:t>2011 - 2016</a:t>
            </a:r>
          </a:p>
          <a:p>
            <a:r>
              <a:rPr lang="en-US" sz="1900" dirty="0">
                <a:latin typeface="+mj-lt"/>
              </a:rPr>
              <a:t>Escalating surge in road accidents and the alarming yearly statistics</a:t>
            </a:r>
          </a:p>
          <a:p>
            <a:r>
              <a:rPr lang="en-US" sz="1900" dirty="0">
                <a:latin typeface="+mj-lt"/>
              </a:rPr>
              <a:t>Collaborative venture with the Department of Transportation</a:t>
            </a:r>
          </a:p>
          <a:p>
            <a:pPr lvl="1"/>
            <a:r>
              <a:rPr lang="en-US" sz="1900" dirty="0">
                <a:latin typeface="+mj-lt"/>
              </a:rPr>
              <a:t>To delve into the extensive data surrounding major road accidents, deciphering patterns and trends to devise effective solutions. </a:t>
            </a:r>
          </a:p>
          <a:p>
            <a:pPr lvl="1"/>
            <a:r>
              <a:rPr lang="en-US" sz="1900" dirty="0">
                <a:latin typeface="+mj-lt"/>
              </a:rPr>
              <a:t>By establishing a company dedicated to addressing recurring road accidents and tackling road safety challenges, we aimed to leverage available data efficiently.</a:t>
            </a:r>
          </a:p>
          <a:p>
            <a:pPr lvl="1"/>
            <a:r>
              <a:rPr lang="en-US" sz="1900" dirty="0">
                <a:latin typeface="+mj-lt"/>
              </a:rPr>
              <a:t>To combine road accident knowledge with cutting-edge technology. </a:t>
            </a:r>
          </a:p>
          <a:p>
            <a:pPr lvl="1"/>
            <a:r>
              <a:rPr lang="en-US" sz="1900" dirty="0">
                <a:latin typeface="+mj-lt"/>
              </a:rPr>
              <a:t>To develop innovative solutions for significantly reducing casualties on the roads.</a:t>
            </a:r>
          </a:p>
        </p:txBody>
      </p:sp>
      <p:pic>
        <p:nvPicPr>
          <p:cNvPr id="3" name="Picture 2">
            <a:extLst>
              <a:ext uri="{FF2B5EF4-FFF2-40B4-BE49-F238E27FC236}">
                <a16:creationId xmlns:a16="http://schemas.microsoft.com/office/drawing/2014/main" id="{7F6583C3-85B2-4DF9-915F-F3388DF12BFE}"/>
              </a:ext>
            </a:extLst>
          </p:cNvPr>
          <p:cNvPicPr>
            <a:picLocks noChangeAspect="1"/>
          </p:cNvPicPr>
          <p:nvPr/>
        </p:nvPicPr>
        <p:blipFill rotWithShape="1">
          <a:blip r:embed="rId4" cstate="print">
            <a:clrChange>
              <a:clrFrom>
                <a:srgbClr val="F2F2F2"/>
              </a:clrFrom>
              <a:clrTo>
                <a:srgbClr val="F2F2F2">
                  <a:alpha val="0"/>
                </a:srgbClr>
              </a:clrTo>
            </a:clrChange>
            <a:extLst>
              <a:ext uri="{28A0092B-C50C-407E-A947-70E740481C1C}">
                <a14:useLocalDpi xmlns:a14="http://schemas.microsoft.com/office/drawing/2010/main" val="0"/>
              </a:ext>
            </a:extLst>
          </a:blip>
          <a:srcRect t="18261" b="6882"/>
          <a:stretch/>
        </p:blipFill>
        <p:spPr>
          <a:xfrm>
            <a:off x="7778499" y="443820"/>
            <a:ext cx="3377180" cy="1504360"/>
          </a:xfrm>
          <a:prstGeom prst="rect">
            <a:avLst/>
          </a:prstGeom>
        </p:spPr>
      </p:pic>
    </p:spTree>
    <p:extLst>
      <p:ext uri="{BB962C8B-B14F-4D97-AF65-F5344CB8AC3E}">
        <p14:creationId xmlns:p14="http://schemas.microsoft.com/office/powerpoint/2010/main" val="180767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dirty="0">
                <a:solidFill>
                  <a:schemeClr val="tx1"/>
                </a:solidFill>
              </a:rPr>
              <a:t>Mission</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338622" y="2783051"/>
            <a:ext cx="5625450" cy="3558101"/>
          </a:xfrm>
        </p:spPr>
        <p:txBody>
          <a:bodyPr vert="horz" lIns="0" tIns="45720" rIns="0" bIns="45720" rtlCol="0">
            <a:noAutofit/>
          </a:bodyPr>
          <a:lstStyle/>
          <a:p>
            <a:pPr marL="0" indent="0">
              <a:buNone/>
            </a:pPr>
            <a:r>
              <a:rPr lang="en-US" sz="1800" dirty="0">
                <a:latin typeface="+mj-lt"/>
              </a:rPr>
              <a:t>The bureau is dedicated to a primary mission: raising awareness about road safety with the ultimate goal of reducing the number of accidents. </a:t>
            </a:r>
          </a:p>
          <a:p>
            <a:pPr marL="0" indent="0">
              <a:buNone/>
            </a:pPr>
            <a:r>
              <a:rPr lang="en-US" sz="1800" dirty="0">
                <a:latin typeface="+mj-lt"/>
              </a:rPr>
              <a:t>Our office is committed to addressing road safety concerns in collaboration with transportation authorities, law enforcement agencies, and other key stakeholders. Our collective aim is to enhance safety measures and mitigate the tragic consequences of road accidents. </a:t>
            </a:r>
          </a:p>
        </p:txBody>
      </p:sp>
      <p:pic>
        <p:nvPicPr>
          <p:cNvPr id="9" name="Picture Placeholder 8" descr="A picture containing object that represents mission, goal&#10;">
            <a:extLst>
              <a:ext uri="{FF2B5EF4-FFF2-40B4-BE49-F238E27FC236}">
                <a16:creationId xmlns:a16="http://schemas.microsoft.com/office/drawing/2014/main"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30701" r="2" b="2295"/>
          <a:stretch/>
        </p:blipFill>
        <p:spPr>
          <a:xfrm>
            <a:off x="6096000" y="10"/>
            <a:ext cx="6096000" cy="6857990"/>
          </a:xfrm>
          <a:prstGeom prst="rect">
            <a:avLst/>
          </a:prstGeom>
        </p:spPr>
      </p:pic>
    </p:spTree>
    <p:extLst>
      <p:ext uri="{BB962C8B-B14F-4D97-AF65-F5344CB8AC3E}">
        <p14:creationId xmlns:p14="http://schemas.microsoft.com/office/powerpoint/2010/main" val="89322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Philosophy</a:t>
            </a:r>
          </a:p>
        </p:txBody>
      </p:sp>
      <p:pic>
        <p:nvPicPr>
          <p:cNvPr id="11"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20" y="10"/>
            <a:ext cx="4580077" cy="6857990"/>
          </a:xfrm>
          <a:prstGeom prst="rect">
            <a:avLst/>
          </a:prstGeom>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87313" indent="0">
              <a:buFont typeface="Calibri" panose="020F0502020204030204" pitchFamily="34" charset="0"/>
              <a:buNone/>
            </a:pPr>
            <a:r>
              <a:rPr lang="en-US" dirty="0">
                <a:latin typeface="+mj-lt"/>
              </a:rPr>
              <a:t>"In the journey of life, the road to safety is paved with collective mindfulness, where every step forward is a commitment to protect and preserve the precious moments that lie ahead."</a:t>
            </a:r>
          </a:p>
        </p:txBody>
      </p:sp>
    </p:spTree>
    <p:extLst>
      <p:ext uri="{BB962C8B-B14F-4D97-AF65-F5344CB8AC3E}">
        <p14:creationId xmlns:p14="http://schemas.microsoft.com/office/powerpoint/2010/main" val="259689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t>Our Analysis</a:t>
            </a:r>
            <a:endParaRPr lang="en-IN" dirty="0"/>
          </a:p>
        </p:txBody>
      </p:sp>
      <p:sp>
        <p:nvSpPr>
          <p:cNvPr id="3" name="Content Placeholder 2">
            <a:extLst>
              <a:ext uri="{FF2B5EF4-FFF2-40B4-BE49-F238E27FC236}">
                <a16:creationId xmlns:a16="http://schemas.microsoft.com/office/drawing/2014/main" id="{7F219176-BA70-4356-B876-270E9E717B5C}"/>
              </a:ext>
            </a:extLst>
          </p:cNvPr>
          <p:cNvSpPr>
            <a:spLocks noGrp="1"/>
          </p:cNvSpPr>
          <p:nvPr>
            <p:ph idx="1"/>
          </p:nvPr>
        </p:nvSpPr>
        <p:spPr>
          <a:xfrm>
            <a:off x="1066800" y="3002130"/>
            <a:ext cx="10058400" cy="1320799"/>
          </a:xfrm>
        </p:spPr>
        <p:txBody>
          <a:bodyPr>
            <a:normAutofit/>
          </a:bodyPr>
          <a:lstStyle/>
          <a:p>
            <a:pPr marL="0" indent="0" algn="ctr">
              <a:buNone/>
            </a:pPr>
            <a:r>
              <a:rPr lang="en-US" sz="5400" b="1" dirty="0"/>
              <a:t>Let’s Look at Our Dashboard</a:t>
            </a:r>
          </a:p>
        </p:txBody>
      </p:sp>
    </p:spTree>
    <p:extLst>
      <p:ext uri="{BB962C8B-B14F-4D97-AF65-F5344CB8AC3E}">
        <p14:creationId xmlns:p14="http://schemas.microsoft.com/office/powerpoint/2010/main" val="38015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64579" y="1815998"/>
            <a:ext cx="3697683" cy="856467"/>
          </a:xfrm>
        </p:spPr>
        <p:txBody>
          <a:bodyPr vert="horz" lIns="91440" tIns="45720" rIns="91440" bIns="45720" rtlCol="0" anchor="b">
            <a:noAutofit/>
          </a:bodyPr>
          <a:lstStyle/>
          <a:p>
            <a:r>
              <a:rPr lang="en-US" sz="4400" dirty="0">
                <a:solidFill>
                  <a:schemeClr val="tx1"/>
                </a:solidFill>
              </a:rPr>
              <a:t>Achievements</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19903" y="3234672"/>
            <a:ext cx="4172142" cy="4016723"/>
          </a:xfrm>
        </p:spPr>
        <p:txBody>
          <a:bodyPr vert="horz" lIns="0" tIns="45720" rIns="0" bIns="45720" rtlCol="0">
            <a:noAutofit/>
          </a:bodyPr>
          <a:lstStyle/>
          <a:p>
            <a:r>
              <a:rPr lang="en-US" sz="1800" b="1" dirty="0">
                <a:latin typeface="+mj-lt"/>
              </a:rPr>
              <a:t>Diligent analysis and strategic interventions as business analysts</a:t>
            </a:r>
          </a:p>
          <a:p>
            <a:r>
              <a:rPr lang="en-US" sz="1800" b="1" dirty="0">
                <a:latin typeface="+mj-lt"/>
              </a:rPr>
              <a:t>dissected the data</a:t>
            </a:r>
          </a:p>
          <a:p>
            <a:r>
              <a:rPr lang="en-US" sz="1800" b="1" dirty="0">
                <a:latin typeface="+mj-lt"/>
              </a:rPr>
              <a:t>identified critical patterns and trends</a:t>
            </a:r>
          </a:p>
          <a:p>
            <a:r>
              <a:rPr lang="en-US" sz="1800" b="1" dirty="0">
                <a:latin typeface="+mj-lt"/>
              </a:rPr>
              <a:t>Translated these insights into targeted measures and collaborative initiatives</a:t>
            </a:r>
          </a:p>
          <a:p>
            <a:r>
              <a:rPr lang="en-US" sz="1800" b="1" dirty="0">
                <a:latin typeface="+mj-lt"/>
              </a:rPr>
              <a:t>Significant decrease in casualties</a:t>
            </a:r>
          </a:p>
        </p:txBody>
      </p:sp>
      <p:pic>
        <p:nvPicPr>
          <p:cNvPr id="10" name="Picture 9">
            <a:extLst>
              <a:ext uri="{FF2B5EF4-FFF2-40B4-BE49-F238E27FC236}">
                <a16:creationId xmlns:a16="http://schemas.microsoft.com/office/drawing/2014/main" id="{87CFD405-2C05-4502-9D65-0633BAC2EA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1216" y="1"/>
            <a:ext cx="7295100" cy="6857999"/>
          </a:xfrm>
          <a:prstGeom prst="rect">
            <a:avLst/>
          </a:prstGeom>
        </p:spPr>
      </p:pic>
      <p:pic>
        <p:nvPicPr>
          <p:cNvPr id="9" name="Picture 8" descr="A graph of a road accident&#10;&#10;Description automatically generated">
            <a:extLst>
              <a:ext uri="{FF2B5EF4-FFF2-40B4-BE49-F238E27FC236}">
                <a16:creationId xmlns:a16="http://schemas.microsoft.com/office/drawing/2014/main" id="{C4BBFD4A-A94F-4DDE-B1CB-2F15EAA660CD}"/>
              </a:ext>
            </a:extLst>
          </p:cNvPr>
          <p:cNvPicPr>
            <a:picLocks noChangeAspect="1"/>
          </p:cNvPicPr>
          <p:nvPr/>
        </p:nvPicPr>
        <p:blipFill rotWithShape="1">
          <a:blip r:embed="rId4">
            <a:clrChange>
              <a:clrFrom>
                <a:srgbClr val="F5F5F5"/>
              </a:clrFrom>
              <a:clrTo>
                <a:srgbClr val="F5F5F5">
                  <a:alpha val="0"/>
                </a:srgbClr>
              </a:clrTo>
            </a:clrChange>
            <a:alphaModFix amt="85000"/>
          </a:blip>
          <a:srcRect l="4929" t="11576" r="4696" b="1468"/>
          <a:stretch/>
        </p:blipFill>
        <p:spPr>
          <a:xfrm>
            <a:off x="1342350" y="275809"/>
            <a:ext cx="2527247" cy="1550178"/>
          </a:xfrm>
          <a:prstGeom prst="rect">
            <a:avLst/>
          </a:prstGeom>
          <a:noFill/>
        </p:spPr>
      </p:pic>
    </p:spTree>
    <p:extLst>
      <p:ext uri="{BB962C8B-B14F-4D97-AF65-F5344CB8AC3E}">
        <p14:creationId xmlns:p14="http://schemas.microsoft.com/office/powerpoint/2010/main" val="222572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t>Our Services</a:t>
            </a:r>
            <a:endParaRPr lang="en-IN" dirty="0"/>
          </a:p>
        </p:txBody>
      </p:sp>
      <p:graphicFrame>
        <p:nvGraphicFramePr>
          <p:cNvPr id="8" name="Content Placeholder 5" descr="This is agenda slide with icons and texts">
            <a:extLst>
              <a:ext uri="{FF2B5EF4-FFF2-40B4-BE49-F238E27FC236}">
                <a16:creationId xmlns:a16="http://schemas.microsoft.com/office/drawing/2014/main" id="{11C77D7C-7B20-41EB-B25D-E388EB341562}"/>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035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66800" y="896203"/>
            <a:ext cx="11216640" cy="1450757"/>
          </a:xfrm>
        </p:spPr>
        <p:txBody>
          <a:bodyPr>
            <a:normAutofit/>
          </a:bodyPr>
          <a:lstStyle/>
          <a:p>
            <a:r>
              <a:rPr lang="en-US" dirty="0"/>
              <a:t>Our Vision</a:t>
            </a:r>
            <a:br>
              <a:rPr lang="en-US" dirty="0"/>
            </a:br>
            <a:endParaRPr lang="en-IN" dirty="0"/>
          </a:p>
        </p:txBody>
      </p:sp>
      <p:sp>
        <p:nvSpPr>
          <p:cNvPr id="6" name="Content Placeholder 2">
            <a:extLst>
              <a:ext uri="{FF2B5EF4-FFF2-40B4-BE49-F238E27FC236}">
                <a16:creationId xmlns:a16="http://schemas.microsoft.com/office/drawing/2014/main" id="{D7689B02-8421-468A-A245-66654EBA35D8}"/>
              </a:ext>
            </a:extLst>
          </p:cNvPr>
          <p:cNvSpPr>
            <a:spLocks noGrp="1"/>
          </p:cNvSpPr>
          <p:nvPr>
            <p:ph idx="1"/>
          </p:nvPr>
        </p:nvSpPr>
        <p:spPr>
          <a:xfrm>
            <a:off x="598998" y="1818640"/>
            <a:ext cx="10526202" cy="4957434"/>
          </a:xfrm>
        </p:spPr>
        <p:txBody>
          <a:bodyPr>
            <a:normAutofit/>
          </a:bodyPr>
          <a:lstStyle/>
          <a:p>
            <a:pPr marL="742950" marR="0" lvl="1" indent="-285750" rtl="0">
              <a:lnSpc>
                <a:spcPct val="107000"/>
              </a:lnSpc>
              <a:spcBef>
                <a:spcPts val="0"/>
              </a:spcBef>
              <a:spcAft>
                <a:spcPts val="0"/>
              </a:spcAft>
              <a:buFont typeface="Courier New" panose="02070309020205020404" pitchFamily="49" charset="0"/>
              <a:buChar char="o"/>
            </a:pPr>
            <a:r>
              <a:rPr lang="en-US" sz="2800" dirty="0"/>
              <a:t>Public awareness and educational programs</a:t>
            </a:r>
          </a:p>
          <a:p>
            <a:pPr marL="1143000" marR="0" lvl="2" indent="-228600">
              <a:lnSpc>
                <a:spcPct val="107000"/>
              </a:lnSpc>
              <a:spcBef>
                <a:spcPts val="0"/>
              </a:spcBef>
              <a:spcAft>
                <a:spcPts val="0"/>
              </a:spcAft>
              <a:buFont typeface="Wingdings" panose="05000000000000000000" pitchFamily="2" charset="2"/>
              <a:buChar char=""/>
            </a:pPr>
            <a:r>
              <a:rPr lang="en-US" sz="2800" dirty="0"/>
              <a:t>Campaigns on causal factors</a:t>
            </a:r>
          </a:p>
          <a:p>
            <a:pPr marL="1143000" marR="0" lvl="2" indent="-228600">
              <a:lnSpc>
                <a:spcPct val="107000"/>
              </a:lnSpc>
              <a:spcBef>
                <a:spcPts val="0"/>
              </a:spcBef>
              <a:spcAft>
                <a:spcPts val="0"/>
              </a:spcAft>
              <a:buFont typeface="Wingdings" panose="05000000000000000000" pitchFamily="2" charset="2"/>
              <a:buChar char=""/>
            </a:pPr>
            <a:r>
              <a:rPr lang="en-US" sz="2800" dirty="0"/>
              <a:t>Billboards on accident facts</a:t>
            </a:r>
          </a:p>
          <a:p>
            <a:pPr marL="1143000" marR="0" lvl="2" indent="-228600">
              <a:lnSpc>
                <a:spcPct val="107000"/>
              </a:lnSpc>
              <a:spcBef>
                <a:spcPts val="0"/>
              </a:spcBef>
              <a:spcAft>
                <a:spcPts val="0"/>
              </a:spcAft>
              <a:buFont typeface="Wingdings" panose="05000000000000000000" pitchFamily="2" charset="2"/>
              <a:buChar char=""/>
            </a:pPr>
            <a:r>
              <a:rPr lang="en-US" sz="2800" dirty="0"/>
              <a:t>Billboards on traffic rules</a:t>
            </a:r>
          </a:p>
          <a:p>
            <a:pPr marL="1143000" marR="0" lvl="2" indent="-228600">
              <a:lnSpc>
                <a:spcPct val="107000"/>
              </a:lnSpc>
              <a:spcBef>
                <a:spcPts val="0"/>
              </a:spcBef>
              <a:spcAft>
                <a:spcPts val="0"/>
              </a:spcAft>
              <a:buFont typeface="Wingdings" panose="05000000000000000000" pitchFamily="2" charset="2"/>
              <a:buChar char=""/>
            </a:pPr>
            <a:r>
              <a:rPr lang="en-US" sz="2800" dirty="0"/>
              <a:t>Collaborative awareness programs with telecommunication companies</a:t>
            </a:r>
          </a:p>
          <a:p>
            <a:pPr marL="742950" marR="0" lvl="1" indent="-285750">
              <a:lnSpc>
                <a:spcPct val="107000"/>
              </a:lnSpc>
              <a:spcBef>
                <a:spcPts val="0"/>
              </a:spcBef>
              <a:spcAft>
                <a:spcPts val="0"/>
              </a:spcAft>
              <a:buFont typeface="Courier New" panose="02070309020205020404" pitchFamily="49" charset="0"/>
              <a:buChar char="o"/>
            </a:pPr>
            <a:r>
              <a:rPr lang="en-US" sz="2800" dirty="0"/>
              <a:t>Data collection and continuous descriptive and predictive analysis</a:t>
            </a:r>
          </a:p>
          <a:p>
            <a:pPr marL="742950" marR="0" lvl="1" indent="-285750">
              <a:lnSpc>
                <a:spcPct val="107000"/>
              </a:lnSpc>
              <a:spcBef>
                <a:spcPts val="0"/>
              </a:spcBef>
              <a:spcAft>
                <a:spcPts val="0"/>
              </a:spcAft>
              <a:buFont typeface="Courier New" panose="02070309020205020404" pitchFamily="49" charset="0"/>
              <a:buChar char="o"/>
            </a:pPr>
            <a:r>
              <a:rPr lang="en-US" sz="2800" dirty="0"/>
              <a:t>Data Quality assurance and regular data validation</a:t>
            </a:r>
          </a:p>
          <a:p>
            <a:pPr marL="457200" marR="0" lvl="1" indent="0">
              <a:lnSpc>
                <a:spcPct val="107000"/>
              </a:lnSpc>
              <a:spcBef>
                <a:spcPts val="0"/>
              </a:spcBef>
              <a:spcAft>
                <a:spcPts val="0"/>
              </a:spcAft>
              <a:buNone/>
            </a:pPr>
            <a:endParaRPr lang="en-US" sz="2800" dirty="0"/>
          </a:p>
        </p:txBody>
      </p:sp>
    </p:spTree>
    <p:extLst>
      <p:ext uri="{BB962C8B-B14F-4D97-AF65-F5344CB8AC3E}">
        <p14:creationId xmlns:p14="http://schemas.microsoft.com/office/powerpoint/2010/main" val="158997794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purl.org/dc/dcmitype/"/>
    <ds:schemaRef ds:uri="http://schemas.microsoft.com/office/2006/metadata/properties"/>
    <ds:schemaRef ds:uri="http://schemas.microsoft.com/office/2006/documentManagement/types"/>
    <ds:schemaRef ds:uri="http://purl.org/dc/terms/"/>
    <ds:schemaRef ds:uri="http://purl.org/dc/elements/1.1/"/>
    <ds:schemaRef ds:uri="16c05727-aa75-4e4a-9b5f-8a80a1165891"/>
    <ds:schemaRef ds:uri="71af3243-3dd4-4a8d-8c0d-dd76da1f02a5"/>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391</Words>
  <Application>Microsoft Office PowerPoint</Application>
  <PresentationFormat>Widescreen</PresentationFormat>
  <Paragraphs>55</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Courier New</vt:lpstr>
      <vt:lpstr>Wingdings</vt:lpstr>
      <vt:lpstr>RetrospectVTI</vt:lpstr>
      <vt:lpstr>National Road Safety Intelligence  Bureau</vt:lpstr>
      <vt:lpstr>About National Road Safety Intelligence  Bureau</vt:lpstr>
      <vt:lpstr>Our Story</vt:lpstr>
      <vt:lpstr>Mission</vt:lpstr>
      <vt:lpstr>Philosophy</vt:lpstr>
      <vt:lpstr>Our Analysis</vt:lpstr>
      <vt:lpstr>Achievements</vt:lpstr>
      <vt:lpstr>Our Services</vt:lpstr>
      <vt:lpstr>Our Vision </vt:lpstr>
      <vt:lpstr>Our Vision – Cont.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2023-12-04T17:04:53Z</dcterms:created>
  <dcterms:modified xsi:type="dcterms:W3CDTF">2023-12-04T23:27:39Z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